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3" r:id="rId2"/>
  </p:sldMasterIdLst>
  <p:notesMasterIdLst>
    <p:notesMasterId r:id="rId15"/>
  </p:notesMasterIdLst>
  <p:sldIdLst>
    <p:sldId id="352" r:id="rId3"/>
    <p:sldId id="569" r:id="rId4"/>
    <p:sldId id="567" r:id="rId5"/>
    <p:sldId id="570" r:id="rId6"/>
    <p:sldId id="932" r:id="rId7"/>
    <p:sldId id="933" r:id="rId8"/>
    <p:sldId id="270" r:id="rId9"/>
    <p:sldId id="935" r:id="rId10"/>
    <p:sldId id="936" r:id="rId11"/>
    <p:sldId id="937" r:id="rId12"/>
    <p:sldId id="934" r:id="rId13"/>
    <p:sldId id="287" r:id="rId14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FFFF"/>
    <a:srgbClr val="FF9900"/>
    <a:srgbClr val="34489C"/>
    <a:srgbClr val="5F29A7"/>
    <a:srgbClr val="D76767"/>
    <a:srgbClr val="3414BC"/>
    <a:srgbClr val="480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1"/>
    <p:restoredTop sz="92634" autoAdjust="0"/>
  </p:normalViewPr>
  <p:slideViewPr>
    <p:cSldViewPr>
      <p:cViewPr varScale="1">
        <p:scale>
          <a:sx n="36" d="100"/>
          <a:sy n="36" d="100"/>
        </p:scale>
        <p:origin x="1428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34FF4-A6CC-49B0-91B8-8D83E0D3A61B}" type="datetimeFigureOut">
              <a:rPr lang="id-ID" smtClean="0"/>
              <a:t>30/01/2022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92B63-2AEB-427B-A52A-FDCFCB30BB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852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2344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02541" y="2999884"/>
            <a:ext cx="788291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4A0BA738-1393-424E-9EAA-4B8312B8172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981763" y="2"/>
            <a:ext cx="10177355" cy="9890085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27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85835" indent="0">
              <a:buNone/>
              <a:defRPr sz="4200"/>
            </a:lvl2pPr>
            <a:lvl3pPr marL="1371669" indent="0">
              <a:buNone/>
              <a:defRPr sz="3600"/>
            </a:lvl3pPr>
            <a:lvl4pPr marL="2057504" indent="0">
              <a:buNone/>
              <a:defRPr sz="3000"/>
            </a:lvl4pPr>
            <a:lvl5pPr marL="2743337" indent="0">
              <a:buNone/>
              <a:defRPr sz="3000"/>
            </a:lvl5pPr>
            <a:lvl6pPr marL="3429171" indent="0">
              <a:buNone/>
              <a:defRPr sz="3000"/>
            </a:lvl6pPr>
            <a:lvl7pPr marL="4115006" indent="0">
              <a:buNone/>
              <a:defRPr sz="3000"/>
            </a:lvl7pPr>
            <a:lvl8pPr marL="4800840" indent="0">
              <a:buNone/>
              <a:defRPr sz="3000"/>
            </a:lvl8pPr>
            <a:lvl9pPr marL="5486675" indent="0">
              <a:buNone/>
              <a:defRPr sz="3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464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59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556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914220" y="5098891"/>
            <a:ext cx="16458660" cy="58169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94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16458660" cy="59659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9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8031420" cy="59659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9347940" y="2406780"/>
            <a:ext cx="8031420" cy="59659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5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9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914220" y="4100431"/>
            <a:ext cx="16458660" cy="58169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73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9347940" y="2406780"/>
            <a:ext cx="8031420" cy="59659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914220" y="552312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68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8031420" cy="59659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9347940" y="240678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9347940" y="552312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90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9347940" y="240678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914220" y="5523120"/>
            <a:ext cx="164586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78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164586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914220" y="5523120"/>
            <a:ext cx="164586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686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9347940" y="240678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914220" y="552312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9347940" y="5523120"/>
            <a:ext cx="803142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7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914220" y="811952"/>
            <a:ext cx="16458660" cy="9140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914220" y="2406780"/>
            <a:ext cx="52995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479460" y="2406780"/>
            <a:ext cx="52995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12044700" y="2406780"/>
            <a:ext cx="52995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914220" y="5523120"/>
            <a:ext cx="52995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6479460" y="5523120"/>
            <a:ext cx="52995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12044700" y="5523120"/>
            <a:ext cx="5299560" cy="28452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4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08B340-D4D3-4686-8811-5504DF91BFDF}"/>
              </a:ext>
            </a:extLst>
          </p:cNvPr>
          <p:cNvSpPr/>
          <p:nvPr/>
        </p:nvSpPr>
        <p:spPr>
          <a:xfrm>
            <a:off x="12455611" y="1"/>
            <a:ext cx="5832389" cy="10286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955C9FB7-EA1D-4046-9002-D5A7A06191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102138" y="9344025"/>
            <a:ext cx="685800" cy="685800"/>
            <a:chOff x="11361456" y="6195813"/>
            <a:chExt cx="548640" cy="54864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66647B4-BD17-41A7-8EC5-3EF100F77BC4}"/>
                </a:ext>
              </a:extLst>
            </p:cNvPr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DEC3F4FC-3145-4EFE-BCD7-9088EFFC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95746" y="6230103"/>
              <a:ext cx="480060" cy="480060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DejaVu Sans"/>
                  <a:cs typeface="DejaVu Sans"/>
                </a:defRPr>
              </a:lvl9pPr>
            </a:lstStyle>
            <a:p>
              <a:pPr eaLnBrk="1" hangingPunct="1"/>
              <a:endParaRPr lang="en-AU" altLang="en-US" sz="2700"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24460" y="1028700"/>
            <a:ext cx="4800600" cy="2606040"/>
          </a:xfrm>
        </p:spPr>
        <p:txBody>
          <a:bodyPr anchor="b">
            <a:normAutofit/>
          </a:bodyPr>
          <a:lstStyle>
            <a:lvl1pPr>
              <a:defRPr sz="4800" b="1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028700"/>
            <a:ext cx="10067544" cy="7530084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24460" y="3634740"/>
            <a:ext cx="4800600" cy="493776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500"/>
              </a:spcBef>
              <a:buNone/>
              <a:defRPr sz="2100">
                <a:solidFill>
                  <a:schemeClr val="accent1">
                    <a:lumMod val="75000"/>
                  </a:schemeClr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3C226A8-E7E2-4F52-BEEF-2388A877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81908C3-E2B5-4F3A-8383-F2149A1237A3}" type="datetimeFigureOut">
              <a:rPr lang="en-US"/>
              <a:pPr>
                <a:defRPr/>
              </a:pPr>
              <a:t>1/30/2022</a:t>
            </a:fld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E161E150-27A4-4C98-BEF1-483244EE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AFD739B-4FD5-48C8-863E-04FE1F2C5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56237BD-DDD1-435B-9484-C158D792A0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12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363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800148"/>
            <a:ext cx="16256000" cy="3482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08763" y="3307462"/>
            <a:ext cx="9070473" cy="2802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1" r:id="rId6"/>
    <p:sldLayoutId id="2147483692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ceHolder 1">
            <a:extLst>
              <a:ext uri="{FF2B5EF4-FFF2-40B4-BE49-F238E27FC236}">
                <a16:creationId xmlns:a16="http://schemas.microsoft.com/office/drawing/2014/main" id="{AF95804F-7258-4F57-A750-48C051D6BE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409575"/>
            <a:ext cx="16459200" cy="1716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the title text format</a:t>
            </a:r>
          </a:p>
        </p:txBody>
      </p:sp>
      <p:sp>
        <p:nvSpPr>
          <p:cNvPr id="39" name="PlaceHolder 2">
            <a:extLst>
              <a:ext uri="{FF2B5EF4-FFF2-40B4-BE49-F238E27FC236}">
                <a16:creationId xmlns:a16="http://schemas.microsoft.com/office/drawing/2014/main" id="{1AD72699-3C3F-464E-911A-3DFD879962A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914400" y="2407445"/>
            <a:ext cx="16459200" cy="596503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r>
              <a:rPr lang="en-US"/>
              <a:t>Click to edit the outline text format</a:t>
            </a:r>
          </a:p>
          <a:p>
            <a:pPr lvl="1"/>
            <a:r>
              <a:rPr lang="en-US"/>
              <a:t>Second Outline Level</a:t>
            </a:r>
          </a:p>
          <a:p>
            <a:pPr lvl="2"/>
            <a:r>
              <a:rPr lang="en-US"/>
              <a:t>Third Outline Level</a:t>
            </a:r>
          </a:p>
          <a:p>
            <a:pPr lvl="3"/>
            <a:r>
              <a:rPr lang="en-US"/>
              <a:t>Fourth Outline Level</a:t>
            </a:r>
          </a:p>
          <a:p>
            <a:pPr lvl="4"/>
            <a:r>
              <a:rPr lang="en-US"/>
              <a:t>Fifth Outline Level</a:t>
            </a:r>
          </a:p>
          <a:p>
            <a:pPr lvl="5"/>
            <a:r>
              <a:rPr lang="en-US"/>
              <a:t>Sixth Outline Level</a:t>
            </a:r>
          </a:p>
          <a:p>
            <a:pPr lvl="6"/>
            <a:r>
              <a:rPr lang="en-US"/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62700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5pPr>
      <a:lvl6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6pPr>
      <a:lvl7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7pPr>
      <a:lvl8pPr marL="2057400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8pPr>
      <a:lvl9pPr marL="2743200" algn="l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Arial" pitchFamily="34" charset="0"/>
          <a:ea typeface="DejaVu Sans"/>
          <a:cs typeface="DejaVu Sans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88124BC-F66B-422E-8C27-F4DD36E796B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9" r="13769"/>
          <a:stretch>
            <a:fillRect/>
          </a:stretch>
        </p:blipFill>
        <p:spPr>
          <a:xfrm>
            <a:off x="7897505" y="54015"/>
            <a:ext cx="10177355" cy="9890085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83B494-1ADE-4CF6-80CB-D36659067025}"/>
              </a:ext>
            </a:extLst>
          </p:cNvPr>
          <p:cNvSpPr txBox="1"/>
          <p:nvPr/>
        </p:nvSpPr>
        <p:spPr>
          <a:xfrm>
            <a:off x="912828" y="2669537"/>
            <a:ext cx="8221708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7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Penyelenggaraan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n-US" altLang="ko-KR" sz="7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Katalog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n-US" altLang="ko-KR" sz="7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Elektronik</a:t>
            </a:r>
            <a:r>
              <a:rPr lang="en-US" altLang="ko-KR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en-US" altLang="ko-KR" sz="7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Sektoral</a:t>
            </a:r>
            <a:endParaRPr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itchFamily="34" charset="0"/>
            </a:endParaRPr>
          </a:p>
          <a:p>
            <a:pPr algn="r"/>
            <a:r>
              <a:rPr lang="en-US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 </a:t>
            </a:r>
            <a:endParaRPr lang="ko-KR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itchFamily="34" charset="0"/>
            </a:endParaRPr>
          </a:p>
        </p:txBody>
      </p:sp>
      <p:grpSp>
        <p:nvGrpSpPr>
          <p:cNvPr id="17" name="Google Shape;151;p30">
            <a:extLst>
              <a:ext uri="{FF2B5EF4-FFF2-40B4-BE49-F238E27FC236}">
                <a16:creationId xmlns:a16="http://schemas.microsoft.com/office/drawing/2014/main" id="{5C26EE54-6D2A-4CF0-800C-D5043BD8E826}"/>
              </a:ext>
            </a:extLst>
          </p:cNvPr>
          <p:cNvGrpSpPr/>
          <p:nvPr/>
        </p:nvGrpSpPr>
        <p:grpSpPr>
          <a:xfrm>
            <a:off x="-1441351" y="-1782935"/>
            <a:ext cx="4237961" cy="5391507"/>
            <a:chOff x="4200203" y="-707143"/>
            <a:chExt cx="4030714" cy="5127850"/>
          </a:xfrm>
        </p:grpSpPr>
        <p:grpSp>
          <p:nvGrpSpPr>
            <p:cNvPr id="18" name="Google Shape;152;p30">
              <a:extLst>
                <a:ext uri="{FF2B5EF4-FFF2-40B4-BE49-F238E27FC236}">
                  <a16:creationId xmlns:a16="http://schemas.microsoft.com/office/drawing/2014/main" id="{030E76DE-4D0E-4A97-ADE7-DBEBB63A7D66}"/>
                </a:ext>
              </a:extLst>
            </p:cNvPr>
            <p:cNvGrpSpPr/>
            <p:nvPr/>
          </p:nvGrpSpPr>
          <p:grpSpPr>
            <a:xfrm rot="2700000">
              <a:off x="5153170" y="274454"/>
              <a:ext cx="856342" cy="1080000"/>
              <a:chOff x="2358572" y="1016001"/>
              <a:chExt cx="856342" cy="856342"/>
            </a:xfrm>
          </p:grpSpPr>
          <p:cxnSp>
            <p:nvCxnSpPr>
              <p:cNvPr id="25" name="Google Shape;153;p30">
                <a:extLst>
                  <a:ext uri="{FF2B5EF4-FFF2-40B4-BE49-F238E27FC236}">
                    <a16:creationId xmlns:a16="http://schemas.microsoft.com/office/drawing/2014/main" id="{D2319F4B-B194-4823-B279-3D41F5FC4EB7}"/>
                  </a:ext>
                </a:extLst>
              </p:cNvPr>
              <p:cNvCxnSpPr/>
              <p:nvPr/>
            </p:nvCxnSpPr>
            <p:spPr>
              <a:xfrm>
                <a:off x="2786743" y="1016001"/>
                <a:ext cx="0" cy="856342"/>
              </a:xfrm>
              <a:prstGeom prst="straightConnector1">
                <a:avLst/>
              </a:prstGeom>
              <a:noFill/>
              <a:ln w="1270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6" name="Google Shape;154;p30">
                <a:extLst>
                  <a:ext uri="{FF2B5EF4-FFF2-40B4-BE49-F238E27FC236}">
                    <a16:creationId xmlns:a16="http://schemas.microsoft.com/office/drawing/2014/main" id="{7CC6F7CF-DAEC-41E7-ADA1-30BB1960D263}"/>
                  </a:ext>
                </a:extLst>
              </p:cNvPr>
              <p:cNvCxnSpPr/>
              <p:nvPr/>
            </p:nvCxnSpPr>
            <p:spPr>
              <a:xfrm>
                <a:off x="2786743" y="986972"/>
                <a:ext cx="0" cy="856342"/>
              </a:xfrm>
              <a:prstGeom prst="straightConnector1">
                <a:avLst/>
              </a:prstGeom>
              <a:noFill/>
              <a:ln w="1270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cxnSp>
          <p:nvCxnSpPr>
            <p:cNvPr id="19" name="Google Shape;155;p30">
              <a:extLst>
                <a:ext uri="{FF2B5EF4-FFF2-40B4-BE49-F238E27FC236}">
                  <a16:creationId xmlns:a16="http://schemas.microsoft.com/office/drawing/2014/main" id="{6E78DC9C-C52A-42A1-9CA7-27C196DBDDD4}"/>
                </a:ext>
              </a:extLst>
            </p:cNvPr>
            <p:cNvCxnSpPr/>
            <p:nvPr/>
          </p:nvCxnSpPr>
          <p:spPr>
            <a:xfrm>
              <a:off x="4287913" y="2230644"/>
              <a:ext cx="1238865" cy="1199091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156;p30">
              <a:extLst>
                <a:ext uri="{FF2B5EF4-FFF2-40B4-BE49-F238E27FC236}">
                  <a16:creationId xmlns:a16="http://schemas.microsoft.com/office/drawing/2014/main" id="{A617E07E-60A9-4C4B-A993-BA422481817C}"/>
                </a:ext>
              </a:extLst>
            </p:cNvPr>
            <p:cNvCxnSpPr/>
            <p:nvPr/>
          </p:nvCxnSpPr>
          <p:spPr>
            <a:xfrm flipH="1">
              <a:off x="5828825" y="1978174"/>
              <a:ext cx="2402092" cy="2442533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21" name="Google Shape;157;p30">
              <a:extLst>
                <a:ext uri="{FF2B5EF4-FFF2-40B4-BE49-F238E27FC236}">
                  <a16:creationId xmlns:a16="http://schemas.microsoft.com/office/drawing/2014/main" id="{715D0578-C9AC-4E6F-9078-DA6A63C4A8B6}"/>
                </a:ext>
              </a:extLst>
            </p:cNvPr>
            <p:cNvGrpSpPr/>
            <p:nvPr/>
          </p:nvGrpSpPr>
          <p:grpSpPr>
            <a:xfrm>
              <a:off x="4200203" y="-707143"/>
              <a:ext cx="3960000" cy="3960000"/>
              <a:chOff x="4200203" y="-707143"/>
              <a:chExt cx="3960000" cy="3960000"/>
            </a:xfrm>
          </p:grpSpPr>
          <p:sp>
            <p:nvSpPr>
              <p:cNvPr id="22" name="Google Shape;158;p30">
                <a:extLst>
                  <a:ext uri="{FF2B5EF4-FFF2-40B4-BE49-F238E27FC236}">
                    <a16:creationId xmlns:a16="http://schemas.microsoft.com/office/drawing/2014/main" id="{B69356DF-6312-4537-831C-D1984F5FA928}"/>
                  </a:ext>
                </a:extLst>
              </p:cNvPr>
              <p:cNvSpPr/>
              <p:nvPr/>
            </p:nvSpPr>
            <p:spPr>
              <a:xfrm>
                <a:off x="4907346" y="0"/>
                <a:ext cx="2545714" cy="2545714"/>
              </a:xfrm>
              <a:prstGeom prst="diamond">
                <a:avLst/>
              </a:prstGeom>
              <a:noFill/>
              <a:ln w="127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7138" tIns="68550" rIns="137138" bIns="68550" anchor="ctr" anchorCtr="0">
                <a:noAutofit/>
              </a:bodyPr>
              <a:lstStyle/>
              <a:p>
                <a:pPr algn="ctr" defTabSz="1371600">
                  <a:buClr>
                    <a:srgbClr val="000000"/>
                  </a:buClr>
                  <a:defRPr/>
                </a:pPr>
                <a:endParaRPr sz="7500">
                  <a:solidFill>
                    <a:prstClr val="white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23" name="Google Shape;159;p30">
                <a:extLst>
                  <a:ext uri="{FF2B5EF4-FFF2-40B4-BE49-F238E27FC236}">
                    <a16:creationId xmlns:a16="http://schemas.microsoft.com/office/drawing/2014/main" id="{D0450616-37B8-4C09-9DAD-1909EF8A71DE}"/>
                  </a:ext>
                </a:extLst>
              </p:cNvPr>
              <p:cNvSpPr/>
              <p:nvPr/>
            </p:nvSpPr>
            <p:spPr>
              <a:xfrm>
                <a:off x="4765917" y="-141429"/>
                <a:ext cx="2828571" cy="2828571"/>
              </a:xfrm>
              <a:prstGeom prst="diamond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7138" tIns="68550" rIns="137138" bIns="68550" anchor="ctr" anchorCtr="0">
                <a:noAutofit/>
              </a:bodyPr>
              <a:lstStyle/>
              <a:p>
                <a:pPr algn="ctr" defTabSz="1371600">
                  <a:buClr>
                    <a:srgbClr val="000000"/>
                  </a:buClr>
                  <a:defRPr/>
                </a:pPr>
                <a:endParaRPr sz="7500">
                  <a:solidFill>
                    <a:prstClr val="white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24" name="Google Shape;160;p30">
                <a:extLst>
                  <a:ext uri="{FF2B5EF4-FFF2-40B4-BE49-F238E27FC236}">
                    <a16:creationId xmlns:a16="http://schemas.microsoft.com/office/drawing/2014/main" id="{EEEA290D-8480-41BC-B406-A0C6BB6F4A13}"/>
                  </a:ext>
                </a:extLst>
              </p:cNvPr>
              <p:cNvSpPr/>
              <p:nvPr/>
            </p:nvSpPr>
            <p:spPr>
              <a:xfrm>
                <a:off x="4200203" y="-707143"/>
                <a:ext cx="3960000" cy="3960000"/>
              </a:xfrm>
              <a:prstGeom prst="diamond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7138" tIns="68550" rIns="137138" bIns="68550" anchor="ctr" anchorCtr="0">
                <a:noAutofit/>
              </a:bodyPr>
              <a:lstStyle/>
              <a:p>
                <a:pPr algn="ctr" defTabSz="1371600">
                  <a:buClr>
                    <a:srgbClr val="000000"/>
                  </a:buClr>
                  <a:defRPr/>
                </a:pPr>
                <a:endParaRPr sz="7500">
                  <a:solidFill>
                    <a:prstClr val="white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62CFFC6-41D5-9843-94F1-F698F088A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9" y="8811193"/>
            <a:ext cx="4167774" cy="14758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1C439F-79BF-4283-8A97-F8116396EEC5}"/>
              </a:ext>
            </a:extLst>
          </p:cNvPr>
          <p:cNvSpPr txBox="1"/>
          <p:nvPr/>
        </p:nvSpPr>
        <p:spPr>
          <a:xfrm>
            <a:off x="912828" y="6238282"/>
            <a:ext cx="7086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800" b="1" dirty="0" err="1"/>
              <a:t>Yulianto</a:t>
            </a:r>
            <a:r>
              <a:rPr lang="en-ID" sz="2800" b="1" dirty="0"/>
              <a:t> </a:t>
            </a:r>
            <a:r>
              <a:rPr lang="en-ID" sz="2800" b="1" dirty="0" err="1"/>
              <a:t>Prihhandoyo</a:t>
            </a:r>
            <a:endParaRPr lang="en-ID" sz="2800" b="1" dirty="0"/>
          </a:p>
          <a:p>
            <a:r>
              <a:rPr lang="en-ID" sz="2400" b="1" dirty="0" err="1"/>
              <a:t>Direktur</a:t>
            </a:r>
            <a:r>
              <a:rPr lang="en-ID" sz="2400" b="1" dirty="0"/>
              <a:t> </a:t>
            </a:r>
            <a:r>
              <a:rPr lang="en-ID" sz="2400" b="1" dirty="0" err="1"/>
              <a:t>Pengembangan</a:t>
            </a:r>
            <a:r>
              <a:rPr lang="en-ID" sz="2400" b="1" dirty="0"/>
              <a:t> </a:t>
            </a:r>
            <a:r>
              <a:rPr lang="en-ID" sz="2400" b="1" dirty="0" err="1"/>
              <a:t>Sistem</a:t>
            </a:r>
            <a:r>
              <a:rPr lang="en-ID" sz="2400" b="1" dirty="0"/>
              <a:t> </a:t>
            </a:r>
            <a:r>
              <a:rPr lang="en-ID" sz="2400" b="1" dirty="0" err="1"/>
              <a:t>Katalog</a:t>
            </a:r>
            <a:r>
              <a:rPr lang="en-ID" sz="2400" b="1" dirty="0"/>
              <a:t> LKPP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234B9C-270E-447A-998B-9CEF5AA72F9B}"/>
              </a:ext>
            </a:extLst>
          </p:cNvPr>
          <p:cNvSpPr txBox="1"/>
          <p:nvPr/>
        </p:nvSpPr>
        <p:spPr>
          <a:xfrm>
            <a:off x="912828" y="7306361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sz="2400" b="1" dirty="0"/>
          </a:p>
          <a:p>
            <a:r>
              <a:rPr lang="en-ID" sz="2400" b="1" dirty="0"/>
              <a:t>Jakarta, 30 </a:t>
            </a:r>
            <a:r>
              <a:rPr lang="en-ID" sz="2400" b="1" dirty="0" err="1"/>
              <a:t>Januari</a:t>
            </a:r>
            <a:r>
              <a:rPr lang="en-ID" sz="2400" b="1" dirty="0"/>
              <a:t> 2022 </a:t>
            </a:r>
          </a:p>
        </p:txBody>
      </p:sp>
    </p:spTree>
    <p:extLst>
      <p:ext uri="{BB962C8B-B14F-4D97-AF65-F5344CB8AC3E}">
        <p14:creationId xmlns:p14="http://schemas.microsoft.com/office/powerpoint/2010/main" val="141267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gian Isi.jpg">
            <a:extLst>
              <a:ext uri="{FF2B5EF4-FFF2-40B4-BE49-F238E27FC236}">
                <a16:creationId xmlns:a16="http://schemas.microsoft.com/office/drawing/2014/main" id="{01707B17-810D-A941-B9F2-583EFA645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5318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C06C5E-BDF9-8F4B-AD86-24BB11210F8C}"/>
              </a:ext>
            </a:extLst>
          </p:cNvPr>
          <p:cNvSpPr txBox="1"/>
          <p:nvPr/>
        </p:nvSpPr>
        <p:spPr>
          <a:xfrm>
            <a:off x="2438400" y="723900"/>
            <a:ext cx="13931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Contoh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Surat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Pernyataan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Keabsahan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/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Kebenaran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Informasi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Produk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dan Harga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45450C-8622-4DAA-8A3F-0FBA4BC515AA}"/>
              </a:ext>
            </a:extLst>
          </p:cNvPr>
          <p:cNvGrpSpPr/>
          <p:nvPr/>
        </p:nvGrpSpPr>
        <p:grpSpPr>
          <a:xfrm>
            <a:off x="2667000" y="2152428"/>
            <a:ext cx="5105400" cy="7410672"/>
            <a:chOff x="2133600" y="2152428"/>
            <a:chExt cx="4572001" cy="74106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7EC75A-1D06-4198-96FD-FF404626FF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07" r="8927"/>
            <a:stretch/>
          </p:blipFill>
          <p:spPr>
            <a:xfrm>
              <a:off x="2133600" y="2152428"/>
              <a:ext cx="4572001" cy="7410672"/>
            </a:xfrm>
            <a:prstGeom prst="rect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4CD007-48BE-498F-A1FE-CC40E9E0B55B}"/>
                </a:ext>
              </a:extLst>
            </p:cNvPr>
            <p:cNvSpPr/>
            <p:nvPr/>
          </p:nvSpPr>
          <p:spPr>
            <a:xfrm>
              <a:off x="3505200" y="4305300"/>
              <a:ext cx="2057400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BE55571-0F1C-45AB-BCC1-AC2D384B4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400" y="2118447"/>
            <a:ext cx="4905176" cy="7403465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3309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gian Isi.jpg">
            <a:extLst>
              <a:ext uri="{FF2B5EF4-FFF2-40B4-BE49-F238E27FC236}">
                <a16:creationId xmlns:a16="http://schemas.microsoft.com/office/drawing/2014/main" id="{01707B17-810D-A941-B9F2-583EFA645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5318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C06C5E-BDF9-8F4B-AD86-24BB11210F8C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Contoh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Laporan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Hasil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Verifikasi</a:t>
            </a:r>
            <a:endParaRPr lang="en-US" sz="4000" b="1" dirty="0">
              <a:solidFill>
                <a:prstClr val="black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4A74E9-F8E4-4641-8180-585B91228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474" y="974495"/>
            <a:ext cx="6300756" cy="8593635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CB140A8-4342-4B05-8513-3DB7CDE40918}"/>
              </a:ext>
            </a:extLst>
          </p:cNvPr>
          <p:cNvSpPr/>
          <p:nvPr/>
        </p:nvSpPr>
        <p:spPr>
          <a:xfrm>
            <a:off x="2514600" y="1866900"/>
            <a:ext cx="1828800" cy="1524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6839D7-52E4-499C-B6F1-C15B02A37931}"/>
              </a:ext>
            </a:extLst>
          </p:cNvPr>
          <p:cNvSpPr/>
          <p:nvPr/>
        </p:nvSpPr>
        <p:spPr>
          <a:xfrm>
            <a:off x="4114800" y="2835505"/>
            <a:ext cx="1371600" cy="1524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46541-54EC-435A-BC96-7E8C6EEB1AF6}"/>
              </a:ext>
            </a:extLst>
          </p:cNvPr>
          <p:cNvSpPr/>
          <p:nvPr/>
        </p:nvSpPr>
        <p:spPr>
          <a:xfrm>
            <a:off x="6400800" y="8420100"/>
            <a:ext cx="1447800" cy="1524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B3778F-E2C0-4720-A722-BFEEDCF73AC4}"/>
              </a:ext>
            </a:extLst>
          </p:cNvPr>
          <p:cNvSpPr/>
          <p:nvPr/>
        </p:nvSpPr>
        <p:spPr>
          <a:xfrm>
            <a:off x="6400800" y="8732014"/>
            <a:ext cx="1447800" cy="1524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1785129-9317-4B80-802F-99FBFFDFF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4731" y="973085"/>
            <a:ext cx="6491728" cy="8593635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15A5623-A061-4AA0-8253-8507FABBC506}"/>
              </a:ext>
            </a:extLst>
          </p:cNvPr>
          <p:cNvSpPr/>
          <p:nvPr/>
        </p:nvSpPr>
        <p:spPr>
          <a:xfrm>
            <a:off x="10221772" y="8572500"/>
            <a:ext cx="1406416" cy="994220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951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gian Isi.jpg">
            <a:extLst>
              <a:ext uri="{FF2B5EF4-FFF2-40B4-BE49-F238E27FC236}">
                <a16:creationId xmlns:a16="http://schemas.microsoft.com/office/drawing/2014/main" id="{01707B17-810D-A941-B9F2-583EFA645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5318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C06C5E-BDF9-8F4B-AD86-24BB11210F8C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Contoh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Etalase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Produk</a:t>
            </a:r>
            <a:endParaRPr lang="en-US" sz="4000" b="1" dirty="0">
              <a:solidFill>
                <a:prstClr val="black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6B3B94-BB19-4398-ADD3-505C76C39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31" y="1273003"/>
            <a:ext cx="9220879" cy="4175297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E1149EA7-24B7-444F-BB51-6F72C400A9AE}"/>
              </a:ext>
            </a:extLst>
          </p:cNvPr>
          <p:cNvSpPr/>
          <p:nvPr/>
        </p:nvSpPr>
        <p:spPr>
          <a:xfrm>
            <a:off x="10439400" y="3086100"/>
            <a:ext cx="1371600" cy="707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F0A62-5ABF-42EA-9AA3-DEB80202E8BF}"/>
              </a:ext>
            </a:extLst>
          </p:cNvPr>
          <p:cNvSpPr txBox="1"/>
          <p:nvPr/>
        </p:nvSpPr>
        <p:spPr>
          <a:xfrm>
            <a:off x="11969578" y="3147655"/>
            <a:ext cx="4927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3200" b="1" dirty="0" err="1"/>
              <a:t>Etalase</a:t>
            </a:r>
            <a:r>
              <a:rPr lang="en-ID" sz="3200" b="1" dirty="0"/>
              <a:t> </a:t>
            </a:r>
            <a:r>
              <a:rPr lang="en-ID" sz="3200" b="1" dirty="0" err="1"/>
              <a:t>Makanan</a:t>
            </a:r>
            <a:r>
              <a:rPr lang="en-ID" sz="3200" b="1" dirty="0"/>
              <a:t> </a:t>
            </a:r>
            <a:r>
              <a:rPr lang="en-ID" sz="3200" b="1" dirty="0" err="1"/>
              <a:t>Tambahan</a:t>
            </a:r>
            <a:endParaRPr lang="en-ID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886FE4-ED19-48A9-9A6D-9164B4BD69EF}"/>
              </a:ext>
            </a:extLst>
          </p:cNvPr>
          <p:cNvGrpSpPr/>
          <p:nvPr/>
        </p:nvGrpSpPr>
        <p:grpSpPr>
          <a:xfrm>
            <a:off x="8094201" y="5600700"/>
            <a:ext cx="9965199" cy="3941886"/>
            <a:chOff x="7804700" y="5386170"/>
            <a:chExt cx="10117599" cy="417529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7F06463-7497-4041-8818-0594C1B5F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52158" y="5416378"/>
              <a:ext cx="6170141" cy="4113427"/>
            </a:xfrm>
            <a:prstGeom prst="rect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0BC0784-6CF4-450A-84F9-2554AD674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04700" y="5386170"/>
              <a:ext cx="3975408" cy="4175297"/>
            </a:xfrm>
            <a:prstGeom prst="rect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A390855-4F81-457B-A305-DFBC8D8C557E}"/>
              </a:ext>
            </a:extLst>
          </p:cNvPr>
          <p:cNvSpPr/>
          <p:nvPr/>
        </p:nvSpPr>
        <p:spPr>
          <a:xfrm rot="10800000">
            <a:off x="6482266" y="7513707"/>
            <a:ext cx="1371600" cy="707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C22A2C-2B7D-4399-BE51-8640919FADAC}"/>
              </a:ext>
            </a:extLst>
          </p:cNvPr>
          <p:cNvSpPr txBox="1"/>
          <p:nvPr/>
        </p:nvSpPr>
        <p:spPr>
          <a:xfrm>
            <a:off x="2937382" y="7563477"/>
            <a:ext cx="3318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3200" b="1" dirty="0" err="1"/>
              <a:t>Produk</a:t>
            </a:r>
            <a:r>
              <a:rPr lang="en-ID" sz="3200" b="1" dirty="0"/>
              <a:t> Gas </a:t>
            </a:r>
            <a:r>
              <a:rPr lang="en-ID" sz="3200" b="1" dirty="0" err="1"/>
              <a:t>Medis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435986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Bagian Isi.jpg">
            <a:extLst>
              <a:ext uri="{FF2B5EF4-FFF2-40B4-BE49-F238E27FC236}">
                <a16:creationId xmlns:a16="http://schemas.microsoft.com/office/drawing/2014/main" id="{50133A29-FE99-4EA9-A781-C018BA503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" y="-21432"/>
            <a:ext cx="18285618" cy="102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93D9F6-6545-4D25-8F87-98C5780C5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04900"/>
            <a:ext cx="9763882" cy="518160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1C2496-4F8A-46D6-8363-9CF7DC79F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021" y="5636092"/>
            <a:ext cx="6162675" cy="345757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1" name="Arrow: Bent 10">
            <a:extLst>
              <a:ext uri="{FF2B5EF4-FFF2-40B4-BE49-F238E27FC236}">
                <a16:creationId xmlns:a16="http://schemas.microsoft.com/office/drawing/2014/main" id="{671050B9-E027-4D1A-9CC7-12F2F5D0F631}"/>
              </a:ext>
            </a:extLst>
          </p:cNvPr>
          <p:cNvSpPr/>
          <p:nvPr/>
        </p:nvSpPr>
        <p:spPr>
          <a:xfrm flipV="1">
            <a:off x="8094913" y="6069480"/>
            <a:ext cx="3142671" cy="12954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56364C-E020-4815-BAF0-2902BCE595E6}"/>
              </a:ext>
            </a:extLst>
          </p:cNvPr>
          <p:cNvSpPr txBox="1"/>
          <p:nvPr/>
        </p:nvSpPr>
        <p:spPr>
          <a:xfrm>
            <a:off x="6267113" y="7498186"/>
            <a:ext cx="518169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Pendukung</a:t>
            </a:r>
            <a:r>
              <a:rPr lang="en-ID" dirty="0"/>
              <a:t> Harga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PIB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Struktur</a:t>
            </a:r>
            <a:r>
              <a:rPr lang="en-ID" dirty="0"/>
              <a:t> Harga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/>
              <a:t>Bukti </a:t>
            </a:r>
            <a:r>
              <a:rPr lang="en-ID" dirty="0" err="1"/>
              <a:t>Transaksi</a:t>
            </a:r>
            <a:r>
              <a:rPr lang="en-ID" dirty="0"/>
              <a:t>/Invoice</a:t>
            </a:r>
          </a:p>
          <a:p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diakses</a:t>
            </a:r>
            <a:r>
              <a:rPr lang="en-ID" dirty="0"/>
              <a:t> oleh PPK/PP dan </a:t>
            </a:r>
            <a:r>
              <a:rPr lang="en-ID" dirty="0" err="1"/>
              <a:t>Penyedia</a:t>
            </a:r>
            <a:r>
              <a:rPr lang="en-ID" dirty="0"/>
              <a:t> </a:t>
            </a:r>
            <a:r>
              <a:rPr lang="en-ID" dirty="0" err="1"/>
              <a:t>Pemilik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/>
              <a:t>.</a:t>
            </a:r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7FDE5D-5A11-4AAC-8135-DB592E51CD86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Dokumen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Pendukung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Harga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Bagian Isi.jpg">
            <a:extLst>
              <a:ext uri="{FF2B5EF4-FFF2-40B4-BE49-F238E27FC236}">
                <a16:creationId xmlns:a16="http://schemas.microsoft.com/office/drawing/2014/main" id="{50133A29-FE99-4EA9-A781-C018BA503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" y="-21432"/>
            <a:ext cx="18285618" cy="102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Judul 1">
            <a:extLst>
              <a:ext uri="{FF2B5EF4-FFF2-40B4-BE49-F238E27FC236}">
                <a16:creationId xmlns:a16="http://schemas.microsoft.com/office/drawing/2014/main" id="{E6B5D636-11CC-4512-9582-96B5130F4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1341866"/>
            <a:ext cx="12020550" cy="830997"/>
          </a:xfrm>
        </p:spPr>
        <p:txBody>
          <a:bodyPr/>
          <a:lstStyle/>
          <a:p>
            <a:pPr eaLnBrk="1" hangingPunct="1"/>
            <a:r>
              <a:rPr lang="en-US" altLang="en-US" sz="3000" b="1">
                <a:latin typeface="Arial Rounded MT Bold" panose="020F0704030504030204" pitchFamily="34" charset="0"/>
              </a:rPr>
              <a:t>Informasi Riwayat Harga Terbaik Untuk Proses </a:t>
            </a:r>
            <a:br>
              <a:rPr lang="en-US" altLang="en-US" sz="3000" b="1">
                <a:latin typeface="Arial Rounded MT Bold" panose="020F0704030504030204" pitchFamily="34" charset="0"/>
              </a:rPr>
            </a:br>
            <a:r>
              <a:rPr lang="en-US" altLang="en-US" sz="3000" b="1">
                <a:latin typeface="Arial Rounded MT Bold" panose="020F0704030504030204" pitchFamily="34" charset="0"/>
              </a:rPr>
              <a:t>Negosiasi di Fitur Purchasing </a:t>
            </a:r>
            <a:endParaRPr lang="en-ID" altLang="en-US" sz="300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EEFD4E-ABFF-48FC-AC51-13CE7D898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870" y="1035845"/>
            <a:ext cx="5660231" cy="34647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77AE27-DC82-41E0-9C29-C55A554AC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4574383"/>
            <a:ext cx="12184857" cy="290750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361D0A-5E67-47F8-B894-FB6E0522A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8186738"/>
            <a:ext cx="11032332" cy="13001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60B320F6-D8DA-430D-98C0-A1F0D7173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7757" y="7591425"/>
            <a:ext cx="457200" cy="43815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>
            <a:solidFill>
              <a:srgbClr val="FFFFFF"/>
            </a:solidFill>
            <a:round/>
            <a:headEnd/>
            <a:tailEnd/>
          </a:ln>
        </p:spPr>
        <p:txBody>
          <a:bodyPr lIns="68579" tIns="68579" rIns="68579" bIns="68579" anchor="ctr"/>
          <a:lstStyle>
            <a:lvl1pPr defTabSz="533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 defTabSz="533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 defTabSz="533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 defTabSz="533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 defTabSz="533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defTabSz="5334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defTabSz="5334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defTabSz="5334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defTabSz="5334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 algn="ctr" defTabSz="800100" fontAlgn="base">
              <a:spcBef>
                <a:spcPts val="1050"/>
              </a:spcBef>
              <a:spcAft>
                <a:spcPct val="0"/>
              </a:spcAft>
              <a:buNone/>
            </a:pPr>
            <a:endParaRPr lang="en-ID" altLang="en-US" sz="27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50481-6929-4837-AC60-38A14A8B397A}"/>
              </a:ext>
            </a:extLst>
          </p:cNvPr>
          <p:cNvSpPr txBox="1"/>
          <p:nvPr/>
        </p:nvSpPr>
        <p:spPr>
          <a:xfrm>
            <a:off x="804863" y="3933826"/>
            <a:ext cx="756523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defTabSz="1371600">
              <a:defRPr/>
            </a:pPr>
            <a:r>
              <a:rPr lang="en-ID" sz="2400" dirty="0" err="1">
                <a:solidFill>
                  <a:prstClr val="black"/>
                </a:solidFill>
                <a:latin typeface="Arial"/>
              </a:rPr>
              <a:t>Contoh</a:t>
            </a:r>
            <a:r>
              <a:rPr lang="en-ID" sz="24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ID" sz="2400" dirty="0" err="1">
                <a:solidFill>
                  <a:prstClr val="black"/>
                </a:solidFill>
                <a:latin typeface="Arial"/>
              </a:rPr>
              <a:t>Tampilan</a:t>
            </a:r>
            <a:r>
              <a:rPr lang="en-ID" sz="24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ID" sz="2400" dirty="0" err="1">
                <a:solidFill>
                  <a:prstClr val="black"/>
                </a:solidFill>
                <a:latin typeface="Arial"/>
              </a:rPr>
              <a:t>Informasi</a:t>
            </a:r>
            <a:r>
              <a:rPr lang="en-ID" sz="24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ID" sz="2400" dirty="0" err="1">
                <a:solidFill>
                  <a:prstClr val="black"/>
                </a:solidFill>
                <a:latin typeface="Arial"/>
              </a:rPr>
              <a:t>Riwayat</a:t>
            </a:r>
            <a:r>
              <a:rPr lang="en-ID" sz="24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ID" sz="2400" dirty="0" err="1">
                <a:solidFill>
                  <a:prstClr val="black"/>
                </a:solidFill>
                <a:latin typeface="Arial"/>
              </a:rPr>
              <a:t>Harga</a:t>
            </a:r>
            <a:r>
              <a:rPr lang="en-ID" sz="24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ID" sz="2400" dirty="0" err="1">
                <a:solidFill>
                  <a:prstClr val="black"/>
                </a:solidFill>
                <a:latin typeface="Arial"/>
              </a:rPr>
              <a:t>Terbaik</a:t>
            </a:r>
            <a:endParaRPr lang="en-ID" sz="240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56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Bagian Isi.jpg">
            <a:extLst>
              <a:ext uri="{FF2B5EF4-FFF2-40B4-BE49-F238E27FC236}">
                <a16:creationId xmlns:a16="http://schemas.microsoft.com/office/drawing/2014/main" id="{0057FB83-64F7-9B4B-9566-5A8AD3AE5A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5318" cy="10287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F8A9C78-6204-4341-91B4-A183163A5D61}"/>
              </a:ext>
            </a:extLst>
          </p:cNvPr>
          <p:cNvSpPr txBox="1"/>
          <p:nvPr/>
        </p:nvSpPr>
        <p:spPr>
          <a:xfrm>
            <a:off x="2673028" y="822292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Surat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Edaran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Deputi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II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Nomor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2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Tahun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40A57-5664-4D14-9BBD-E617D9809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896194"/>
            <a:ext cx="8609211" cy="7543800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71370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Bagian Isi.jpg">
            <a:extLst>
              <a:ext uri="{FF2B5EF4-FFF2-40B4-BE49-F238E27FC236}">
                <a16:creationId xmlns:a16="http://schemas.microsoft.com/office/drawing/2014/main" id="{50133A29-FE99-4EA9-A781-C018BA503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" y="-21432"/>
            <a:ext cx="18285618" cy="102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099757-7D4F-4093-AB49-7BC5A9627436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Fitur Mini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Kompetisi</a:t>
            </a:r>
            <a:endParaRPr lang="en-US" sz="4000" b="1" dirty="0">
              <a:solidFill>
                <a:prstClr val="black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B077E-96A7-4F0E-BCB9-966509517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333500"/>
            <a:ext cx="12192000" cy="32766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145008-FC8C-465D-90FE-570990D3B98F}"/>
              </a:ext>
            </a:extLst>
          </p:cNvPr>
          <p:cNvSpPr txBox="1"/>
          <p:nvPr/>
        </p:nvSpPr>
        <p:spPr>
          <a:xfrm>
            <a:off x="3062416" y="4835487"/>
            <a:ext cx="77724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D" dirty="0" err="1"/>
              <a:t>Terdapat</a:t>
            </a:r>
            <a:r>
              <a:rPr lang="en-ID" dirty="0"/>
              <a:t> 2 </a:t>
            </a:r>
            <a:r>
              <a:rPr lang="en-ID" dirty="0" err="1"/>
              <a:t>pilihan</a:t>
            </a:r>
            <a:r>
              <a:rPr lang="en-ID" dirty="0"/>
              <a:t>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Kompetisi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 dan </a:t>
            </a:r>
            <a:r>
              <a:rPr lang="en-ID" dirty="0" err="1"/>
              <a:t>Spesifikasi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4868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Bagian Isi.jpg">
            <a:extLst>
              <a:ext uri="{FF2B5EF4-FFF2-40B4-BE49-F238E27FC236}">
                <a16:creationId xmlns:a16="http://schemas.microsoft.com/office/drawing/2014/main" id="{50133A29-FE99-4EA9-A781-C018BA503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" y="-21432"/>
            <a:ext cx="18285618" cy="102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099757-7D4F-4093-AB49-7BC5A9627436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Fitur </a:t>
            </a:r>
            <a:r>
              <a:rPr lang="en-US" sz="4000" b="1" i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Live Chat E-Purchasing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5E8B5-3ECE-4792-8B05-F55B23D90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269206"/>
            <a:ext cx="12192000" cy="770572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1194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Bagian Isi.jpg">
            <a:extLst>
              <a:ext uri="{FF2B5EF4-FFF2-40B4-BE49-F238E27FC236}">
                <a16:creationId xmlns:a16="http://schemas.microsoft.com/office/drawing/2014/main" id="{50133A29-FE99-4EA9-A781-C018BA503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" y="-21432"/>
            <a:ext cx="18285618" cy="102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099757-7D4F-4093-AB49-7BC5A9627436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Fitur Forum Tanya Jawab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Pra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Katalog</a:t>
            </a:r>
            <a:endParaRPr lang="en-US" sz="4000" b="1" dirty="0">
              <a:solidFill>
                <a:prstClr val="black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B0A452-AF60-4E57-BD9C-2B2EF23AD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5141"/>
            <a:ext cx="12192000" cy="828198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543162-4530-4AB8-822E-758696548330}"/>
              </a:ext>
            </a:extLst>
          </p:cNvPr>
          <p:cNvSpPr txBox="1"/>
          <p:nvPr/>
        </p:nvSpPr>
        <p:spPr>
          <a:xfrm>
            <a:off x="13449300" y="4020115"/>
            <a:ext cx="4191000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ID" sz="2000" dirty="0" err="1"/>
              <a:t>Penyedia</a:t>
            </a:r>
            <a:r>
              <a:rPr lang="en-ID" sz="2000" dirty="0"/>
              <a:t> dan </a:t>
            </a:r>
            <a:r>
              <a:rPr lang="en-ID" sz="2000" dirty="0" err="1"/>
              <a:t>Verifikator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berinteraksi</a:t>
            </a:r>
            <a:r>
              <a:rPr lang="en-ID" sz="2000" dirty="0"/>
              <a:t> pada </a:t>
            </a:r>
            <a:r>
              <a:rPr lang="en-ID" sz="2000" dirty="0" err="1"/>
              <a:t>saat</a:t>
            </a:r>
            <a:r>
              <a:rPr lang="en-ID" sz="2000" dirty="0"/>
              <a:t> proses </a:t>
            </a:r>
            <a:r>
              <a:rPr lang="en-ID" sz="2000" dirty="0" err="1"/>
              <a:t>Pra</a:t>
            </a:r>
            <a:r>
              <a:rPr lang="en-ID" sz="2000" dirty="0"/>
              <a:t> </a:t>
            </a:r>
            <a:r>
              <a:rPr lang="en-ID" sz="2000" dirty="0" err="1"/>
              <a:t>Katalog</a:t>
            </a:r>
            <a:r>
              <a:rPr lang="en-ID" sz="2000" dirty="0"/>
              <a:t> </a:t>
            </a:r>
            <a:r>
              <a:rPr lang="en-ID" sz="2000" dirty="0" err="1"/>
              <a:t>menggunakan</a:t>
            </a:r>
            <a:r>
              <a:rPr lang="en-ID" sz="2000" dirty="0"/>
              <a:t> Fitur Forum Tanya Jawab. List </a:t>
            </a:r>
            <a:r>
              <a:rPr lang="en-ID" sz="2000" dirty="0" err="1"/>
              <a:t>Pertanyaan</a:t>
            </a:r>
            <a:r>
              <a:rPr lang="en-ID" sz="2000" dirty="0"/>
              <a:t> dan </a:t>
            </a:r>
            <a:r>
              <a:rPr lang="en-ID" sz="2000" dirty="0" err="1"/>
              <a:t>Jawaban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dilihat</a:t>
            </a:r>
            <a:r>
              <a:rPr lang="en-ID" sz="2000" dirty="0"/>
              <a:t> oleh </a:t>
            </a:r>
            <a:r>
              <a:rPr lang="en-ID" sz="2000" dirty="0" err="1"/>
              <a:t>seluruh</a:t>
            </a:r>
            <a:r>
              <a:rPr lang="en-ID" sz="2000" dirty="0"/>
              <a:t> </a:t>
            </a:r>
            <a:r>
              <a:rPr lang="en-ID" sz="2000" dirty="0" err="1"/>
              <a:t>Penyedia</a:t>
            </a:r>
            <a:r>
              <a:rPr lang="en-ID" sz="2000" dirty="0"/>
              <a:t> yang </a:t>
            </a:r>
            <a:r>
              <a:rPr lang="en-ID" sz="2000" dirty="0" err="1"/>
              <a:t>mengikuti</a:t>
            </a:r>
            <a:r>
              <a:rPr lang="en-ID" sz="2000" dirty="0"/>
              <a:t> proses </a:t>
            </a:r>
            <a:r>
              <a:rPr lang="en-ID" sz="2000" dirty="0" err="1"/>
              <a:t>pencantuman</a:t>
            </a:r>
            <a:r>
              <a:rPr lang="en-ID" sz="2000" dirty="0"/>
              <a:t> </a:t>
            </a:r>
            <a:r>
              <a:rPr lang="en-ID" sz="2000" dirty="0" err="1"/>
              <a:t>Produk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48827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Bagian Isi.jpg">
            <a:extLst>
              <a:ext uri="{FF2B5EF4-FFF2-40B4-BE49-F238E27FC236}">
                <a16:creationId xmlns:a16="http://schemas.microsoft.com/office/drawing/2014/main" id="{50133A29-FE99-4EA9-A781-C018BA503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" y="-21432"/>
            <a:ext cx="18285618" cy="1028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353DE4-36E2-4211-AE3F-26A11BB02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8744"/>
            <a:ext cx="12192000" cy="74866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099757-7D4F-4093-AB49-7BC5A9627436}"/>
              </a:ext>
            </a:extLst>
          </p:cNvPr>
          <p:cNvSpPr txBox="1"/>
          <p:nvPr/>
        </p:nvSpPr>
        <p:spPr>
          <a:xfrm>
            <a:off x="2474259" y="30895"/>
            <a:ext cx="13931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Fitur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Penilaian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Penyedia</a:t>
            </a:r>
            <a:r>
              <a:rPr lang="en-US" sz="4000" b="1" dirty="0">
                <a:solidFill>
                  <a:prstClr val="black"/>
                </a:solidFill>
                <a:latin typeface="Roboto Slab" pitchFamily="2" charset="0"/>
                <a:ea typeface="Roboto Slab" pitchFamily="2" charset="0"/>
              </a:rPr>
              <a:t> dan PPK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81938E-7CFD-4446-95BF-22E3C15BA9E1}"/>
              </a:ext>
            </a:extLst>
          </p:cNvPr>
          <p:cNvSpPr txBox="1"/>
          <p:nvPr/>
        </p:nvSpPr>
        <p:spPr>
          <a:xfrm>
            <a:off x="13511084" y="4178736"/>
            <a:ext cx="4191000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ID" sz="2000" dirty="0" err="1"/>
              <a:t>Penyedia</a:t>
            </a:r>
            <a:r>
              <a:rPr lang="en-ID" sz="2000" dirty="0"/>
              <a:t> dan PPK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memberikan</a:t>
            </a:r>
            <a:r>
              <a:rPr lang="en-ID" sz="2000" dirty="0"/>
              <a:t> </a:t>
            </a:r>
            <a:r>
              <a:rPr lang="en-ID" sz="2000" dirty="0" err="1"/>
              <a:t>penilain</a:t>
            </a:r>
            <a:r>
              <a:rPr lang="en-ID" sz="2000" dirty="0"/>
              <a:t> </a:t>
            </a:r>
            <a:r>
              <a:rPr lang="en-ID" sz="2000" dirty="0" err="1"/>
              <a:t>satu</a:t>
            </a:r>
            <a:r>
              <a:rPr lang="en-ID" sz="2000" dirty="0"/>
              <a:t> </a:t>
            </a:r>
            <a:r>
              <a:rPr lang="en-ID" sz="2000" dirty="0" err="1"/>
              <a:t>sama</a:t>
            </a:r>
            <a:r>
              <a:rPr lang="en-ID" sz="2000" dirty="0"/>
              <a:t> lain </a:t>
            </a:r>
            <a:r>
              <a:rPr lang="en-ID" sz="2000" dirty="0" err="1"/>
              <a:t>terhadap</a:t>
            </a:r>
            <a:r>
              <a:rPr lang="en-ID" sz="2000" dirty="0"/>
              <a:t> proses purchasing yang </a:t>
            </a:r>
            <a:r>
              <a:rPr lang="en-ID" sz="2000" dirty="0" err="1"/>
              <a:t>telah</a:t>
            </a:r>
            <a:r>
              <a:rPr lang="en-ID" sz="2000" dirty="0"/>
              <a:t> </a:t>
            </a:r>
            <a:r>
              <a:rPr lang="en-ID" sz="2000" dirty="0" err="1"/>
              <a:t>dilaksanakan</a:t>
            </a:r>
            <a:r>
              <a:rPr lang="en-ID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2381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6637566"/>
            <a:ext cx="18288000" cy="369128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700"/>
          </a:p>
        </p:txBody>
      </p:sp>
      <p:sp>
        <p:nvSpPr>
          <p:cNvPr id="12" name="TextBox 11"/>
          <p:cNvSpPr txBox="1"/>
          <p:nvPr/>
        </p:nvSpPr>
        <p:spPr>
          <a:xfrm>
            <a:off x="3652838" y="7622897"/>
            <a:ext cx="10982325" cy="9679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LEMBAGA KEBIJAKAN PENGADAAN BARANG/JASA PEMERINTAH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Gedung LKPP, Kawasan </a:t>
            </a:r>
            <a:r>
              <a:rPr lang="en-US" sz="2000" dirty="0" err="1">
                <a:solidFill>
                  <a:schemeClr val="bg1"/>
                </a:solidFill>
              </a:rPr>
              <a:t>Rasuna</a:t>
            </a:r>
            <a:r>
              <a:rPr lang="en-US" sz="2000" dirty="0">
                <a:solidFill>
                  <a:schemeClr val="bg1"/>
                </a:solidFill>
              </a:rPr>
              <a:t> Epicentrum, </a:t>
            </a:r>
            <a:r>
              <a:rPr lang="en-US" sz="2000" dirty="0" err="1">
                <a:solidFill>
                  <a:schemeClr val="bg1"/>
                </a:solidFill>
              </a:rPr>
              <a:t>Jl</a:t>
            </a:r>
            <a:r>
              <a:rPr lang="en-US" sz="2000" dirty="0">
                <a:solidFill>
                  <a:schemeClr val="bg1"/>
                </a:solidFill>
              </a:rPr>
              <a:t> Epicentrum Tengah Lot 11 B Jakarta</a:t>
            </a:r>
          </a:p>
        </p:txBody>
      </p:sp>
      <p:sp>
        <p:nvSpPr>
          <p:cNvPr id="31760" name="TextBox 19"/>
          <p:cNvSpPr txBox="1">
            <a:spLocks noChangeArrowheads="1"/>
          </p:cNvSpPr>
          <p:nvPr/>
        </p:nvSpPr>
        <p:spPr bwMode="auto">
          <a:xfrm>
            <a:off x="9984858" y="8859118"/>
            <a:ext cx="2133698" cy="43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000" tIns="54000" rIns="108000" bIns="54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Lat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Lat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Lat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s-IS" altLang="en-US" sz="2100" dirty="0">
                <a:solidFill>
                  <a:schemeClr val="bg1"/>
                </a:solidFill>
              </a:rPr>
              <a:t>(021) 2993 5577</a:t>
            </a:r>
            <a:endParaRPr lang="en-US" altLang="en-US" sz="2100" dirty="0">
              <a:solidFill>
                <a:schemeClr val="bg1"/>
              </a:solidFill>
            </a:endParaRPr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66D7EB7C-2F58-45AE-A0E9-273C14E1434D}"/>
              </a:ext>
            </a:extLst>
          </p:cNvPr>
          <p:cNvSpPr>
            <a:spLocks noEditPoints="1"/>
          </p:cNvSpPr>
          <p:nvPr/>
        </p:nvSpPr>
        <p:spPr bwMode="auto">
          <a:xfrm>
            <a:off x="6405710" y="8874920"/>
            <a:ext cx="532487" cy="533996"/>
          </a:xfrm>
          <a:custGeom>
            <a:avLst/>
            <a:gdLst>
              <a:gd name="T0" fmla="*/ 80 w 176"/>
              <a:gd name="T1" fmla="*/ 95 h 176"/>
              <a:gd name="T2" fmla="*/ 75 w 176"/>
              <a:gd name="T3" fmla="*/ 132 h 176"/>
              <a:gd name="T4" fmla="*/ 88 w 176"/>
              <a:gd name="T5" fmla="*/ 148 h 176"/>
              <a:gd name="T6" fmla="*/ 98 w 176"/>
              <a:gd name="T7" fmla="*/ 105 h 176"/>
              <a:gd name="T8" fmla="*/ 132 w 176"/>
              <a:gd name="T9" fmla="*/ 113 h 176"/>
              <a:gd name="T10" fmla="*/ 132 w 176"/>
              <a:gd name="T11" fmla="*/ 105 h 176"/>
              <a:gd name="T12" fmla="*/ 85 w 176"/>
              <a:gd name="T13" fmla="*/ 65 h 176"/>
              <a:gd name="T14" fmla="*/ 84 w 176"/>
              <a:gd name="T15" fmla="*/ 48 h 176"/>
              <a:gd name="T16" fmla="*/ 76 w 176"/>
              <a:gd name="T17" fmla="*/ 46 h 176"/>
              <a:gd name="T18" fmla="*/ 66 w 176"/>
              <a:gd name="T19" fmla="*/ 37 h 176"/>
              <a:gd name="T20" fmla="*/ 42 w 176"/>
              <a:gd name="T21" fmla="*/ 33 h 176"/>
              <a:gd name="T22" fmla="*/ 31 w 176"/>
              <a:gd name="T23" fmla="*/ 79 h 176"/>
              <a:gd name="T24" fmla="*/ 56 w 176"/>
              <a:gd name="T25" fmla="*/ 94 h 176"/>
              <a:gd name="T26" fmla="*/ 62 w 176"/>
              <a:gd name="T27" fmla="*/ 82 h 176"/>
              <a:gd name="T28" fmla="*/ 88 w 176"/>
              <a:gd name="T29" fmla="*/ 0 h 176"/>
              <a:gd name="T30" fmla="*/ 88 w 176"/>
              <a:gd name="T31" fmla="*/ 176 h 176"/>
              <a:gd name="T32" fmla="*/ 88 w 176"/>
              <a:gd name="T33" fmla="*/ 0 h 176"/>
              <a:gd name="T34" fmla="*/ 8 w 176"/>
              <a:gd name="T35" fmla="*/ 88 h 176"/>
              <a:gd name="T36" fmla="*/ 168 w 176"/>
              <a:gd name="T37" fmla="*/ 88 h 176"/>
              <a:gd name="T38" fmla="*/ 160 w 176"/>
              <a:gd name="T39" fmla="*/ 81 h 176"/>
              <a:gd name="T40" fmla="*/ 159 w 176"/>
              <a:gd name="T41" fmla="*/ 75 h 176"/>
              <a:gd name="T42" fmla="*/ 157 w 176"/>
              <a:gd name="T43" fmla="*/ 68 h 176"/>
              <a:gd name="T44" fmla="*/ 155 w 176"/>
              <a:gd name="T45" fmla="*/ 60 h 176"/>
              <a:gd name="T46" fmla="*/ 152 w 176"/>
              <a:gd name="T47" fmla="*/ 55 h 176"/>
              <a:gd name="T48" fmla="*/ 149 w 176"/>
              <a:gd name="T49" fmla="*/ 50 h 176"/>
              <a:gd name="T50" fmla="*/ 146 w 176"/>
              <a:gd name="T51" fmla="*/ 45 h 176"/>
              <a:gd name="T52" fmla="*/ 136 w 176"/>
              <a:gd name="T53" fmla="*/ 34 h 176"/>
              <a:gd name="T54" fmla="*/ 132 w 176"/>
              <a:gd name="T55" fmla="*/ 31 h 176"/>
              <a:gd name="T56" fmla="*/ 106 w 176"/>
              <a:gd name="T57" fmla="*/ 29 h 176"/>
              <a:gd name="T58" fmla="*/ 110 w 176"/>
              <a:gd name="T59" fmla="*/ 48 h 176"/>
              <a:gd name="T60" fmla="*/ 132 w 176"/>
              <a:gd name="T61" fmla="*/ 56 h 176"/>
              <a:gd name="T62" fmla="*/ 144 w 176"/>
              <a:gd name="T63" fmla="*/ 99 h 176"/>
              <a:gd name="T64" fmla="*/ 158 w 176"/>
              <a:gd name="T65" fmla="*/ 103 h 176"/>
              <a:gd name="T66" fmla="*/ 159 w 176"/>
              <a:gd name="T67" fmla="*/ 97 h 176"/>
              <a:gd name="T68" fmla="*/ 160 w 176"/>
              <a:gd name="T69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176">
                <a:moveTo>
                  <a:pt x="98" y="105"/>
                </a:moveTo>
                <a:cubicBezTo>
                  <a:pt x="90" y="98"/>
                  <a:pt x="91" y="95"/>
                  <a:pt x="80" y="95"/>
                </a:cubicBezTo>
                <a:cubicBezTo>
                  <a:pt x="69" y="95"/>
                  <a:pt x="62" y="97"/>
                  <a:pt x="65" y="112"/>
                </a:cubicBezTo>
                <a:cubicBezTo>
                  <a:pt x="68" y="127"/>
                  <a:pt x="76" y="121"/>
                  <a:pt x="75" y="132"/>
                </a:cubicBezTo>
                <a:cubicBezTo>
                  <a:pt x="74" y="144"/>
                  <a:pt x="77" y="146"/>
                  <a:pt x="79" y="149"/>
                </a:cubicBezTo>
                <a:cubicBezTo>
                  <a:pt x="81" y="152"/>
                  <a:pt x="86" y="160"/>
                  <a:pt x="88" y="148"/>
                </a:cubicBezTo>
                <a:cubicBezTo>
                  <a:pt x="90" y="137"/>
                  <a:pt x="94" y="131"/>
                  <a:pt x="98" y="125"/>
                </a:cubicBezTo>
                <a:cubicBezTo>
                  <a:pt x="102" y="120"/>
                  <a:pt x="107" y="113"/>
                  <a:pt x="98" y="105"/>
                </a:cubicBezTo>
                <a:moveTo>
                  <a:pt x="132" y="105"/>
                </a:moveTo>
                <a:cubicBezTo>
                  <a:pt x="130" y="107"/>
                  <a:pt x="130" y="110"/>
                  <a:pt x="132" y="113"/>
                </a:cubicBezTo>
                <a:cubicBezTo>
                  <a:pt x="134" y="115"/>
                  <a:pt x="139" y="117"/>
                  <a:pt x="141" y="113"/>
                </a:cubicBezTo>
                <a:cubicBezTo>
                  <a:pt x="142" y="108"/>
                  <a:pt x="135" y="103"/>
                  <a:pt x="132" y="105"/>
                </a:cubicBezTo>
                <a:moveTo>
                  <a:pt x="69" y="79"/>
                </a:moveTo>
                <a:cubicBezTo>
                  <a:pt x="69" y="73"/>
                  <a:pt x="78" y="67"/>
                  <a:pt x="85" y="65"/>
                </a:cubicBezTo>
                <a:cubicBezTo>
                  <a:pt x="91" y="62"/>
                  <a:pt x="97" y="61"/>
                  <a:pt x="96" y="56"/>
                </a:cubicBezTo>
                <a:cubicBezTo>
                  <a:pt x="95" y="51"/>
                  <a:pt x="93" y="48"/>
                  <a:pt x="84" y="48"/>
                </a:cubicBezTo>
                <a:cubicBezTo>
                  <a:pt x="74" y="48"/>
                  <a:pt x="78" y="61"/>
                  <a:pt x="70" y="53"/>
                </a:cubicBezTo>
                <a:cubicBezTo>
                  <a:pt x="62" y="45"/>
                  <a:pt x="72" y="47"/>
                  <a:pt x="76" y="46"/>
                </a:cubicBezTo>
                <a:cubicBezTo>
                  <a:pt x="80" y="44"/>
                  <a:pt x="84" y="37"/>
                  <a:pt x="77" y="36"/>
                </a:cubicBezTo>
                <a:cubicBezTo>
                  <a:pt x="70" y="36"/>
                  <a:pt x="71" y="39"/>
                  <a:pt x="66" y="37"/>
                </a:cubicBezTo>
                <a:cubicBezTo>
                  <a:pt x="60" y="35"/>
                  <a:pt x="58" y="44"/>
                  <a:pt x="54" y="43"/>
                </a:cubicBezTo>
                <a:cubicBezTo>
                  <a:pt x="52" y="42"/>
                  <a:pt x="46" y="38"/>
                  <a:pt x="42" y="33"/>
                </a:cubicBezTo>
                <a:cubicBezTo>
                  <a:pt x="33" y="40"/>
                  <a:pt x="27" y="49"/>
                  <a:pt x="22" y="59"/>
                </a:cubicBezTo>
                <a:cubicBezTo>
                  <a:pt x="23" y="72"/>
                  <a:pt x="31" y="79"/>
                  <a:pt x="31" y="79"/>
                </a:cubicBezTo>
                <a:cubicBezTo>
                  <a:pt x="31" y="79"/>
                  <a:pt x="35" y="88"/>
                  <a:pt x="57" y="99"/>
                </a:cubicBezTo>
                <a:cubicBezTo>
                  <a:pt x="57" y="99"/>
                  <a:pt x="61" y="99"/>
                  <a:pt x="56" y="94"/>
                </a:cubicBezTo>
                <a:cubicBezTo>
                  <a:pt x="51" y="89"/>
                  <a:pt x="46" y="83"/>
                  <a:pt x="52" y="79"/>
                </a:cubicBezTo>
                <a:cubicBezTo>
                  <a:pt x="58" y="76"/>
                  <a:pt x="60" y="76"/>
                  <a:pt x="62" y="82"/>
                </a:cubicBezTo>
                <a:cubicBezTo>
                  <a:pt x="63" y="88"/>
                  <a:pt x="68" y="85"/>
                  <a:pt x="69" y="79"/>
                </a:cubicBezTo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88" y="168"/>
                </a:moveTo>
                <a:cubicBezTo>
                  <a:pt x="44" y="168"/>
                  <a:pt x="8" y="132"/>
                  <a:pt x="8" y="88"/>
                </a:cubicBezTo>
                <a:cubicBezTo>
                  <a:pt x="8" y="44"/>
                  <a:pt x="44" y="8"/>
                  <a:pt x="88" y="8"/>
                </a:cubicBezTo>
                <a:cubicBezTo>
                  <a:pt x="132" y="8"/>
                  <a:pt x="168" y="44"/>
                  <a:pt x="168" y="88"/>
                </a:cubicBezTo>
                <a:cubicBezTo>
                  <a:pt x="168" y="132"/>
                  <a:pt x="132" y="168"/>
                  <a:pt x="88" y="168"/>
                </a:cubicBezTo>
                <a:moveTo>
                  <a:pt x="160" y="81"/>
                </a:moveTo>
                <a:cubicBezTo>
                  <a:pt x="160" y="81"/>
                  <a:pt x="160" y="80"/>
                  <a:pt x="159" y="79"/>
                </a:cubicBezTo>
                <a:cubicBezTo>
                  <a:pt x="159" y="78"/>
                  <a:pt x="159" y="76"/>
                  <a:pt x="159" y="75"/>
                </a:cubicBezTo>
                <a:cubicBezTo>
                  <a:pt x="159" y="74"/>
                  <a:pt x="158" y="73"/>
                  <a:pt x="158" y="72"/>
                </a:cubicBezTo>
                <a:cubicBezTo>
                  <a:pt x="158" y="71"/>
                  <a:pt x="158" y="70"/>
                  <a:pt x="157" y="68"/>
                </a:cubicBezTo>
                <a:cubicBezTo>
                  <a:pt x="157" y="67"/>
                  <a:pt x="157" y="67"/>
                  <a:pt x="157" y="66"/>
                </a:cubicBezTo>
                <a:cubicBezTo>
                  <a:pt x="156" y="64"/>
                  <a:pt x="155" y="62"/>
                  <a:pt x="155" y="60"/>
                </a:cubicBezTo>
                <a:cubicBezTo>
                  <a:pt x="154" y="60"/>
                  <a:pt x="154" y="59"/>
                  <a:pt x="153" y="58"/>
                </a:cubicBezTo>
                <a:cubicBezTo>
                  <a:pt x="153" y="57"/>
                  <a:pt x="152" y="56"/>
                  <a:pt x="152" y="55"/>
                </a:cubicBezTo>
                <a:cubicBezTo>
                  <a:pt x="151" y="54"/>
                  <a:pt x="151" y="53"/>
                  <a:pt x="150" y="52"/>
                </a:cubicBezTo>
                <a:cubicBezTo>
                  <a:pt x="150" y="51"/>
                  <a:pt x="149" y="50"/>
                  <a:pt x="149" y="50"/>
                </a:cubicBezTo>
                <a:cubicBezTo>
                  <a:pt x="148" y="49"/>
                  <a:pt x="148" y="48"/>
                  <a:pt x="147" y="47"/>
                </a:cubicBezTo>
                <a:cubicBezTo>
                  <a:pt x="147" y="46"/>
                  <a:pt x="146" y="46"/>
                  <a:pt x="146" y="45"/>
                </a:cubicBezTo>
                <a:cubicBezTo>
                  <a:pt x="143" y="41"/>
                  <a:pt x="140" y="38"/>
                  <a:pt x="136" y="35"/>
                </a:cubicBezTo>
                <a:cubicBezTo>
                  <a:pt x="136" y="35"/>
                  <a:pt x="136" y="34"/>
                  <a:pt x="136" y="34"/>
                </a:cubicBezTo>
                <a:cubicBezTo>
                  <a:pt x="134" y="33"/>
                  <a:pt x="133" y="32"/>
                  <a:pt x="132" y="31"/>
                </a:cubicBezTo>
                <a:cubicBezTo>
                  <a:pt x="132" y="31"/>
                  <a:pt x="132" y="31"/>
                  <a:pt x="132" y="31"/>
                </a:cubicBezTo>
                <a:cubicBezTo>
                  <a:pt x="126" y="26"/>
                  <a:pt x="120" y="23"/>
                  <a:pt x="113" y="20"/>
                </a:cubicBezTo>
                <a:cubicBezTo>
                  <a:pt x="111" y="24"/>
                  <a:pt x="109" y="28"/>
                  <a:pt x="106" y="29"/>
                </a:cubicBezTo>
                <a:cubicBezTo>
                  <a:pt x="103" y="31"/>
                  <a:pt x="103" y="39"/>
                  <a:pt x="110" y="38"/>
                </a:cubicBezTo>
                <a:cubicBezTo>
                  <a:pt x="110" y="38"/>
                  <a:pt x="108" y="40"/>
                  <a:pt x="110" y="48"/>
                </a:cubicBezTo>
                <a:cubicBezTo>
                  <a:pt x="112" y="55"/>
                  <a:pt x="115" y="57"/>
                  <a:pt x="125" y="52"/>
                </a:cubicBezTo>
                <a:cubicBezTo>
                  <a:pt x="129" y="51"/>
                  <a:pt x="132" y="52"/>
                  <a:pt x="132" y="56"/>
                </a:cubicBezTo>
                <a:cubicBezTo>
                  <a:pt x="131" y="65"/>
                  <a:pt x="124" y="65"/>
                  <a:pt x="129" y="80"/>
                </a:cubicBezTo>
                <a:cubicBezTo>
                  <a:pt x="133" y="89"/>
                  <a:pt x="141" y="92"/>
                  <a:pt x="144" y="99"/>
                </a:cubicBezTo>
                <a:cubicBezTo>
                  <a:pt x="145" y="103"/>
                  <a:pt x="151" y="107"/>
                  <a:pt x="157" y="109"/>
                </a:cubicBezTo>
                <a:cubicBezTo>
                  <a:pt x="157" y="107"/>
                  <a:pt x="158" y="105"/>
                  <a:pt x="158" y="103"/>
                </a:cubicBezTo>
                <a:cubicBezTo>
                  <a:pt x="158" y="103"/>
                  <a:pt x="159" y="102"/>
                  <a:pt x="159" y="101"/>
                </a:cubicBezTo>
                <a:cubicBezTo>
                  <a:pt x="159" y="100"/>
                  <a:pt x="159" y="98"/>
                  <a:pt x="159" y="97"/>
                </a:cubicBezTo>
                <a:cubicBezTo>
                  <a:pt x="160" y="96"/>
                  <a:pt x="160" y="95"/>
                  <a:pt x="160" y="95"/>
                </a:cubicBezTo>
                <a:cubicBezTo>
                  <a:pt x="160" y="92"/>
                  <a:pt x="160" y="90"/>
                  <a:pt x="160" y="88"/>
                </a:cubicBezTo>
                <a:cubicBezTo>
                  <a:pt x="160" y="86"/>
                  <a:pt x="160" y="84"/>
                  <a:pt x="160" y="81"/>
                </a:cubicBezTo>
              </a:path>
            </a:pathLst>
          </a:custGeom>
          <a:gradFill>
            <a:gsLst>
              <a:gs pos="0">
                <a:schemeClr val="accent1">
                  <a:alpha val="90000"/>
                </a:schemeClr>
              </a:gs>
              <a:gs pos="100000">
                <a:schemeClr val="accent5">
                  <a:alpha val="90000"/>
                </a:schemeClr>
              </a:gs>
              <a:gs pos="49000">
                <a:schemeClr val="accent2">
                  <a:alpha val="90000"/>
                </a:schemeClr>
              </a:gs>
            </a:gsLst>
            <a:lin ang="1890000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sz="270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B8D94BE-5CB2-4229-952E-7E5B586CD9FD}"/>
              </a:ext>
            </a:extLst>
          </p:cNvPr>
          <p:cNvSpPr>
            <a:spLocks noEditPoints="1"/>
          </p:cNvSpPr>
          <p:nvPr/>
        </p:nvSpPr>
        <p:spPr bwMode="auto">
          <a:xfrm>
            <a:off x="9677400" y="8847592"/>
            <a:ext cx="275711" cy="555566"/>
          </a:xfrm>
          <a:custGeom>
            <a:avLst/>
            <a:gdLst>
              <a:gd name="T0" fmla="*/ 134057 w 63"/>
              <a:gd name="T1" fmla="*/ 0 h 127"/>
              <a:gd name="T2" fmla="*/ 19499 w 63"/>
              <a:gd name="T3" fmla="*/ 0 h 127"/>
              <a:gd name="T4" fmla="*/ 0 w 63"/>
              <a:gd name="T5" fmla="*/ 19475 h 127"/>
              <a:gd name="T6" fmla="*/ 0 w 63"/>
              <a:gd name="T7" fmla="*/ 289685 h 127"/>
              <a:gd name="T8" fmla="*/ 19499 w 63"/>
              <a:gd name="T9" fmla="*/ 309160 h 127"/>
              <a:gd name="T10" fmla="*/ 134057 w 63"/>
              <a:gd name="T11" fmla="*/ 309160 h 127"/>
              <a:gd name="T12" fmla="*/ 153556 w 63"/>
              <a:gd name="T13" fmla="*/ 289685 h 127"/>
              <a:gd name="T14" fmla="*/ 153556 w 63"/>
              <a:gd name="T15" fmla="*/ 19475 h 127"/>
              <a:gd name="T16" fmla="*/ 134057 w 63"/>
              <a:gd name="T17" fmla="*/ 0 h 127"/>
              <a:gd name="T18" fmla="*/ 63372 w 63"/>
              <a:gd name="T19" fmla="*/ 17040 h 127"/>
              <a:gd name="T20" fmla="*/ 90184 w 63"/>
              <a:gd name="T21" fmla="*/ 17040 h 127"/>
              <a:gd name="T22" fmla="*/ 95058 w 63"/>
              <a:gd name="T23" fmla="*/ 21909 h 127"/>
              <a:gd name="T24" fmla="*/ 90184 w 63"/>
              <a:gd name="T25" fmla="*/ 26778 h 127"/>
              <a:gd name="T26" fmla="*/ 63372 w 63"/>
              <a:gd name="T27" fmla="*/ 26778 h 127"/>
              <a:gd name="T28" fmla="*/ 56060 w 63"/>
              <a:gd name="T29" fmla="*/ 21909 h 127"/>
              <a:gd name="T30" fmla="*/ 63372 w 63"/>
              <a:gd name="T31" fmla="*/ 17040 h 127"/>
              <a:gd name="T32" fmla="*/ 75559 w 63"/>
              <a:gd name="T33" fmla="*/ 299423 h 127"/>
              <a:gd name="T34" fmla="*/ 65810 w 63"/>
              <a:gd name="T35" fmla="*/ 289685 h 127"/>
              <a:gd name="T36" fmla="*/ 75559 w 63"/>
              <a:gd name="T37" fmla="*/ 279948 h 127"/>
              <a:gd name="T38" fmla="*/ 85309 w 63"/>
              <a:gd name="T39" fmla="*/ 289685 h 127"/>
              <a:gd name="T40" fmla="*/ 75559 w 63"/>
              <a:gd name="T41" fmla="*/ 299423 h 127"/>
              <a:gd name="T42" fmla="*/ 136494 w 63"/>
              <a:gd name="T43" fmla="*/ 267776 h 127"/>
              <a:gd name="T44" fmla="*/ 17062 w 63"/>
              <a:gd name="T45" fmla="*/ 267776 h 127"/>
              <a:gd name="T46" fmla="*/ 17062 w 63"/>
              <a:gd name="T47" fmla="*/ 43818 h 127"/>
              <a:gd name="T48" fmla="*/ 136494 w 63"/>
              <a:gd name="T49" fmla="*/ 43818 h 127"/>
              <a:gd name="T50" fmla="*/ 136494 w 63"/>
              <a:gd name="T51" fmla="*/ 267776 h 12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3" h="127">
                <a:moveTo>
                  <a:pt x="55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4"/>
                  <a:pt x="3" y="127"/>
                  <a:pt x="8" y="127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60" y="127"/>
                  <a:pt x="63" y="124"/>
                  <a:pt x="63" y="119"/>
                </a:cubicBezTo>
                <a:cubicBezTo>
                  <a:pt x="63" y="8"/>
                  <a:pt x="63" y="8"/>
                  <a:pt x="63" y="8"/>
                </a:cubicBezTo>
                <a:cubicBezTo>
                  <a:pt x="63" y="4"/>
                  <a:pt x="60" y="0"/>
                  <a:pt x="55" y="0"/>
                </a:cubicBezTo>
                <a:close/>
                <a:moveTo>
                  <a:pt x="26" y="7"/>
                </a:move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9" y="8"/>
                  <a:pt x="39" y="9"/>
                </a:cubicBezTo>
                <a:cubicBezTo>
                  <a:pt x="39" y="10"/>
                  <a:pt x="38" y="11"/>
                  <a:pt x="37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5" y="11"/>
                  <a:pt x="23" y="10"/>
                  <a:pt x="23" y="9"/>
                </a:cubicBezTo>
                <a:cubicBezTo>
                  <a:pt x="23" y="8"/>
                  <a:pt x="25" y="7"/>
                  <a:pt x="26" y="7"/>
                </a:cubicBezTo>
                <a:close/>
                <a:moveTo>
                  <a:pt x="31" y="123"/>
                </a:moveTo>
                <a:cubicBezTo>
                  <a:pt x="29" y="123"/>
                  <a:pt x="27" y="121"/>
                  <a:pt x="27" y="119"/>
                </a:cubicBezTo>
                <a:cubicBezTo>
                  <a:pt x="27" y="116"/>
                  <a:pt x="29" y="115"/>
                  <a:pt x="31" y="115"/>
                </a:cubicBezTo>
                <a:cubicBezTo>
                  <a:pt x="34" y="115"/>
                  <a:pt x="35" y="116"/>
                  <a:pt x="35" y="119"/>
                </a:cubicBezTo>
                <a:cubicBezTo>
                  <a:pt x="35" y="121"/>
                  <a:pt x="34" y="123"/>
                  <a:pt x="31" y="123"/>
                </a:cubicBezTo>
                <a:close/>
                <a:moveTo>
                  <a:pt x="56" y="110"/>
                </a:moveTo>
                <a:cubicBezTo>
                  <a:pt x="7" y="110"/>
                  <a:pt x="7" y="110"/>
                  <a:pt x="7" y="110"/>
                </a:cubicBezTo>
                <a:cubicBezTo>
                  <a:pt x="7" y="18"/>
                  <a:pt x="7" y="18"/>
                  <a:pt x="7" y="18"/>
                </a:cubicBezTo>
                <a:cubicBezTo>
                  <a:pt x="56" y="18"/>
                  <a:pt x="56" y="18"/>
                  <a:pt x="56" y="18"/>
                </a:cubicBezTo>
                <a:lnTo>
                  <a:pt x="56" y="11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5"/>
              </a:gs>
              <a:gs pos="56000">
                <a:schemeClr val="accent2"/>
              </a:gs>
            </a:gsLst>
            <a:lin ang="18900000" scaled="1"/>
          </a:gradFill>
          <a:ln>
            <a:noFill/>
          </a:ln>
        </p:spPr>
        <p:txBody>
          <a:bodyPr lIns="182880" tIns="91440" rIns="182880" bIns="91440"/>
          <a:lstStyle/>
          <a:p>
            <a:pPr>
              <a:defRPr/>
            </a:pPr>
            <a:endParaRPr lang="en-ID" sz="2100"/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7050095" y="8874919"/>
            <a:ext cx="2017705" cy="43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000" tIns="54000" rIns="108000" bIns="54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Lat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Lat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Lat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Lato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100" dirty="0" err="1">
                <a:solidFill>
                  <a:schemeClr val="bg1"/>
                </a:solidFill>
              </a:rPr>
              <a:t>www.lkpp.go.id</a:t>
            </a:r>
            <a:endParaRPr lang="en-US" altLang="en-US" sz="21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66"/>
          <a:stretch/>
        </p:blipFill>
        <p:spPr>
          <a:xfrm>
            <a:off x="1983922" y="-3125097"/>
            <a:ext cx="13518557" cy="97514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95944" y="6637567"/>
            <a:ext cx="18688050" cy="541229"/>
          </a:xfrm>
          <a:prstGeom prst="rect">
            <a:avLst/>
          </a:prstGeom>
          <a:solidFill>
            <a:schemeClr val="accent1">
              <a:alpha val="29000"/>
            </a:schemeClr>
          </a:solid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4018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3741</TotalTime>
  <Words>202</Words>
  <Application>Microsoft Office PowerPoint</Application>
  <PresentationFormat>Kustom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9</vt:i4>
      </vt:variant>
      <vt:variant>
        <vt:lpstr>Tema</vt:lpstr>
      </vt:variant>
      <vt:variant>
        <vt:i4>2</vt:i4>
      </vt:variant>
      <vt:variant>
        <vt:lpstr>Judul Slide</vt:lpstr>
      </vt:variant>
      <vt:variant>
        <vt:i4>12</vt:i4>
      </vt:variant>
    </vt:vector>
  </HeadingPairs>
  <TitlesOfParts>
    <vt:vector size="23" baseType="lpstr">
      <vt:lpstr>Arial</vt:lpstr>
      <vt:lpstr>Arial Narrow</vt:lpstr>
      <vt:lpstr>Arial Rounded MT Bold</vt:lpstr>
      <vt:lpstr>Calibri</vt:lpstr>
      <vt:lpstr>Helvetica Neue</vt:lpstr>
      <vt:lpstr>Lato</vt:lpstr>
      <vt:lpstr>Roboto</vt:lpstr>
      <vt:lpstr>Roboto Slab</vt:lpstr>
      <vt:lpstr>Verdana</vt:lpstr>
      <vt:lpstr>Office Theme</vt:lpstr>
      <vt:lpstr>1_Office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Informasi Riwayat Harga Terbaik Untuk Proses  Negosiasi di Fitur Purchasing 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LKPP</dc:creator>
  <cp:lastModifiedBy>Deputi Hukum Sanggah</cp:lastModifiedBy>
  <cp:revision>131</cp:revision>
  <cp:lastPrinted>2021-06-10T09:16:34Z</cp:lastPrinted>
  <dcterms:created xsi:type="dcterms:W3CDTF">2021-05-18T13:56:35Z</dcterms:created>
  <dcterms:modified xsi:type="dcterms:W3CDTF">2022-01-30T05:53:13Z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2021-05-18T00:00:00Z</vt:filetime>
  </property>
</Properties>
</file>