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947" r:id="rId1"/>
  </p:sldMasterIdLst>
  <p:notesMasterIdLst>
    <p:notesMasterId r:id="rId14"/>
  </p:notesMasterIdLst>
  <p:handoutMasterIdLst>
    <p:handoutMasterId r:id="rId15"/>
  </p:handout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56" r:id="rId13"/>
  </p:sldIdLst>
  <p:sldSz cx="12192000" cy="6858000"/>
  <p:notesSz cx="6858000" cy="9144000"/>
  <p:embeddedFontLst>
    <p:embeddedFont>
      <p:font typeface="Bebas Neue Book" panose="00000500000000000000" pitchFamily="2" charset="0"/>
      <p:regular r:id="rId16"/>
    </p:embeddedFont>
    <p:embeddedFont>
      <p:font typeface="Rage Italic" panose="03070502040507070304" pitchFamily="66" charset="0"/>
      <p:regular r:id="rId17"/>
    </p:embeddedFont>
    <p:embeddedFont>
      <p:font typeface="Constantia" panose="02030602050306030303" pitchFamily="18" charset="0"/>
      <p:regular r:id="rId18"/>
      <p:bold r:id="rId19"/>
      <p:italic r:id="rId20"/>
      <p:boldItalic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Agency FB" panose="020B0503020202020204" pitchFamily="34" charset="0"/>
      <p:regular r:id="rId26"/>
      <p:bold r:id="rId27"/>
    </p:embeddedFont>
    <p:embeddedFont>
      <p:font typeface="맑은 고딕" panose="020B0503020000020004" pitchFamily="34" charset="-127"/>
      <p:regular r:id="rId28"/>
      <p:bold r:id="rId29"/>
    </p:embeddedFont>
    <p:embeddedFont>
      <p:font typeface="Blackadder ITC" panose="04020505051007020D02" pitchFamily="82" charset="0"/>
      <p:regular r:id="rId30"/>
    </p:embeddedFont>
    <p:embeddedFont>
      <p:font typeface="Franklin Gothic Demi Cond" panose="020B0706030402020204" pitchFamily="34" charset="0"/>
      <p:regular r:id="rId31"/>
    </p:embeddedFont>
    <p:embeddedFont>
      <p:font typeface="Brush Script MT" panose="03060802040406070304" pitchFamily="66" charset="0"/>
      <p:italic r:id="rId32"/>
    </p:embeddedFont>
    <p:embeddedFont>
      <p:font typeface="Franklin Gothic Book" panose="020B0503020102020204" pitchFamily="34" charset="0"/>
      <p:regular r:id="rId33"/>
      <p:italic r:id="rId3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745B"/>
    <a:srgbClr val="496F74"/>
    <a:srgbClr val="9966FF"/>
    <a:srgbClr val="E84D34"/>
    <a:srgbClr val="003399"/>
    <a:srgbClr val="EEE6CC"/>
    <a:srgbClr val="EAE0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7" autoAdjust="0"/>
    <p:restoredTop sz="94660"/>
  </p:normalViewPr>
  <p:slideViewPr>
    <p:cSldViewPr snapToGrid="0">
      <p:cViewPr>
        <p:scale>
          <a:sx n="80" d="100"/>
          <a:sy n="80" d="100"/>
        </p:scale>
        <p:origin x="-509" y="-1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DEC495-8DC4-42DB-879A-1BC888E27C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84911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81019-8180-47EE-BE4F-35ACEA9C737A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4244778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81019-8180-47EE-BE4F-35ACEA9C737A}" type="slidenum">
              <a:rPr lang="id-ID" smtClean="0"/>
              <a:pPr/>
              <a:t>1</a:t>
            </a:fld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74292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1189096" y="5617774"/>
            <a:ext cx="9843913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319937" y="1016990"/>
            <a:ext cx="9572977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320801" y="1009651"/>
            <a:ext cx="9572977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1026029" y="702069"/>
            <a:ext cx="757108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10568399" y="655232"/>
            <a:ext cx="566928" cy="7559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02934" y="1794935"/>
            <a:ext cx="7631291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02934" y="3736622"/>
            <a:ext cx="761623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027569" y="5357593"/>
            <a:ext cx="1618428" cy="365125"/>
          </a:xfrm>
        </p:spPr>
        <p:txBody>
          <a:bodyPr/>
          <a:lstStyle/>
          <a:p>
            <a:fld id="{564CF2E0-CCC4-4E1E-9902-C3C36AB3FDA4}" type="datetimeFigureOut">
              <a:rPr lang="en-US" smtClean="0"/>
              <a:pPr/>
              <a:t>8/18/2020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65393" y="5357593"/>
            <a:ext cx="6713127" cy="3651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85241" y="5357593"/>
            <a:ext cx="738697" cy="365125"/>
          </a:xfrm>
        </p:spPr>
        <p:txBody>
          <a:bodyPr/>
          <a:lstStyle>
            <a:lvl1pPr algn="ctr">
              <a:defRPr/>
            </a:lvl1pPr>
          </a:lstStyle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 sz="1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8/18/2020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2" y="925691"/>
            <a:ext cx="1907823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0962" y="1106313"/>
            <a:ext cx="690503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8/18/2020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각 삼각형 1"/>
          <p:cNvSpPr/>
          <p:nvPr userDrawn="1"/>
        </p:nvSpPr>
        <p:spPr>
          <a:xfrm rot="10800000">
            <a:off x="0" y="-3"/>
            <a:ext cx="1295400" cy="1028700"/>
          </a:xfrm>
          <a:prstGeom prst="rtTriangle">
            <a:avLst/>
          </a:prstGeom>
          <a:solidFill>
            <a:srgbClr val="E84D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각 삼각형 2"/>
          <p:cNvSpPr/>
          <p:nvPr userDrawn="1"/>
        </p:nvSpPr>
        <p:spPr>
          <a:xfrm rot="10800000" flipH="1">
            <a:off x="1295400" y="-2"/>
            <a:ext cx="1295400" cy="1028700"/>
          </a:xfrm>
          <a:prstGeom prst="rtTriangle">
            <a:avLst/>
          </a:prstGeom>
          <a:solidFill>
            <a:srgbClr val="EC7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이등변 삼각형 3"/>
          <p:cNvSpPr/>
          <p:nvPr userDrawn="1"/>
        </p:nvSpPr>
        <p:spPr>
          <a:xfrm rot="5400000">
            <a:off x="-352428" y="352425"/>
            <a:ext cx="2019304" cy="1314448"/>
          </a:xfrm>
          <a:prstGeom prst="triangle">
            <a:avLst/>
          </a:prstGeom>
          <a:solidFill>
            <a:srgbClr val="496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이등변 삼각형 4"/>
          <p:cNvSpPr/>
          <p:nvPr userDrawn="1"/>
        </p:nvSpPr>
        <p:spPr>
          <a:xfrm rot="5400000">
            <a:off x="-371476" y="2371729"/>
            <a:ext cx="2019304" cy="1314448"/>
          </a:xfrm>
          <a:prstGeom prst="triangle">
            <a:avLst/>
          </a:prstGeom>
          <a:solidFill>
            <a:srgbClr val="EC7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이등변 삼각형 5"/>
          <p:cNvSpPr/>
          <p:nvPr userDrawn="1"/>
        </p:nvSpPr>
        <p:spPr>
          <a:xfrm rot="5400000">
            <a:off x="942972" y="1362466"/>
            <a:ext cx="2019304" cy="1314448"/>
          </a:xfrm>
          <a:prstGeom prst="triangle">
            <a:avLst/>
          </a:prstGeom>
          <a:solidFill>
            <a:srgbClr val="EEE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이등변 삼각형 6"/>
          <p:cNvSpPr/>
          <p:nvPr userDrawn="1"/>
        </p:nvSpPr>
        <p:spPr>
          <a:xfrm rot="5400000">
            <a:off x="2219324" y="352424"/>
            <a:ext cx="2019304" cy="1314448"/>
          </a:xfrm>
          <a:prstGeom prst="triangle">
            <a:avLst/>
          </a:prstGeom>
          <a:solidFill>
            <a:srgbClr val="496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각 삼각형 7"/>
          <p:cNvSpPr/>
          <p:nvPr userDrawn="1"/>
        </p:nvSpPr>
        <p:spPr>
          <a:xfrm rot="10800000">
            <a:off x="2571751" y="-3"/>
            <a:ext cx="1295400" cy="1028700"/>
          </a:xfrm>
          <a:prstGeom prst="rtTriangle">
            <a:avLst/>
          </a:prstGeom>
          <a:solidFill>
            <a:srgbClr val="EAE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각 삼각형 8"/>
          <p:cNvSpPr/>
          <p:nvPr userDrawn="1"/>
        </p:nvSpPr>
        <p:spPr>
          <a:xfrm rot="10800000" flipH="1">
            <a:off x="3867151" y="-2"/>
            <a:ext cx="1295400" cy="1028700"/>
          </a:xfrm>
          <a:prstGeom prst="rtTriangle">
            <a:avLst/>
          </a:prstGeom>
          <a:solidFill>
            <a:srgbClr val="EEE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각 삼각형 11"/>
          <p:cNvSpPr/>
          <p:nvPr userDrawn="1"/>
        </p:nvSpPr>
        <p:spPr>
          <a:xfrm>
            <a:off x="10896600" y="5829300"/>
            <a:ext cx="1295400" cy="1028700"/>
          </a:xfrm>
          <a:prstGeom prst="rtTriangle">
            <a:avLst/>
          </a:prstGeom>
          <a:solidFill>
            <a:srgbClr val="EEE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각 삼각형 12"/>
          <p:cNvSpPr/>
          <p:nvPr userDrawn="1"/>
        </p:nvSpPr>
        <p:spPr>
          <a:xfrm flipH="1">
            <a:off x="9601200" y="5848347"/>
            <a:ext cx="1295400" cy="1028700"/>
          </a:xfrm>
          <a:prstGeom prst="rtTriangle">
            <a:avLst/>
          </a:prstGeom>
          <a:solidFill>
            <a:srgbClr val="EC7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이등변 삼각형 13"/>
          <p:cNvSpPr/>
          <p:nvPr userDrawn="1"/>
        </p:nvSpPr>
        <p:spPr>
          <a:xfrm rot="16200000">
            <a:off x="10525124" y="5191124"/>
            <a:ext cx="2019304" cy="1314448"/>
          </a:xfrm>
          <a:prstGeom prst="triangle">
            <a:avLst/>
          </a:prstGeom>
          <a:solidFill>
            <a:srgbClr val="496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5162549" y="2389815"/>
            <a:ext cx="5539307" cy="5030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lang="en-US" altLang="ko-KR" sz="3200" dirty="0" smtClean="0">
                <a:solidFill>
                  <a:srgbClr val="E84D34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INSERT YOUR SUBTITLE</a:t>
            </a:r>
            <a:endParaRPr lang="ko-KR" altLang="en-US" sz="3200" dirty="0">
              <a:solidFill>
                <a:srgbClr val="E84D34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1" name="텍스트 개체 틀 19"/>
          <p:cNvSpPr>
            <a:spLocks noGrp="1"/>
          </p:cNvSpPr>
          <p:nvPr>
            <p:ph type="body" sz="quarter" idx="11" hasCustomPrompt="1"/>
          </p:nvPr>
        </p:nvSpPr>
        <p:spPr>
          <a:xfrm>
            <a:off x="5162549" y="2957686"/>
            <a:ext cx="5539307" cy="18097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lang="en-US" altLang="ko-KR" sz="6000" dirty="0" smtClean="0">
                <a:solidFill>
                  <a:srgbClr val="496F74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INSERT YOUR MAIN TITLE</a:t>
            </a:r>
            <a:endParaRPr lang="ko-KR" altLang="en-US" sz="6000" dirty="0">
              <a:solidFill>
                <a:srgbClr val="496F74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747315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각 삼각형 1"/>
          <p:cNvSpPr/>
          <p:nvPr userDrawn="1"/>
        </p:nvSpPr>
        <p:spPr>
          <a:xfrm rot="10800000">
            <a:off x="0" y="-3"/>
            <a:ext cx="1295400" cy="1028700"/>
          </a:xfrm>
          <a:prstGeom prst="rtTriangle">
            <a:avLst/>
          </a:prstGeom>
          <a:solidFill>
            <a:srgbClr val="EAE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각 삼각형 2"/>
          <p:cNvSpPr/>
          <p:nvPr userDrawn="1"/>
        </p:nvSpPr>
        <p:spPr>
          <a:xfrm rot="10800000" flipH="1">
            <a:off x="1295400" y="-2"/>
            <a:ext cx="1295400" cy="1028700"/>
          </a:xfrm>
          <a:prstGeom prst="rtTriangle">
            <a:avLst/>
          </a:prstGeom>
          <a:solidFill>
            <a:srgbClr val="EEE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이등변 삼각형 3"/>
          <p:cNvSpPr/>
          <p:nvPr userDrawn="1"/>
        </p:nvSpPr>
        <p:spPr>
          <a:xfrm rot="5400000">
            <a:off x="-352428" y="352425"/>
            <a:ext cx="2019304" cy="1314448"/>
          </a:xfrm>
          <a:prstGeom prst="triangle">
            <a:avLst/>
          </a:prstGeom>
          <a:solidFill>
            <a:srgbClr val="496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이등변 삼각형 4"/>
          <p:cNvSpPr/>
          <p:nvPr userDrawn="1"/>
        </p:nvSpPr>
        <p:spPr>
          <a:xfrm rot="5400000">
            <a:off x="-371476" y="2371729"/>
            <a:ext cx="2019304" cy="1314448"/>
          </a:xfrm>
          <a:prstGeom prst="triangle">
            <a:avLst/>
          </a:prstGeom>
          <a:solidFill>
            <a:srgbClr val="EC7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99272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각 삼각형 1"/>
          <p:cNvSpPr/>
          <p:nvPr userDrawn="1"/>
        </p:nvSpPr>
        <p:spPr>
          <a:xfrm rot="10800000">
            <a:off x="0" y="-3"/>
            <a:ext cx="1295400" cy="1028700"/>
          </a:xfrm>
          <a:prstGeom prst="rtTriangle">
            <a:avLst/>
          </a:prstGeom>
          <a:solidFill>
            <a:srgbClr val="EAE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각 삼각형 2"/>
          <p:cNvSpPr/>
          <p:nvPr userDrawn="1"/>
        </p:nvSpPr>
        <p:spPr>
          <a:xfrm rot="10800000" flipH="1">
            <a:off x="1295400" y="-2"/>
            <a:ext cx="1295400" cy="1028700"/>
          </a:xfrm>
          <a:prstGeom prst="rtTriangle">
            <a:avLst/>
          </a:prstGeom>
          <a:solidFill>
            <a:srgbClr val="EEE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이등변 삼각형 3"/>
          <p:cNvSpPr/>
          <p:nvPr userDrawn="1"/>
        </p:nvSpPr>
        <p:spPr>
          <a:xfrm rot="5400000">
            <a:off x="-352428" y="352425"/>
            <a:ext cx="2019304" cy="1314448"/>
          </a:xfrm>
          <a:prstGeom prst="triangle">
            <a:avLst/>
          </a:prstGeom>
          <a:solidFill>
            <a:srgbClr val="496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이등변 삼각형 4"/>
          <p:cNvSpPr/>
          <p:nvPr userDrawn="1"/>
        </p:nvSpPr>
        <p:spPr>
          <a:xfrm rot="5400000">
            <a:off x="-371476" y="2371729"/>
            <a:ext cx="2019304" cy="1314448"/>
          </a:xfrm>
          <a:prstGeom prst="triangle">
            <a:avLst/>
          </a:prstGeom>
          <a:solidFill>
            <a:srgbClr val="EC7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그림 개체 틀 6"/>
          <p:cNvSpPr>
            <a:spLocks noGrp="1"/>
          </p:cNvSpPr>
          <p:nvPr>
            <p:ph type="pic" sz="quarter" idx="10"/>
          </p:nvPr>
        </p:nvSpPr>
        <p:spPr>
          <a:xfrm>
            <a:off x="2590806" y="2569936"/>
            <a:ext cx="2568575" cy="256857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그림 개체 틀 6"/>
          <p:cNvSpPr>
            <a:spLocks noGrp="1"/>
          </p:cNvSpPr>
          <p:nvPr>
            <p:ph type="pic" sz="quarter" idx="11"/>
          </p:nvPr>
        </p:nvSpPr>
        <p:spPr>
          <a:xfrm>
            <a:off x="5577461" y="2569936"/>
            <a:ext cx="2568575" cy="256857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그림 개체 틀 6"/>
          <p:cNvSpPr>
            <a:spLocks noGrp="1"/>
          </p:cNvSpPr>
          <p:nvPr>
            <p:ph type="pic" sz="quarter" idx="12"/>
          </p:nvPr>
        </p:nvSpPr>
        <p:spPr>
          <a:xfrm>
            <a:off x="8564115" y="2569936"/>
            <a:ext cx="2568575" cy="256857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6856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8/18/2020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6639" y="2239431"/>
            <a:ext cx="8338725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690" y="3725335"/>
            <a:ext cx="8308623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8/18/2020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8/18/2020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731264" y="2121407"/>
            <a:ext cx="42672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217920" y="2119313"/>
            <a:ext cx="42672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77160" y="2122312"/>
            <a:ext cx="391936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47559" y="2122311"/>
            <a:ext cx="3925824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8/18/2020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731264" y="2944368"/>
            <a:ext cx="4303776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193535" y="2944813"/>
            <a:ext cx="4303776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8/18/2020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8/18/2020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842903" y="6058038"/>
            <a:ext cx="10295468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5958497" y="605163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5961889" y="603504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998940" y="576868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999745" y="576072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3161475" y="293953"/>
            <a:ext cx="757108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8467351" y="238675"/>
            <a:ext cx="566928" cy="7559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478635" y="2020042"/>
            <a:ext cx="4086436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6472388" y="1150993"/>
            <a:ext cx="4027723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530834" y="3623748"/>
            <a:ext cx="4065188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8455598" y="5885673"/>
            <a:ext cx="1618428" cy="365125"/>
          </a:xfrm>
        </p:spPr>
        <p:txBody>
          <a:bodyPr/>
          <a:lstStyle/>
          <a:p>
            <a:fld id="{564CF2E0-CCC4-4E1E-9902-C3C36AB3FDA4}" type="datetimeFigureOut">
              <a:rPr lang="en-US" smtClean="0"/>
              <a:pPr/>
              <a:t>8/18/2020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1219406" y="5829262"/>
            <a:ext cx="4696809" cy="3651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10076418" y="5896962"/>
            <a:ext cx="738697" cy="365125"/>
          </a:xfrm>
        </p:spPr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842903" y="6058038"/>
            <a:ext cx="10295468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998940" y="576868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993412" y="575769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5958497" y="605163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5953025" y="603920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3161475" y="293953"/>
            <a:ext cx="757108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8467351" y="238675"/>
            <a:ext cx="566928" cy="7559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475232" y="2020824"/>
            <a:ext cx="408432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6531487" y="1207272"/>
            <a:ext cx="3885151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536192" y="3621024"/>
            <a:ext cx="4059936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8461249" y="5888738"/>
            <a:ext cx="1618428" cy="365125"/>
          </a:xfrm>
        </p:spPr>
        <p:txBody>
          <a:bodyPr/>
          <a:lstStyle/>
          <a:p>
            <a:fld id="{564CF2E0-CCC4-4E1E-9902-C3C36AB3FDA4}" type="datetimeFigureOut">
              <a:rPr lang="en-US" smtClean="0"/>
              <a:pPr/>
              <a:t>8/18/2020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1219426" y="5831038"/>
            <a:ext cx="4425391" cy="365125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10082786" y="5900027"/>
            <a:ext cx="738697" cy="365125"/>
          </a:xfrm>
        </p:spPr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38201" y="6069330"/>
            <a:ext cx="1056132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75360" y="575310"/>
            <a:ext cx="102616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75360" y="576072"/>
            <a:ext cx="10261600" cy="5715000"/>
          </a:xfrm>
          <a:prstGeom prst="rect">
            <a:avLst/>
          </a:prstGeom>
          <a:blipFill dpi="0" rotWithShape="1">
            <a:blip r:embed="rId16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1435684">
            <a:off x="724989" y="273091"/>
            <a:ext cx="757108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4096196">
            <a:off x="10914593" y="203675"/>
            <a:ext cx="566928" cy="755904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60031" y="817583"/>
            <a:ext cx="9286993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0721" y="2119257"/>
            <a:ext cx="8261873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06118" y="5809153"/>
            <a:ext cx="16184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algn="r" eaLnBrk="1" latinLnBrk="0" hangingPunct="1"/>
            <a:fld id="{564CF2E0-CCC4-4E1E-9902-C3C36AB3FDA4}" type="datetimeFigureOut">
              <a:rPr lang="en-US" smtClean="0"/>
              <a:pPr algn="r" eaLnBrk="1" latinLnBrk="0" hangingPunct="1"/>
              <a:t>8/18/2020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9202" y="5809153"/>
            <a:ext cx="73869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26937" y="5809153"/>
            <a:ext cx="7386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algn="ctr" eaLnBrk="1" latinLnBrk="0" hangingPunct="1"/>
            <a:fld id="{6F42FDE4-A7DD-41A7-A0A6-9B649FB43336}" type="slidenum">
              <a:rPr kumimoji="0" lang="en-US" smtClean="0"/>
              <a:pPr algn="ctr" eaLnBrk="1" latinLnBrk="0" hangingPunct="1"/>
              <a:t>‹#›</a:t>
            </a:fld>
            <a:endParaRPr kumimoji="0" lang="en-US" sz="14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729" r:id="rId12"/>
    <p:sldLayoutId id="2147483730" r:id="rId13"/>
    <p:sldLayoutId id="2147483660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4294967295"/>
          </p:nvPr>
        </p:nvSpPr>
        <p:spPr>
          <a:xfrm>
            <a:off x="2557463" y="4251325"/>
            <a:ext cx="8701087" cy="563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d-ID" altLang="ko-KR" sz="2800" b="1" cap="all" dirty="0" smtClean="0">
                <a:ln w="9000" cmpd="sng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gency FB" pitchFamily="34" charset="0"/>
              </a:rPr>
              <a:t>BIRO ADMINIsTRASI PENGADAAN BARANG/JASA SETDA PROV. JATENG</a:t>
            </a:r>
            <a:endParaRPr lang="ko-KR" altLang="en-US" sz="2800" b="1" cap="all" dirty="0">
              <a:ln w="9000" cmpd="sng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Agency FB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3242" y="2852167"/>
            <a:ext cx="94646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id-ID" sz="6000" b="1" i="1" cap="all" dirty="0" smtClean="0">
                <a:ln w="9000" cmpd="sng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Franklin Gothic Demi Cond" pitchFamily="34" charset="0"/>
              </a:rPr>
              <a:t>TATA CARA PENDAFTARAN LPSE</a:t>
            </a:r>
            <a:endParaRPr lang="id-ID" sz="6000" b="1" i="1" cap="all" dirty="0">
              <a:ln w="9000" cmpd="sng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Franklin Gothic Demi Cond" pitchFamily="34" charset="0"/>
            </a:endParaRPr>
          </a:p>
        </p:txBody>
      </p:sp>
      <p:pic>
        <p:nvPicPr>
          <p:cNvPr id="11266" name="Picture 2" descr="http://lpse.jatengprov.go.id/eproc4/public/images/imgng/lpse-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8741" y="792291"/>
            <a:ext cx="2943331" cy="13123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16463296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76350" y="506510"/>
            <a:ext cx="97917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id-ID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Bebas Neue Book" panose="00000500000000000000" pitchFamily="2" charset="0"/>
              </a:rPr>
              <a:t>Setelah </a:t>
            </a:r>
            <a:r>
              <a:rPr lang="id-ID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Bebas Neue Book" panose="00000500000000000000" pitchFamily="2" charset="0"/>
              </a:rPr>
              <a:t>melakukan pendaftaran Perusahaan secara online di </a:t>
            </a:r>
            <a:r>
              <a:rPr lang="id-ID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Bebas Neue Book" panose="00000500000000000000" pitchFamily="2" charset="0"/>
              </a:rPr>
              <a:t>lpse.jatengprov.go.id diharapkan </a:t>
            </a:r>
            <a:r>
              <a:rPr lang="id-ID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Bebas Neue Book" panose="00000500000000000000" pitchFamily="2" charset="0"/>
              </a:rPr>
              <a:t>dapat segera melakukan </a:t>
            </a:r>
            <a:endParaRPr lang="id-ID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latin typeface="Bebas Neue Book" panose="00000500000000000000" pitchFamily="2" charset="0"/>
            </a:endParaRPr>
          </a:p>
          <a:p>
            <a:r>
              <a:rPr lang="id-ID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Bebas Neue Book" panose="00000500000000000000" pitchFamily="2" charset="0"/>
              </a:rPr>
              <a:t>verifikasi </a:t>
            </a:r>
            <a:r>
              <a:rPr lang="id-ID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Bebas Neue Book" panose="00000500000000000000" pitchFamily="2" charset="0"/>
              </a:rPr>
              <a:t>dengan membawa serta menunjukkan </a:t>
            </a:r>
            <a:r>
              <a:rPr lang="id-ID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Bebas Neue Book" panose="00000500000000000000" pitchFamily="2" charset="0"/>
              </a:rPr>
              <a:t>dokumen </a:t>
            </a:r>
            <a:r>
              <a:rPr lang="id-ID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Bebas Neue Book" panose="00000500000000000000" pitchFamily="2" charset="0"/>
              </a:rPr>
              <a:t>seperti terlampir:</a:t>
            </a:r>
          </a:p>
        </p:txBody>
      </p:sp>
      <p:sp>
        <p:nvSpPr>
          <p:cNvPr id="4" name="Rectangle 3"/>
          <p:cNvSpPr/>
          <p:nvPr/>
        </p:nvSpPr>
        <p:spPr>
          <a:xfrm>
            <a:off x="1160039" y="1112325"/>
            <a:ext cx="9622756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>
                <a:latin typeface="Bebas Neue Book" panose="00000500000000000000" pitchFamily="2" charset="0"/>
              </a:rPr>
              <a:t>1. Print Out Formulir Keikutsertaan yang ditandatangani direktur, dicap dan bermaterai Rp. 6.000,-;</a:t>
            </a:r>
          </a:p>
        </p:txBody>
      </p:sp>
      <p:sp>
        <p:nvSpPr>
          <p:cNvPr id="5" name="Rectangle 4"/>
          <p:cNvSpPr/>
          <p:nvPr/>
        </p:nvSpPr>
        <p:spPr>
          <a:xfrm>
            <a:off x="1158144" y="1533038"/>
            <a:ext cx="9624651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>
                <a:latin typeface="Bebas Neue Book" panose="00000500000000000000" pitchFamily="2" charset="0"/>
              </a:rPr>
              <a:t>2. Membawa surat kuasa bagi pembawa dokumen selain direktur, dicap dan bermaterai Rp. 6.000,-;</a:t>
            </a:r>
          </a:p>
        </p:txBody>
      </p:sp>
      <p:sp>
        <p:nvSpPr>
          <p:cNvPr id="6" name="Rectangle 5"/>
          <p:cNvSpPr/>
          <p:nvPr/>
        </p:nvSpPr>
        <p:spPr>
          <a:xfrm>
            <a:off x="1167660" y="1953407"/>
            <a:ext cx="9615136" cy="92333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>
                <a:latin typeface="Bebas Neue Book" panose="00000500000000000000" pitchFamily="2" charset="0"/>
              </a:rPr>
              <a:t>3. Print Out Formulir Pendaftaran;</a:t>
            </a:r>
          </a:p>
          <a:p>
            <a:r>
              <a:rPr lang="id-ID" dirty="0" smtClean="0">
                <a:latin typeface="Bebas Neue Book" panose="00000500000000000000" pitchFamily="2" charset="0"/>
              </a:rPr>
              <a:t>(Berkas angka 1, 2 dan 3, silahkan download file Download Form Keikusertaan dan Form Penyedia </a:t>
            </a:r>
          </a:p>
          <a:p>
            <a:r>
              <a:rPr lang="id-ID" dirty="0" smtClean="0">
                <a:latin typeface="Bebas Neue Book" panose="00000500000000000000" pitchFamily="2" charset="0"/>
              </a:rPr>
              <a:t>laman: </a:t>
            </a:r>
            <a:r>
              <a:rPr lang="id-ID" b="1" dirty="0" smtClean="0">
                <a:latin typeface="Bebas Neue Book" panose="00000500000000000000" pitchFamily="2" charset="0"/>
              </a:rPr>
              <a:t>http://lpse.jatengprov.go.id/eproc4/publik/special</a:t>
            </a:r>
          </a:p>
        </p:txBody>
      </p:sp>
      <p:sp>
        <p:nvSpPr>
          <p:cNvPr id="7" name="Rectangle 6"/>
          <p:cNvSpPr/>
          <p:nvPr/>
        </p:nvSpPr>
        <p:spPr>
          <a:xfrm>
            <a:off x="1168899" y="2917963"/>
            <a:ext cx="3137761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>
                <a:latin typeface="Bebas Neue Book" panose="00000500000000000000" pitchFamily="2" charset="0"/>
              </a:rPr>
              <a:t>4. KTP direktur (asli dan copy);</a:t>
            </a:r>
          </a:p>
        </p:txBody>
      </p:sp>
      <p:sp>
        <p:nvSpPr>
          <p:cNvPr id="8" name="Rectangle 7"/>
          <p:cNvSpPr/>
          <p:nvPr/>
        </p:nvSpPr>
        <p:spPr>
          <a:xfrm>
            <a:off x="1170056" y="3343530"/>
            <a:ext cx="3699445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>
                <a:latin typeface="Bebas Neue Book" panose="00000500000000000000" pitchFamily="2" charset="0"/>
              </a:rPr>
              <a:t>5. NPWP perusahaan (asli dan copy);</a:t>
            </a:r>
          </a:p>
        </p:txBody>
      </p:sp>
      <p:sp>
        <p:nvSpPr>
          <p:cNvPr id="9" name="Rectangle 8"/>
          <p:cNvSpPr/>
          <p:nvPr/>
        </p:nvSpPr>
        <p:spPr>
          <a:xfrm>
            <a:off x="1166165" y="3769056"/>
            <a:ext cx="4615263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>
                <a:latin typeface="Bebas Neue Book" panose="00000500000000000000" pitchFamily="2" charset="0"/>
              </a:rPr>
              <a:t>6. SIUP/SIUJK/SBU/Ijin Usaha (asli dan copy);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58161" y="4185065"/>
            <a:ext cx="5668171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>
                <a:latin typeface="Bebas Neue Book" panose="00000500000000000000" pitchFamily="2" charset="0"/>
              </a:rPr>
              <a:t>7.AKTE pendirian dan perubahan terakhir (asli dan copy);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166048" y="4601069"/>
            <a:ext cx="6641112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>
                <a:latin typeface="Bebas Neue Book" panose="00000500000000000000" pitchFamily="2" charset="0"/>
              </a:rPr>
              <a:t>8. Tanda Daftar Perusahaan/ Nomor Induk Berusaha (asli dan copy);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62285" y="5028952"/>
            <a:ext cx="7259918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>
                <a:latin typeface="Bebas Neue Book" panose="00000500000000000000" pitchFamily="2" charset="0"/>
              </a:rPr>
              <a:t>9.SITU/HO/Surat Keterangan Domisili legalisir Kecamatan (asli dan copy);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163370" y="5447311"/>
            <a:ext cx="5890944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>
                <a:latin typeface="Bebas Neue Book" panose="00000500000000000000" pitchFamily="2" charset="0"/>
              </a:rPr>
              <a:t>10. Surat Pengukuhan Pengusaha Kena Pajak (asli dan copy);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165339" y="5863319"/>
            <a:ext cx="9365723" cy="36933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>
                <a:latin typeface="Bebas Neue Book" panose="00000500000000000000" pitchFamily="2" charset="0"/>
              </a:rPr>
              <a:t>11. Khusus untuk Perseroan Terbatas (PT), Pengesahan Menteri Hukum dan HAM (asli dan copy).</a:t>
            </a:r>
            <a:endParaRPr lang="id-ID" dirty="0">
              <a:latin typeface="Bebas Neue Book" panose="00000500000000000000" pitchFamily="2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6825" y="930255"/>
            <a:ext cx="9759077" cy="50878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26272"/>
            <a:ext cx="8097598" cy="5855930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6394504" y="3751104"/>
            <a:ext cx="409141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d-ID" sz="6600" i="1" dirty="0" smtClean="0">
                <a:ln w="18415" cmpd="sng">
                  <a:solidFill>
                    <a:srgbClr val="EC745B"/>
                  </a:solidFill>
                  <a:prstDash val="solid"/>
                </a:ln>
                <a:solidFill>
                  <a:srgbClr val="EC745B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lackadder ITC" pitchFamily="82" charset="0"/>
              </a:rPr>
              <a:t>Terimakasih</a:t>
            </a:r>
            <a:endParaRPr lang="en-US" sz="6600" i="1" dirty="0">
              <a:ln w="18415" cmpd="sng">
                <a:solidFill>
                  <a:srgbClr val="EC745B"/>
                </a:solidFill>
                <a:prstDash val="solid"/>
              </a:ln>
              <a:solidFill>
                <a:srgbClr val="EC745B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lackadder IT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08735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6429" y="571499"/>
            <a:ext cx="5157671" cy="5708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6324600" y="1043736"/>
            <a:ext cx="496373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id-ID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ebas Neue Book" panose="00000500000000000000" pitchFamily="2" charset="0"/>
              </a:rPr>
              <a:t>Langkah </a:t>
            </a:r>
            <a:r>
              <a:rPr lang="id-ID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ebas Neue Book" panose="00000500000000000000" pitchFamily="2" charset="0"/>
              </a:rPr>
              <a:t>awal adalah masuk ke </a:t>
            </a:r>
            <a:r>
              <a:rPr lang="id-ID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ebas Neue Book" panose="00000500000000000000" pitchFamily="2" charset="0"/>
              </a:rPr>
              <a:t>browser </a:t>
            </a:r>
          </a:p>
          <a:p>
            <a:r>
              <a:rPr lang="id-ID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ebas Neue Book" panose="00000500000000000000" pitchFamily="2" charset="0"/>
              </a:rPr>
              <a:t>PC/Laptop </a:t>
            </a:r>
            <a:r>
              <a:rPr lang="id-ID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ebas Neue Book" panose="00000500000000000000" pitchFamily="2" charset="0"/>
              </a:rPr>
              <a:t>Anda.</a:t>
            </a:r>
            <a:endParaRPr lang="id-ID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ebas Neue Book" panose="00000500000000000000" pitchFamily="2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6649" y="623580"/>
            <a:ext cx="10175226" cy="40215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130091" y="4978723"/>
            <a:ext cx="10061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>
                <a:ln w="1905">
                  <a:noFill/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bas Neue Book" panose="00000500000000000000" pitchFamily="2" charset="0"/>
              </a:rPr>
              <a:t>Masuk </a:t>
            </a:r>
            <a:r>
              <a:rPr lang="id-ID" sz="2400" dirty="0" smtClean="0">
                <a:ln w="1905">
                  <a:noFill/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bas Neue Book" panose="00000500000000000000" pitchFamily="2" charset="0"/>
              </a:rPr>
              <a:t>ke halaman website LPSE Provinsi Jawa </a:t>
            </a:r>
            <a:r>
              <a:rPr lang="id-ID" sz="2400" dirty="0" smtClean="0">
                <a:ln w="1905">
                  <a:noFill/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bas Neue Book" panose="00000500000000000000" pitchFamily="2" charset="0"/>
              </a:rPr>
              <a:t>Tengah, dengan </a:t>
            </a:r>
            <a:r>
              <a:rPr lang="id-ID" sz="2400" dirty="0" smtClean="0">
                <a:ln w="1905">
                  <a:noFill/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bas Neue Book" panose="00000500000000000000" pitchFamily="2" charset="0"/>
              </a:rPr>
              <a:t>mengetikkan alamat  </a:t>
            </a:r>
            <a:endParaRPr lang="id-ID" sz="2400" dirty="0" smtClean="0">
              <a:ln w="1905">
                <a:noFill/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ebas Neue Book" panose="00000500000000000000" pitchFamily="2" charset="0"/>
            </a:endParaRPr>
          </a:p>
          <a:p>
            <a:r>
              <a:rPr lang="id-ID" sz="2400" b="1" dirty="0" smtClean="0">
                <a:ln w="1905">
                  <a:noFill/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bas Neue Book" panose="00000500000000000000" pitchFamily="2" charset="0"/>
              </a:rPr>
              <a:t>lpse.jatengprov.go.id</a:t>
            </a:r>
          </a:p>
          <a:p>
            <a:r>
              <a:rPr lang="id-ID" sz="2400" dirty="0" smtClean="0">
                <a:ln w="1905">
                  <a:noFill/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bas Neue Book" panose="00000500000000000000" pitchFamily="2" charset="0"/>
              </a:rPr>
              <a:t>Kemudian </a:t>
            </a:r>
            <a:r>
              <a:rPr lang="id-ID" sz="2400" dirty="0" smtClean="0">
                <a:ln w="1905">
                  <a:noFill/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bas Neue Book" panose="00000500000000000000" pitchFamily="2" charset="0"/>
              </a:rPr>
              <a:t>enter.</a:t>
            </a:r>
            <a:endParaRPr lang="id-ID" sz="2400" dirty="0">
              <a:ln w="1905">
                <a:noFill/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ebas Neue Book" panose="00000500000000000000" pitchFamily="2" charset="0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732607"/>
            <a:ext cx="10201275" cy="4898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1031916" y="5780808"/>
            <a:ext cx="1016948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id-ID" sz="2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Bebas Neue Book" panose="00000500000000000000" pitchFamily="2" charset="0"/>
              </a:rPr>
              <a:t>Kemudian </a:t>
            </a:r>
            <a:r>
              <a:rPr lang="id-ID" sz="2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Bebas Neue Book" panose="00000500000000000000" pitchFamily="2" charset="0"/>
              </a:rPr>
              <a:t>klik pendaftaran penyedia pada bagian </a:t>
            </a:r>
            <a:r>
              <a:rPr lang="id-ID" sz="2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Bebas Neue Book" panose="00000500000000000000" pitchFamily="2" charset="0"/>
              </a:rPr>
              <a:t>pojok </a:t>
            </a:r>
            <a:r>
              <a:rPr lang="id-ID" sz="2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Bebas Neue Book" panose="00000500000000000000" pitchFamily="2" charset="0"/>
              </a:rPr>
              <a:t>kanan atas di samping login.</a:t>
            </a:r>
            <a:endParaRPr lang="id-ID" sz="20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latin typeface="Bebas Neue Book" panose="00000500000000000000" pitchFamily="2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1917" y="1341976"/>
            <a:ext cx="7916633" cy="493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1446447" y="576940"/>
            <a:ext cx="45387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355600" indent="-355600">
              <a:buAutoNum type="arabicPeriod"/>
            </a:pPr>
            <a:r>
              <a:rPr lang="id-ID" sz="2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Bebas Neue Book" panose="00000500000000000000" pitchFamily="2" charset="0"/>
              </a:rPr>
              <a:t>Isikan alamat email perusahaan</a:t>
            </a:r>
          </a:p>
          <a:p>
            <a:pPr marL="355600" indent="-355600">
              <a:buAutoNum type="arabicPeriod"/>
            </a:pPr>
            <a:r>
              <a:rPr lang="id-ID" sz="2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Bebas Neue Book" panose="00000500000000000000" pitchFamily="2" charset="0"/>
              </a:rPr>
              <a:t>Isikan kode keamanan</a:t>
            </a:r>
            <a:endParaRPr lang="en-US" sz="20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latin typeface="Bebas Neue Book" panose="00000500000000000000" pitchFamily="2" charset="0"/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3353" y="826200"/>
            <a:ext cx="9889793" cy="4349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1028603" y="5356997"/>
            <a:ext cx="898402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id-ID" sz="2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ebas Neue Book" panose="00000500000000000000" pitchFamily="2" charset="0"/>
              </a:rPr>
              <a:t>Email </a:t>
            </a:r>
            <a:r>
              <a:rPr lang="id-ID" sz="2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ebas Neue Book" panose="00000500000000000000" pitchFamily="2" charset="0"/>
              </a:rPr>
              <a:t>konfirmasi telah dikirim ke email penyedia,</a:t>
            </a:r>
          </a:p>
          <a:p>
            <a:pPr algn="just"/>
            <a:r>
              <a:rPr lang="id-ID" sz="2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ebas Neue Book" panose="00000500000000000000" pitchFamily="2" charset="0"/>
              </a:rPr>
              <a:t>Selanjutnya penyedia harap membuka emailnya untuk  </a:t>
            </a:r>
            <a:r>
              <a:rPr lang="id-ID" sz="2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ebas Neue Book" panose="00000500000000000000" pitchFamily="2" charset="0"/>
              </a:rPr>
              <a:t>mengkonfirmasi</a:t>
            </a:r>
            <a:r>
              <a:rPr lang="id-ID" sz="2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ebas Neue Book" panose="00000500000000000000" pitchFamily="2" charset="0"/>
              </a:rPr>
              <a:t>.</a:t>
            </a:r>
            <a:endParaRPr lang="en-US" sz="20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ebas Neue Book" panose="00000500000000000000" pitchFamily="2" charset="0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5375" y="938823"/>
            <a:ext cx="10076268" cy="3903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1105748" y="5663396"/>
            <a:ext cx="492634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24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Bebas Neue Book" panose="00000500000000000000" pitchFamily="2" charset="0"/>
              </a:rPr>
              <a:t>Email </a:t>
            </a:r>
            <a:r>
              <a:rPr lang="id-ID" sz="24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Bebas Neue Book" panose="00000500000000000000" pitchFamily="2" charset="0"/>
              </a:rPr>
              <a:t>konfirmasi masuk ke inbox email penyedia.</a:t>
            </a:r>
            <a:endParaRPr lang="en-US" sz="24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latin typeface="Bebas Neue Book" panose="00000500000000000000" pitchFamily="2" charset="0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612343"/>
            <a:ext cx="7258050" cy="51582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1028578" y="5894005"/>
            <a:ext cx="697328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id-ID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Bebas Neue Book" panose="00000500000000000000" pitchFamily="2" charset="0"/>
              </a:rPr>
              <a:t>  Untuk mengkonfirmasi pendaftaran, klik konfirmasi.</a:t>
            </a:r>
            <a:endParaRPr lang="en-US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latin typeface="Bebas Neue Book" panose="00000500000000000000" pitchFamily="2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5510" y="785805"/>
            <a:ext cx="5777239" cy="54957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6947930" y="1005803"/>
            <a:ext cx="428699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id-ID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Bebas Neue Book" panose="00000500000000000000" pitchFamily="2" charset="0"/>
              </a:rPr>
              <a:t>Selanjutnya </a:t>
            </a:r>
            <a:r>
              <a:rPr lang="id-ID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Bebas Neue Book" panose="00000500000000000000" pitchFamily="2" charset="0"/>
              </a:rPr>
              <a:t>penyedia akan </a:t>
            </a:r>
            <a:br>
              <a:rPr lang="id-ID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Bebas Neue Book" panose="00000500000000000000" pitchFamily="2" charset="0"/>
              </a:rPr>
            </a:br>
            <a:r>
              <a:rPr lang="id-ID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Bebas Neue Book" panose="00000500000000000000" pitchFamily="2" charset="0"/>
              </a:rPr>
              <a:t>dialihkan kembali ke website </a:t>
            </a:r>
            <a:br>
              <a:rPr lang="id-ID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Bebas Neue Book" panose="00000500000000000000" pitchFamily="2" charset="0"/>
              </a:rPr>
            </a:br>
            <a:r>
              <a:rPr lang="id-ID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Bebas Neue Book" panose="00000500000000000000" pitchFamily="2" charset="0"/>
              </a:rPr>
              <a:t>lpse, untuk mengisi data pendaftaran perusahaan.</a:t>
            </a:r>
            <a:endParaRPr lang="en-US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latin typeface="Bebas Neue Book" panose="00000500000000000000" pitchFamily="2" charset="0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1062</TotalTime>
  <Words>272</Words>
  <Application>Microsoft Office PowerPoint</Application>
  <PresentationFormat>Custom</PresentationFormat>
  <Paragraphs>32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6" baseType="lpstr">
      <vt:lpstr>Arial</vt:lpstr>
      <vt:lpstr>Wingdings</vt:lpstr>
      <vt:lpstr>KoPub돋움체 Medium</vt:lpstr>
      <vt:lpstr>Bebas Neue Book</vt:lpstr>
      <vt:lpstr>Rage Italic</vt:lpstr>
      <vt:lpstr>Constantia</vt:lpstr>
      <vt:lpstr>Calibri</vt:lpstr>
      <vt:lpstr>Agency FB</vt:lpstr>
      <vt:lpstr>맑은 고딕</vt:lpstr>
      <vt:lpstr>Blackadder ITC</vt:lpstr>
      <vt:lpstr>Franklin Gothic Demi Cond</vt:lpstr>
      <vt:lpstr>Brush Script MT</vt:lpstr>
      <vt:lpstr>Franklin Gothic Book</vt:lpstr>
      <vt:lpstr>Pushpin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이혜강</dc:creator>
  <cp:lastModifiedBy>User</cp:lastModifiedBy>
  <cp:revision>120</cp:revision>
  <cp:lastPrinted>2019-01-24T01:48:38Z</cp:lastPrinted>
  <dcterms:created xsi:type="dcterms:W3CDTF">2015-04-03T04:33:23Z</dcterms:created>
  <dcterms:modified xsi:type="dcterms:W3CDTF">2020-08-18T08:14:42Z</dcterms:modified>
</cp:coreProperties>
</file>