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446" r:id="rId3"/>
    <p:sldId id="456" r:id="rId4"/>
    <p:sldId id="328" r:id="rId5"/>
    <p:sldId id="457" r:id="rId6"/>
    <p:sldId id="326" r:id="rId7"/>
    <p:sldId id="458" r:id="rId8"/>
    <p:sldId id="453" r:id="rId9"/>
    <p:sldId id="459" r:id="rId10"/>
    <p:sldId id="318" r:id="rId11"/>
    <p:sldId id="460" r:id="rId12"/>
    <p:sldId id="454" r:id="rId13"/>
    <p:sldId id="461" r:id="rId14"/>
    <p:sldId id="470" r:id="rId15"/>
    <p:sldId id="449" r:id="rId16"/>
    <p:sldId id="462" r:id="rId17"/>
    <p:sldId id="450" r:id="rId18"/>
    <p:sldId id="463" r:id="rId19"/>
    <p:sldId id="451" r:id="rId20"/>
    <p:sldId id="464" r:id="rId21"/>
    <p:sldId id="455" r:id="rId22"/>
    <p:sldId id="447" r:id="rId23"/>
    <p:sldId id="465" r:id="rId24"/>
    <p:sldId id="441" r:id="rId25"/>
    <p:sldId id="466" r:id="rId26"/>
    <p:sldId id="440" r:id="rId27"/>
    <p:sldId id="467" r:id="rId28"/>
    <p:sldId id="443" r:id="rId29"/>
    <p:sldId id="468" r:id="rId30"/>
    <p:sldId id="448" r:id="rId31"/>
    <p:sldId id="469" r:id="rId32"/>
    <p:sldId id="471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265" r:id="rId46"/>
    <p:sldId id="267" r:id="rId47"/>
    <p:sldId id="268" r:id="rId48"/>
    <p:sldId id="270" r:id="rId49"/>
    <p:sldId id="32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F98"/>
    <a:srgbClr val="D91FCD"/>
    <a:srgbClr val="CC0000"/>
    <a:srgbClr val="D9455F"/>
    <a:srgbClr val="FFC000"/>
    <a:srgbClr val="9411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2598" autoAdjust="0"/>
  </p:normalViewPr>
  <p:slideViewPr>
    <p:cSldViewPr snapToGrid="0" snapToObjects="1">
      <p:cViewPr>
        <p:scale>
          <a:sx n="86" d="100"/>
          <a:sy n="86" d="100"/>
        </p:scale>
        <p:origin x="1536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Total</a:t>
            </a:r>
            <a:r>
              <a:rPr lang="en-US" sz="2200" baseline="0" dirty="0"/>
              <a:t> </a:t>
            </a:r>
            <a:r>
              <a:rPr lang="en-US" sz="2200" dirty="0"/>
              <a:t>Pelaku</a:t>
            </a:r>
            <a:r>
              <a:rPr lang="en-US" sz="2200" baseline="0" dirty="0"/>
              <a:t> Usaha</a:t>
            </a:r>
            <a:r>
              <a:rPr lang="en-US" sz="2200" dirty="0"/>
              <a:t> dalam Sistem Pengadaan B/J Pemerintah Secara Elektronik (SPSE)</a:t>
            </a:r>
            <a:r>
              <a:rPr lang="en-US" sz="2200" baseline="0" dirty="0"/>
              <a:t> </a:t>
            </a:r>
            <a:r>
              <a:rPr lang="en-US" sz="2200" b="1" i="0" u="none" baseline="0" dirty="0">
                <a:solidFill>
                  <a:srgbClr val="C00000"/>
                </a:solidFill>
              </a:rPr>
              <a:t>401</a:t>
            </a:r>
            <a:r>
              <a:rPr lang="en-US" sz="2200" b="1" i="0" u="none" dirty="0">
                <a:solidFill>
                  <a:srgbClr val="C00000"/>
                </a:solidFill>
              </a:rPr>
              <a:t>.478 Pelaku Usaha</a:t>
            </a:r>
          </a:p>
        </c:rich>
      </c:tx>
      <c:layout>
        <c:manualLayout>
          <c:xMode val="edge"/>
          <c:yMode val="edge"/>
          <c:x val="0.110508636372508"/>
          <c:y val="2.53037319517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508828762239501"/>
          <c:y val="0.16372236824999301"/>
          <c:w val="0.36523441510099702"/>
          <c:h val="0.717715700617002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77-DE4C-87EC-4C0B2D873EE5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977-DE4C-87EC-4C0B2D873EE5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165.692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77-DE4C-87EC-4C0B2D873E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235.786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77-DE4C-87EC-4C0B2D873EE5}"/>
                </c:ext>
              </c:extLst>
            </c:dLbl>
            <c:spPr>
              <a:noFill/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Pelaku Usaha Kecil</c:v>
                </c:pt>
                <c:pt idx="1">
                  <c:v>Pelaku Usaha Non Kecil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165692</c:v>
                </c:pt>
                <c:pt idx="1">
                  <c:v>235786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7-DE4C-87EC-4C0B2D873E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81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outerShdw blurRad="50800" dist="50800" dir="5400000" algn="ctr" rotWithShape="0">
        <a:srgbClr val="000000">
          <a:alpha val="0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Total</a:t>
            </a:r>
            <a:r>
              <a:rPr lang="en-US" sz="2200" baseline="0" dirty="0"/>
              <a:t> </a:t>
            </a:r>
            <a:r>
              <a:rPr lang="en-US" sz="2200" dirty="0"/>
              <a:t>Pelaku</a:t>
            </a:r>
            <a:r>
              <a:rPr lang="en-US" sz="2200" baseline="0" dirty="0"/>
              <a:t> Usaha</a:t>
            </a:r>
            <a:r>
              <a:rPr lang="en-US" sz="2200" dirty="0"/>
              <a:t> di </a:t>
            </a:r>
            <a:r>
              <a:rPr lang="en-US" sz="2200" dirty="0" err="1"/>
              <a:t>Provinsi</a:t>
            </a:r>
            <a:r>
              <a:rPr lang="en-US" sz="2200" baseline="0" dirty="0"/>
              <a:t> </a:t>
            </a:r>
            <a:r>
              <a:rPr lang="en-US" sz="2200" baseline="0" dirty="0" err="1"/>
              <a:t>Jawa</a:t>
            </a:r>
            <a:r>
              <a:rPr lang="en-US" sz="2200" baseline="0" dirty="0"/>
              <a:t> Tengah </a:t>
            </a:r>
            <a:r>
              <a:rPr lang="en-US" sz="2200" dirty="0" err="1"/>
              <a:t>dalam</a:t>
            </a:r>
            <a:r>
              <a:rPr lang="en-US" sz="2200" dirty="0"/>
              <a:t> Sistem Pengadaan B/J Pemerintah Secara Elektronik (SPSE)</a:t>
            </a:r>
            <a:r>
              <a:rPr lang="en-US" sz="2200" baseline="0" dirty="0"/>
              <a:t> </a:t>
            </a:r>
            <a:r>
              <a:rPr lang="en-US" sz="2200" b="1" i="0" u="none" baseline="0" dirty="0">
                <a:solidFill>
                  <a:srgbClr val="C00000"/>
                </a:solidFill>
              </a:rPr>
              <a:t>28.690</a:t>
            </a:r>
            <a:r>
              <a:rPr lang="en-US" sz="2200" b="1" i="0" u="none" dirty="0">
                <a:solidFill>
                  <a:srgbClr val="C00000"/>
                </a:solidFill>
              </a:rPr>
              <a:t> Pelaku Usaha</a:t>
            </a:r>
          </a:p>
        </c:rich>
      </c:tx>
      <c:layout>
        <c:manualLayout>
          <c:xMode val="edge"/>
          <c:yMode val="edge"/>
          <c:x val="0.110508636372508"/>
          <c:y val="2.53037319517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508828762239501"/>
          <c:y val="0.16372236824999301"/>
          <c:w val="0.36523441510099702"/>
          <c:h val="0.717715700617002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77-DE4C-87EC-4C0B2D873EE5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977-DE4C-87EC-4C0B2D873EE5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13.826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77-DE4C-87EC-4C0B2D873E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14.864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77-DE4C-87EC-4C0B2D873EE5}"/>
                </c:ext>
              </c:extLst>
            </c:dLbl>
            <c:spPr>
              <a:noFill/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Pelaku Usaha Kecil</c:v>
                </c:pt>
                <c:pt idx="1">
                  <c:v>Pelaku Usaha Non Kecil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13826</c:v>
                </c:pt>
                <c:pt idx="1">
                  <c:v>14864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7-DE4C-87EC-4C0B2D873E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81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outerShdw blurRad="50800" dist="50800" dir="5400000" algn="ctr" rotWithShape="0">
        <a:srgbClr val="000000">
          <a:alpha val="0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sz="1600" dirty="0">
                <a:latin typeface="Tw Cen MT" panose="020B0602020104020603" pitchFamily="34" charset="77"/>
              </a:rPr>
              <a:t>Total</a:t>
            </a:r>
            <a:r>
              <a:rPr lang="en-US" sz="1600" baseline="0" dirty="0">
                <a:latin typeface="Tw Cen MT" panose="020B0602020104020603" pitchFamily="34" charset="77"/>
              </a:rPr>
              <a:t> </a:t>
            </a:r>
            <a:r>
              <a:rPr lang="en-US" sz="1600" dirty="0">
                <a:latin typeface="Tw Cen MT" panose="020B0602020104020603" pitchFamily="34" charset="77"/>
              </a:rPr>
              <a:t>Nilai Rencana Paket </a:t>
            </a:r>
            <a:r>
              <a:rPr lang="en-US" sz="1600" dirty="0" err="1">
                <a:latin typeface="Tw Cen MT" panose="020B0602020104020603" pitchFamily="34" charset="77"/>
              </a:rPr>
              <a:t>Pengadaan</a:t>
            </a:r>
            <a:r>
              <a:rPr lang="en-US" sz="1600" dirty="0">
                <a:latin typeface="Tw Cen MT" panose="020B0602020104020603" pitchFamily="34" charset="77"/>
              </a:rPr>
              <a:t> </a:t>
            </a:r>
            <a:r>
              <a:rPr lang="en-US" sz="1600" dirty="0" err="1">
                <a:latin typeface="Tw Cen MT" panose="020B0602020104020603" pitchFamily="34" charset="77"/>
              </a:rPr>
              <a:t>Pemerintah</a:t>
            </a:r>
            <a:r>
              <a:rPr lang="en-US" sz="1600" dirty="0">
                <a:latin typeface="Tw Cen MT" panose="020B0602020104020603" pitchFamily="34" charset="77"/>
              </a:rPr>
              <a:t> </a:t>
            </a:r>
            <a:r>
              <a:rPr lang="en-US" sz="1600" dirty="0" err="1">
                <a:latin typeface="Tw Cen MT" panose="020B0602020104020603" pitchFamily="34" charset="77"/>
              </a:rPr>
              <a:t>Provinsi</a:t>
            </a:r>
            <a:r>
              <a:rPr lang="en-US" sz="1600" dirty="0">
                <a:latin typeface="Tw Cen MT" panose="020B0602020104020603" pitchFamily="34" charset="77"/>
              </a:rPr>
              <a:t> </a:t>
            </a:r>
            <a:r>
              <a:rPr lang="en-US" sz="1600" dirty="0" err="1">
                <a:latin typeface="Tw Cen MT" panose="020B0602020104020603" pitchFamily="34" charset="77"/>
              </a:rPr>
              <a:t>Jawa</a:t>
            </a:r>
            <a:r>
              <a:rPr lang="en-US" sz="1600" baseline="0" dirty="0">
                <a:latin typeface="Tw Cen MT" panose="020B0602020104020603" pitchFamily="34" charset="77"/>
              </a:rPr>
              <a:t> Tengah Tahun 2020 </a:t>
            </a:r>
          </a:p>
          <a:p>
            <a:pPr>
              <a:defRPr sz="1600">
                <a:latin typeface="Tw Cen MT" panose="020B0602020104020603" pitchFamily="34" charset="77"/>
              </a:defRPr>
            </a:pPr>
            <a:r>
              <a:rPr lang="en-US" sz="1600" u="sng" dirty="0">
                <a:solidFill>
                  <a:srgbClr val="C00000"/>
                </a:solidFill>
                <a:latin typeface="Tw Cen MT" panose="020B0602020104020603" pitchFamily="34" charset="77"/>
              </a:rPr>
              <a:t>Rp 7,64 </a:t>
            </a:r>
            <a:r>
              <a:rPr lang="en-US" sz="1600" u="sng" dirty="0" err="1">
                <a:solidFill>
                  <a:srgbClr val="C00000"/>
                </a:solidFill>
                <a:latin typeface="Tw Cen MT" panose="020B0602020104020603" pitchFamily="34" charset="77"/>
              </a:rPr>
              <a:t>Triliun</a:t>
            </a:r>
            <a:endParaRPr lang="en-US" sz="1600" u="sng" dirty="0">
              <a:solidFill>
                <a:srgbClr val="C00000"/>
              </a:solidFill>
              <a:latin typeface="Tw Cen MT" panose="020B0602020104020603" pitchFamily="34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443930047987"/>
          <c:y val="0.147884204343465"/>
          <c:w val="0.31668927300199701"/>
          <c:h val="0.695925324016087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C-7241-A9E3-C99F178389C4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FC-7241-A9E3-C99F178389C4}"/>
              </c:ext>
            </c:extLst>
          </c:dPt>
          <c:dPt>
            <c:idx val="2"/>
            <c:bubble3D val="0"/>
            <c:spPr>
              <a:solidFill>
                <a:srgbClr val="A745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FC-7241-A9E3-C99F178389C4}"/>
              </c:ext>
            </c:extLst>
          </c:dPt>
          <c:dLbls>
            <c:dLbl>
              <c:idx val="0"/>
              <c:layout>
                <c:manualLayout>
                  <c:x val="1.1458556664896999E-3"/>
                  <c:y val="5.9659018941469197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baseline="0" dirty="0"/>
                      <a:t>Rp 3,76 T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300" b="1" baseline="0" dirty="0"/>
                      <a:t>(</a:t>
                    </a:r>
                    <a:fld id="{E4C8D78D-F740-1E4E-A4AB-901097D23DDC}" type="PERCENTAGE">
                      <a:rPr lang="en-US" sz="1300" b="1" baseline="0" smtClean="0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300" b="1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58602678513301"/>
                      <c:h val="9.55506063880357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FC-7241-A9E3-C99F178389C4}"/>
                </c:ext>
              </c:extLst>
            </c:dLbl>
            <c:dLbl>
              <c:idx val="1"/>
              <c:layout>
                <c:manualLayout>
                  <c:x val="3.2114950280620201E-3"/>
                  <c:y val="-1.011243917606709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Rp 0,02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7.1969603578869806E-2"/>
                      <c:h val="0.1088098455344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FC-7241-A9E3-C99F178389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3,87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1FC-7241-A9E3-C99F178389C4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Pelaku Usaha Kecil</c:v>
                </c:pt>
                <c:pt idx="1">
                  <c:v>Pelaku Usaha Non Kecil</c:v>
                </c:pt>
                <c:pt idx="2">
                  <c:v>Swakelola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3.76</c:v>
                </c:pt>
                <c:pt idx="1">
                  <c:v>0.02</c:v>
                </c:pt>
                <c:pt idx="2">
                  <c:v>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FC-7241-A9E3-C99F178389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91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850580426693"/>
          <c:y val="0.84916122071496203"/>
          <c:w val="0.78870152624174805"/>
          <c:h val="0.1255889149782060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Proporsi Nilai Transaksi Paket </a:t>
            </a:r>
            <a:r>
              <a:rPr lang="en-US" sz="1050" dirty="0" err="1"/>
              <a:t>Pengadaan</a:t>
            </a:r>
            <a:r>
              <a:rPr lang="en-US" sz="1050" dirty="0"/>
              <a:t> </a:t>
            </a:r>
            <a:r>
              <a:rPr lang="en-US" sz="1050" dirty="0" err="1"/>
              <a:t>Pemerintah</a:t>
            </a:r>
            <a:r>
              <a:rPr lang="en-US" sz="1050" dirty="0"/>
              <a:t> </a:t>
            </a:r>
            <a:r>
              <a:rPr lang="en-US" sz="1050" dirty="0" err="1"/>
              <a:t>Provinsi</a:t>
            </a:r>
            <a:r>
              <a:rPr lang="en-US" sz="1050" dirty="0"/>
              <a:t> </a:t>
            </a:r>
            <a:r>
              <a:rPr lang="en-US" sz="1050" dirty="0" err="1"/>
              <a:t>Jawa</a:t>
            </a:r>
            <a:r>
              <a:rPr lang="en-US" sz="1050"/>
              <a:t> Tengah </a:t>
            </a:r>
            <a:r>
              <a:rPr lang="en-US" sz="1050" dirty="0"/>
              <a:t>yang</a:t>
            </a:r>
            <a:r>
              <a:rPr lang="en-US" sz="1050" baseline="0" dirty="0"/>
              <a:t> dimenangkan Pelaku Usaha Kecill Tahun 2020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592717281163"/>
          <c:y val="0.19368312294037801"/>
          <c:w val="0.56579404623257901"/>
          <c:h val="0.650126448508851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61-4B47-80A4-AA1B33558382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61-4B47-80A4-AA1B3355838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61-4B47-80A4-AA1B33558382}"/>
              </c:ext>
            </c:extLst>
          </c:dPt>
          <c:dLbls>
            <c:dLbl>
              <c:idx val="0"/>
              <c:layout>
                <c:manualLayout>
                  <c:x val="-1.36453534119013E-2"/>
                  <c:y val="-1.48824590893005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Rp 0,44 T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442291838932801"/>
                      <c:h val="0.112269946939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61-4B47-80A4-AA1B33558382}"/>
                </c:ext>
              </c:extLst>
            </c:dLbl>
            <c:dLbl>
              <c:idx val="1"/>
              <c:layout>
                <c:manualLayout>
                  <c:x val="-1.5887054302451999E-2"/>
                  <c:y val="-1.8255042200770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Rp 2,00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41155476718001"/>
                      <c:h val="0.11420354400802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61-4B47-80A4-AA1B335583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232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61-4B47-80A4-AA1B33558382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Pelaku Usaha Kecil</c:v>
                </c:pt>
                <c:pt idx="1">
                  <c:v>Pelaku Usaha Non Kecil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0.44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61-4B47-80A4-AA1B33558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Total</a:t>
            </a:r>
            <a:r>
              <a:rPr lang="en-US" sz="1050" baseline="0" dirty="0"/>
              <a:t> </a:t>
            </a:r>
            <a:r>
              <a:rPr lang="en-US" sz="1050" dirty="0"/>
              <a:t>Nilai Transaksi </a:t>
            </a:r>
            <a:r>
              <a:rPr lang="en-US" sz="1050" dirty="0" err="1"/>
              <a:t>Pengadaan</a:t>
            </a:r>
            <a:r>
              <a:rPr lang="en-US" sz="1050" dirty="0"/>
              <a:t> </a:t>
            </a:r>
            <a:r>
              <a:rPr lang="en-US" sz="1050" dirty="0" err="1"/>
              <a:t>Pemerintah</a:t>
            </a:r>
            <a:r>
              <a:rPr lang="en-US" sz="1050" dirty="0"/>
              <a:t> </a:t>
            </a:r>
            <a:r>
              <a:rPr lang="en-US" sz="1050" dirty="0" err="1"/>
              <a:t>Provinsi</a:t>
            </a:r>
            <a:r>
              <a:rPr lang="en-US" sz="1050" dirty="0"/>
              <a:t> </a:t>
            </a:r>
            <a:r>
              <a:rPr lang="en-US" sz="1050" dirty="0" err="1"/>
              <a:t>Jawa</a:t>
            </a:r>
            <a:r>
              <a:rPr lang="en-US" sz="1050" dirty="0"/>
              <a:t> Tengah</a:t>
            </a:r>
            <a:r>
              <a:rPr lang="en-US" sz="1050" baseline="0" dirty="0"/>
              <a:t> Tahun2020 </a:t>
            </a:r>
          </a:p>
          <a:p>
            <a:pPr>
              <a:defRPr sz="1050"/>
            </a:pPr>
            <a:r>
              <a:rPr lang="en-US" sz="1050" u="sng" dirty="0">
                <a:solidFill>
                  <a:srgbClr val="C00000"/>
                </a:solidFill>
              </a:rPr>
              <a:t>Rp 2,44 Triliun dari potensi Rp 7,64 Triliun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592717281163"/>
          <c:y val="0.20828715670099501"/>
          <c:w val="0.54919848376968805"/>
          <c:h val="0.635522414748234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72-7D47-B134-600F8CF645F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72-7D47-B134-600F8CF645FE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72-7D47-B134-600F8CF645FE}"/>
              </c:ext>
            </c:extLst>
          </c:dPt>
          <c:dLbls>
            <c:dLbl>
              <c:idx val="0"/>
              <c:layout>
                <c:manualLayout>
                  <c:x val="-4.8903843392428703E-2"/>
                  <c:y val="-5.4486270052157698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Rp 2,44 T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398799974001"/>
                      <c:h val="0.1049679300593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72-7D47-B134-600F8CF645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Rp 5,20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56015408747701"/>
                      <c:h val="0.11420354400802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72-7D47-B134-600F8CF645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232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72-7D47-B134-600F8CF645FE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Realisasi Transaksi</c:v>
                </c:pt>
                <c:pt idx="1">
                  <c:v>Belum transaksi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2.44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72-7D47-B134-600F8CF645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Total</a:t>
            </a:r>
            <a:r>
              <a:rPr lang="en-US" sz="2200" baseline="0" dirty="0"/>
              <a:t> </a:t>
            </a:r>
            <a:r>
              <a:rPr lang="en-US" sz="2200" dirty="0"/>
              <a:t>Pelaku</a:t>
            </a:r>
            <a:r>
              <a:rPr lang="en-US" sz="2200" baseline="0" dirty="0"/>
              <a:t> Usaha</a:t>
            </a:r>
            <a:r>
              <a:rPr lang="en-US" sz="2200" dirty="0"/>
              <a:t> di </a:t>
            </a:r>
            <a:r>
              <a:rPr lang="en-US" sz="2200" dirty="0" err="1"/>
              <a:t>Provinsi</a:t>
            </a:r>
            <a:r>
              <a:rPr lang="en-US" sz="2200" dirty="0"/>
              <a:t> </a:t>
            </a:r>
            <a:r>
              <a:rPr lang="en-US" sz="2200" dirty="0" err="1"/>
              <a:t>Jawa</a:t>
            </a:r>
            <a:r>
              <a:rPr lang="en-US" sz="2200" dirty="0"/>
              <a:t> Tengah </a:t>
            </a:r>
            <a:r>
              <a:rPr lang="en-US" sz="2200" dirty="0" err="1"/>
              <a:t>dalam</a:t>
            </a:r>
            <a:r>
              <a:rPr lang="en-US" sz="2200" dirty="0"/>
              <a:t> Sistem Pengadaan B/J Pemerintah Secara Elektronik (SPSE)</a:t>
            </a:r>
            <a:r>
              <a:rPr lang="en-US" sz="2200" baseline="0" dirty="0"/>
              <a:t> </a:t>
            </a:r>
            <a:r>
              <a:rPr lang="en-US" sz="2200" b="1" i="0" u="none" baseline="0" dirty="0">
                <a:solidFill>
                  <a:srgbClr val="C00000"/>
                </a:solidFill>
              </a:rPr>
              <a:t>29</a:t>
            </a:r>
            <a:r>
              <a:rPr lang="en-US" sz="2200" b="1" i="0" u="none" dirty="0">
                <a:solidFill>
                  <a:srgbClr val="C00000"/>
                </a:solidFill>
              </a:rPr>
              <a:t>.116 Pelaku Usaha</a:t>
            </a:r>
          </a:p>
        </c:rich>
      </c:tx>
      <c:layout>
        <c:manualLayout>
          <c:xMode val="edge"/>
          <c:yMode val="edge"/>
          <c:x val="0.110508636372508"/>
          <c:y val="2.53037319517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508828762239501"/>
          <c:y val="0.16372236824999301"/>
          <c:w val="0.36523441510099702"/>
          <c:h val="0.717715700617002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77-DE4C-87EC-4C0B2D873EE5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977-DE4C-87EC-4C0B2D873EE5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13.944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77-DE4C-87EC-4C0B2D873E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15.172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77-DE4C-87EC-4C0B2D873EE5}"/>
                </c:ext>
              </c:extLst>
            </c:dLbl>
            <c:spPr>
              <a:noFill/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Pelaku Usaha Kecil</c:v>
                </c:pt>
                <c:pt idx="1">
                  <c:v>Pelaku Usaha Non Kecil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13944</c:v>
                </c:pt>
                <c:pt idx="1">
                  <c:v>15172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7-DE4C-87EC-4C0B2D873E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81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outerShdw blurRad="50800" dist="50800" dir="5400000" algn="ctr" rotWithShape="0">
        <a:srgbClr val="000000">
          <a:alpha val="0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sz="1600" dirty="0">
                <a:latin typeface="Tw Cen MT" panose="020B0602020104020603" pitchFamily="34" charset="77"/>
              </a:rPr>
              <a:t>Total</a:t>
            </a:r>
            <a:r>
              <a:rPr lang="en-US" sz="1600" baseline="0" dirty="0">
                <a:latin typeface="Tw Cen MT" panose="020B0602020104020603" pitchFamily="34" charset="77"/>
              </a:rPr>
              <a:t> </a:t>
            </a:r>
            <a:r>
              <a:rPr lang="en-US" sz="1600" dirty="0">
                <a:latin typeface="Tw Cen MT" panose="020B0602020104020603" pitchFamily="34" charset="77"/>
              </a:rPr>
              <a:t>Nilai Rencana Paket Pengadaan </a:t>
            </a:r>
            <a:r>
              <a:rPr lang="en-US" sz="1600" dirty="0" err="1">
                <a:latin typeface="Tw Cen MT" panose="020B0602020104020603" pitchFamily="34" charset="77"/>
              </a:rPr>
              <a:t>Pemerintah</a:t>
            </a:r>
            <a:r>
              <a:rPr lang="en-US" sz="1600" baseline="0" dirty="0">
                <a:latin typeface="Tw Cen MT" panose="020B0602020104020603" pitchFamily="34" charset="77"/>
              </a:rPr>
              <a:t> </a:t>
            </a:r>
            <a:r>
              <a:rPr lang="en-US" sz="1600" baseline="0" dirty="0" err="1">
                <a:latin typeface="Tw Cen MT" panose="020B0602020104020603" pitchFamily="34" charset="77"/>
              </a:rPr>
              <a:t>Provinsi</a:t>
            </a:r>
            <a:r>
              <a:rPr lang="en-US" sz="1600" baseline="0" dirty="0">
                <a:latin typeface="Tw Cen MT" panose="020B0602020104020603" pitchFamily="34" charset="77"/>
              </a:rPr>
              <a:t> </a:t>
            </a:r>
            <a:r>
              <a:rPr lang="en-US" sz="1600" baseline="0" dirty="0" err="1">
                <a:latin typeface="Tw Cen MT" panose="020B0602020104020603" pitchFamily="34" charset="77"/>
              </a:rPr>
              <a:t>Jawa</a:t>
            </a:r>
            <a:r>
              <a:rPr lang="en-US" sz="1600" baseline="0" dirty="0">
                <a:latin typeface="Tw Cen MT" panose="020B0602020104020603" pitchFamily="34" charset="77"/>
              </a:rPr>
              <a:t> Tengah </a:t>
            </a:r>
            <a:r>
              <a:rPr lang="en-US" sz="1600" baseline="0" dirty="0" err="1">
                <a:latin typeface="Tw Cen MT" panose="020B0602020104020603" pitchFamily="34" charset="77"/>
              </a:rPr>
              <a:t>Tahun</a:t>
            </a:r>
            <a:r>
              <a:rPr lang="en-US" sz="1600" baseline="0" dirty="0">
                <a:latin typeface="Tw Cen MT" panose="020B0602020104020603" pitchFamily="34" charset="77"/>
              </a:rPr>
              <a:t> 2021 </a:t>
            </a:r>
          </a:p>
          <a:p>
            <a:pPr>
              <a:defRPr sz="1600">
                <a:latin typeface="Tw Cen MT" panose="020B0602020104020603" pitchFamily="34" charset="77"/>
              </a:defRPr>
            </a:pPr>
            <a:r>
              <a:rPr lang="en-US" sz="1600" u="sng" dirty="0">
                <a:solidFill>
                  <a:srgbClr val="C00000"/>
                </a:solidFill>
                <a:latin typeface="Tw Cen MT" panose="020B0602020104020603" pitchFamily="34" charset="77"/>
              </a:rPr>
              <a:t>Rp 13,55 </a:t>
            </a:r>
            <a:r>
              <a:rPr lang="en-US" sz="1600" u="sng" dirty="0" err="1">
                <a:solidFill>
                  <a:srgbClr val="C00000"/>
                </a:solidFill>
                <a:latin typeface="Tw Cen MT" panose="020B0602020104020603" pitchFamily="34" charset="77"/>
              </a:rPr>
              <a:t>Triliun</a:t>
            </a:r>
            <a:endParaRPr lang="en-US" sz="1600" u="sng" dirty="0">
              <a:solidFill>
                <a:srgbClr val="C00000"/>
              </a:solidFill>
              <a:latin typeface="Tw Cen MT" panose="020B0602020104020603" pitchFamily="34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443930047987"/>
          <c:y val="0.147884204343465"/>
          <c:w val="0.31668927300199701"/>
          <c:h val="0.695925324016087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C-7241-A9E3-C99F178389C4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FC-7241-A9E3-C99F178389C4}"/>
              </c:ext>
            </c:extLst>
          </c:dPt>
          <c:dPt>
            <c:idx val="2"/>
            <c:bubble3D val="0"/>
            <c:spPr>
              <a:solidFill>
                <a:srgbClr val="A745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FC-7241-A9E3-C99F178389C4}"/>
              </c:ext>
            </c:extLst>
          </c:dPt>
          <c:dLbls>
            <c:dLbl>
              <c:idx val="0"/>
              <c:layout>
                <c:manualLayout>
                  <c:x val="1.1458556664896999E-3"/>
                  <c:y val="5.9659018941469197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baseline="0" dirty="0"/>
                      <a:t>Rp 1,49 T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300" b="1" baseline="0" dirty="0"/>
                      <a:t>(</a:t>
                    </a:r>
                    <a:fld id="{E4C8D78D-F740-1E4E-A4AB-901097D23DDC}" type="PERCENTAGE">
                      <a:rPr lang="en-US" sz="1300" b="1" baseline="0" smtClean="0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300" b="1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58602678513301"/>
                      <c:h val="9.55506063880357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FC-7241-A9E3-C99F178389C4}"/>
                </c:ext>
              </c:extLst>
            </c:dLbl>
            <c:dLbl>
              <c:idx val="1"/>
              <c:layout>
                <c:manualLayout>
                  <c:x val="3.2114950280620201E-3"/>
                  <c:y val="-1.011243917606709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Rp 2,56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7.1969603578869806E-2"/>
                      <c:h val="0.1088098455344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FC-7241-A9E3-C99F178389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9,50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1FC-7241-A9E3-C99F178389C4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Pelaku Usaha Kecil</c:v>
                </c:pt>
                <c:pt idx="1">
                  <c:v>Pelaku Usaha Non Kecil</c:v>
                </c:pt>
                <c:pt idx="2">
                  <c:v>Swakelola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1.49</c:v>
                </c:pt>
                <c:pt idx="1">
                  <c:v>2.56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FC-7241-A9E3-C99F178389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91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850580426693"/>
          <c:y val="0.84916122071496203"/>
          <c:w val="0.78870152624174805"/>
          <c:h val="0.1255889149782060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Proporsi Nilai Transaksi Paket Pengadaan </a:t>
            </a:r>
            <a:r>
              <a:rPr lang="en-US" sz="1050" dirty="0" err="1"/>
              <a:t>Pemerintah</a:t>
            </a:r>
            <a:r>
              <a:rPr lang="en-US" sz="1050" dirty="0"/>
              <a:t> </a:t>
            </a:r>
            <a:r>
              <a:rPr lang="en-US" sz="1050" dirty="0" err="1"/>
              <a:t>Provinsi</a:t>
            </a:r>
            <a:r>
              <a:rPr lang="en-US" sz="1050" dirty="0"/>
              <a:t> </a:t>
            </a:r>
            <a:r>
              <a:rPr lang="en-US" sz="1050" dirty="0" err="1"/>
              <a:t>Jawa</a:t>
            </a:r>
            <a:r>
              <a:rPr lang="en-US" sz="1050" dirty="0"/>
              <a:t> Tengah</a:t>
            </a:r>
            <a:r>
              <a:rPr lang="en-US" sz="1050" baseline="0" dirty="0"/>
              <a:t> </a:t>
            </a:r>
            <a:r>
              <a:rPr lang="en-US" sz="1050" dirty="0"/>
              <a:t>yang</a:t>
            </a:r>
            <a:r>
              <a:rPr lang="en-US" sz="1050" baseline="0" dirty="0"/>
              <a:t> dimenangkan Pelaku Usaha Kecill </a:t>
            </a:r>
            <a:r>
              <a:rPr lang="en-US" sz="1050" baseline="0" dirty="0" err="1"/>
              <a:t>Tahun</a:t>
            </a:r>
            <a:r>
              <a:rPr lang="en-US" sz="1050" baseline="0" dirty="0"/>
              <a:t>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592717281163"/>
          <c:y val="0.19368312294037801"/>
          <c:w val="0.56579404623257901"/>
          <c:h val="0.650126448508851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61-4B47-80A4-AA1B33558382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61-4B47-80A4-AA1B3355838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61-4B47-80A4-AA1B33558382}"/>
              </c:ext>
            </c:extLst>
          </c:dPt>
          <c:dLbls>
            <c:dLbl>
              <c:idx val="0"/>
              <c:layout>
                <c:manualLayout>
                  <c:x val="-1.36453534119013E-2"/>
                  <c:y val="-1.48824590893005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Rp 0,13 T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442291838932801"/>
                      <c:h val="0.112269946939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61-4B47-80A4-AA1B33558382}"/>
                </c:ext>
              </c:extLst>
            </c:dLbl>
            <c:dLbl>
              <c:idx val="1"/>
              <c:layout>
                <c:manualLayout>
                  <c:x val="-1.5887054302451999E-2"/>
                  <c:y val="-1.8255042200770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Rp 0,20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41155476718001"/>
                      <c:h val="0.11420354400802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61-4B47-80A4-AA1B335583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232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61-4B47-80A4-AA1B33558382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Pelaku Usaha Kecil</c:v>
                </c:pt>
                <c:pt idx="1">
                  <c:v>Pelaku Usaha Non Kecil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0.13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61-4B47-80A4-AA1B33558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Total</a:t>
            </a:r>
            <a:r>
              <a:rPr lang="en-US" sz="1050" baseline="0" dirty="0"/>
              <a:t> </a:t>
            </a:r>
            <a:r>
              <a:rPr lang="en-US" sz="1050" dirty="0"/>
              <a:t>Nilai Transaksi Pengadaan </a:t>
            </a:r>
            <a:r>
              <a:rPr lang="en-US" sz="1050" dirty="0" err="1"/>
              <a:t>Pemerintah</a:t>
            </a:r>
            <a:r>
              <a:rPr lang="en-US" sz="1050" baseline="0" dirty="0"/>
              <a:t> </a:t>
            </a:r>
            <a:r>
              <a:rPr lang="en-US" sz="1050" baseline="0" dirty="0" err="1"/>
              <a:t>Provinsi</a:t>
            </a:r>
            <a:r>
              <a:rPr lang="en-US" sz="1050" baseline="0" dirty="0"/>
              <a:t> </a:t>
            </a:r>
            <a:r>
              <a:rPr lang="en-US" sz="1050" baseline="0" dirty="0" err="1"/>
              <a:t>Jawa</a:t>
            </a:r>
            <a:r>
              <a:rPr lang="en-US" sz="1050" baseline="0" dirty="0"/>
              <a:t> Tengah Tahun2021</a:t>
            </a:r>
          </a:p>
          <a:p>
            <a:pPr>
              <a:defRPr sz="1050"/>
            </a:pPr>
            <a:r>
              <a:rPr lang="en-US" sz="1050" u="sng" dirty="0">
                <a:solidFill>
                  <a:srgbClr val="C00000"/>
                </a:solidFill>
              </a:rPr>
              <a:t>Rp 0,33 Triliun dari potensi Rp 13,55 Triliun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592717281163"/>
          <c:y val="0.20828715670099501"/>
          <c:w val="0.54919848376968805"/>
          <c:h val="0.635522414748234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72-7D47-B134-600F8CF645F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72-7D47-B134-600F8CF645FE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72-7D47-B134-600F8CF645FE}"/>
              </c:ext>
            </c:extLst>
          </c:dPt>
          <c:dLbls>
            <c:dLbl>
              <c:idx val="0"/>
              <c:layout>
                <c:manualLayout>
                  <c:x val="-2.7606975598076764E-2"/>
                  <c:y val="-3.8056696136341904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Rp 0,33 T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398799974001"/>
                      <c:h val="0.1049679300593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72-7D47-B134-600F8CF645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Rp 13,22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56015408747701"/>
                      <c:h val="0.11420354400802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72-7D47-B134-600F8CF645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232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72-7D47-B134-600F8CF645FE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Realisasi Transaksi</c:v>
                </c:pt>
                <c:pt idx="1">
                  <c:v>Belum transaksi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0.33</c:v>
                </c:pt>
                <c:pt idx="1">
                  <c:v>13.22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72-7D47-B134-600F8CF645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Agregat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APBD </a:t>
            </a:r>
          </a:p>
          <a:p>
            <a:pPr>
              <a:defRPr/>
            </a:pP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 TA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70357611548559E-2"/>
          <c:y val="8.4682706328375615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4.0705691581817172E-4</c:v>
                </c:pt>
                <c:pt idx="1">
                  <c:v>3.1407520465867324E-3</c:v>
                </c:pt>
                <c:pt idx="2">
                  <c:v>3.7971563459649013E-2</c:v>
                </c:pt>
                <c:pt idx="3">
                  <c:v>0.1922201448614686</c:v>
                </c:pt>
                <c:pt idx="4">
                  <c:v>0.32855316165896309</c:v>
                </c:pt>
                <c:pt idx="5">
                  <c:v>0.44132555861868805</c:v>
                </c:pt>
                <c:pt idx="6">
                  <c:v>0.51473906479651388</c:v>
                </c:pt>
                <c:pt idx="7">
                  <c:v>0.58213278829077808</c:v>
                </c:pt>
                <c:pt idx="8">
                  <c:v>0.60220665412337826</c:v>
                </c:pt>
                <c:pt idx="9">
                  <c:v>0.61742904200985071</c:v>
                </c:pt>
                <c:pt idx="10">
                  <c:v>0.63442810550025197</c:v>
                </c:pt>
                <c:pt idx="11">
                  <c:v>0.64827463575656175</c:v>
                </c:pt>
                <c:pt idx="12">
                  <c:v>0.68084608443206351</c:v>
                </c:pt>
                <c:pt idx="13">
                  <c:v>0.73892978649357621</c:v>
                </c:pt>
                <c:pt idx="14">
                  <c:v>0.76433617623862993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1-4152-9B1F-2CACF717A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5.8303390292153174E-6</c:v>
                </c:pt>
                <c:pt idx="1">
                  <c:v>9.8254802362063905E-4</c:v>
                </c:pt>
                <c:pt idx="2">
                  <c:v>3.8150372877782987E-2</c:v>
                </c:pt>
                <c:pt idx="3">
                  <c:v>0.15272728824406331</c:v>
                </c:pt>
                <c:pt idx="4">
                  <c:v>0.29327312217427004</c:v>
                </c:pt>
                <c:pt idx="5">
                  <c:v>0.40892519202657018</c:v>
                </c:pt>
                <c:pt idx="6">
                  <c:v>0.48130892820460791</c:v>
                </c:pt>
                <c:pt idx="7">
                  <c:v>0.54280540389890275</c:v>
                </c:pt>
                <c:pt idx="8">
                  <c:v>0.57446632651541552</c:v>
                </c:pt>
                <c:pt idx="9">
                  <c:v>0.60985337811690055</c:v>
                </c:pt>
                <c:pt idx="10">
                  <c:v>0.64429119731321138</c:v>
                </c:pt>
                <c:pt idx="11">
                  <c:v>0.69876042121866822</c:v>
                </c:pt>
                <c:pt idx="12">
                  <c:v>0.77766099625829288</c:v>
                </c:pt>
                <c:pt idx="13">
                  <c:v>0.82034152535622806</c:v>
                </c:pt>
                <c:pt idx="14">
                  <c:v>0.84025186121255657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1-4152-9B1F-2CACF717A7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0</c:v>
                </c:pt>
                <c:pt idx="1">
                  <c:v>4.3881222387544033E-4</c:v>
                </c:pt>
                <c:pt idx="2">
                  <c:v>7.0514300929594945E-2</c:v>
                </c:pt>
                <c:pt idx="3">
                  <c:v>0.22577137650060974</c:v>
                </c:pt>
                <c:pt idx="4">
                  <c:v>0.24842758949044971</c:v>
                </c:pt>
                <c:pt idx="5">
                  <c:v>0.30106411809816919</c:v>
                </c:pt>
                <c:pt idx="6">
                  <c:v>0.38397059393666838</c:v>
                </c:pt>
                <c:pt idx="7">
                  <c:v>0.42912048052399809</c:v>
                </c:pt>
                <c:pt idx="8">
                  <c:v>0.61812604760325818</c:v>
                </c:pt>
                <c:pt idx="9">
                  <c:v>0.62904971967431655</c:v>
                </c:pt>
                <c:pt idx="10">
                  <c:v>0.63355542169683743</c:v>
                </c:pt>
                <c:pt idx="11">
                  <c:v>0.69437243069144594</c:v>
                </c:pt>
                <c:pt idx="12">
                  <c:v>0.82338962922897596</c:v>
                </c:pt>
                <c:pt idx="13">
                  <c:v>0.83582545811576281</c:v>
                </c:pt>
                <c:pt idx="14">
                  <c:v>0.83845325802178605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71-4152-9B1F-2CACF717A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Pengumuman</a:t>
            </a:r>
            <a:r>
              <a:rPr lang="en-US" dirty="0"/>
              <a:t> RUP </a:t>
            </a:r>
            <a:r>
              <a:rPr lang="en-US" dirty="0" err="1"/>
              <a:t>untuk</a:t>
            </a:r>
            <a:r>
              <a:rPr lang="en-US" dirty="0"/>
              <a:t> APBD</a:t>
            </a:r>
          </a:p>
          <a:p>
            <a:pPr>
              <a:defRPr/>
            </a:pP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 TA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17043963254593E-2"/>
          <c:y val="8.4682706328375615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#.00,,,,</c:formatCode>
                <c:ptCount val="15"/>
                <c:pt idx="0">
                  <c:v>230385151593</c:v>
                </c:pt>
                <c:pt idx="1">
                  <c:v>1547210580725</c:v>
                </c:pt>
                <c:pt idx="2">
                  <c:v>19713463782765</c:v>
                </c:pt>
                <c:pt idx="3">
                  <c:v>87301262865995</c:v>
                </c:pt>
                <c:pt idx="4">
                  <c:v>77161452174054</c:v>
                </c:pt>
                <c:pt idx="5">
                  <c:v>63826665902116</c:v>
                </c:pt>
                <c:pt idx="6">
                  <c:v>41550410010248</c:v>
                </c:pt>
                <c:pt idx="7">
                  <c:v>38143347036458</c:v>
                </c:pt>
                <c:pt idx="8">
                  <c:v>11361361134488</c:v>
                </c:pt>
                <c:pt idx="9">
                  <c:v>8615532630820</c:v>
                </c:pt>
                <c:pt idx="10">
                  <c:v>9621091466542</c:v>
                </c:pt>
                <c:pt idx="11">
                  <c:v>7836827844394</c:v>
                </c:pt>
                <c:pt idx="12">
                  <c:v>18434714776007</c:v>
                </c:pt>
                <c:pt idx="13">
                  <c:v>32874082184865</c:v>
                </c:pt>
                <c:pt idx="14">
                  <c:v>14379450945036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2-42CB-861E-10FD7730B3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#.00,,,,</c:formatCode>
                <c:ptCount val="15"/>
                <c:pt idx="0">
                  <c:v>3634618200</c:v>
                </c:pt>
                <c:pt idx="1">
                  <c:v>608883266460</c:v>
                </c:pt>
                <c:pt idx="2">
                  <c:v>23170325429177</c:v>
                </c:pt>
                <c:pt idx="3">
                  <c:v>71426951297923</c:v>
                </c:pt>
                <c:pt idx="4">
                  <c:v>87615907647425</c:v>
                </c:pt>
                <c:pt idx="5">
                  <c:v>72097199810594</c:v>
                </c:pt>
                <c:pt idx="6">
                  <c:v>45123833035847</c:v>
                </c:pt>
                <c:pt idx="7">
                  <c:v>38336743142092</c:v>
                </c:pt>
                <c:pt idx="8">
                  <c:v>19737336884551</c:v>
                </c:pt>
                <c:pt idx="9">
                  <c:v>22060196011004</c:v>
                </c:pt>
                <c:pt idx="10">
                  <c:v>21468446996309</c:v>
                </c:pt>
                <c:pt idx="11">
                  <c:v>33955972638060</c:v>
                </c:pt>
                <c:pt idx="12">
                  <c:v>49186413447398</c:v>
                </c:pt>
                <c:pt idx="13">
                  <c:v>26606930929343</c:v>
                </c:pt>
                <c:pt idx="14">
                  <c:v>12412051633516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2-42CB-861E-10FD7730B3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#.00,,,,</c:formatCode>
                <c:ptCount val="15"/>
                <c:pt idx="0">
                  <c:v>0</c:v>
                </c:pt>
                <c:pt idx="1">
                  <c:v>4000000000</c:v>
                </c:pt>
                <c:pt idx="2">
                  <c:v>638774262821</c:v>
                </c:pt>
                <c:pt idx="3">
                  <c:v>1415248410355</c:v>
                </c:pt>
                <c:pt idx="4">
                  <c:v>206523079870</c:v>
                </c:pt>
                <c:pt idx="5">
                  <c:v>479809136973</c:v>
                </c:pt>
                <c:pt idx="6">
                  <c:v>755735335778</c:v>
                </c:pt>
                <c:pt idx="7">
                  <c:v>411564529252</c:v>
                </c:pt>
                <c:pt idx="8">
                  <c:v>1722883336385</c:v>
                </c:pt>
                <c:pt idx="9">
                  <c:v>99574911333</c:v>
                </c:pt>
                <c:pt idx="10">
                  <c:v>41071800441</c:v>
                </c:pt>
                <c:pt idx="11">
                  <c:v>554378439666</c:v>
                </c:pt>
                <c:pt idx="12">
                  <c:v>1176058382313</c:v>
                </c:pt>
                <c:pt idx="13">
                  <c:v>113359001506</c:v>
                </c:pt>
                <c:pt idx="14">
                  <c:v>23953753000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E2-42CB-861E-10FD7730B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00,,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sz="1600" dirty="0">
                <a:latin typeface="Tw Cen MT" panose="020B0602020104020603" pitchFamily="34" charset="77"/>
              </a:rPr>
              <a:t>Total</a:t>
            </a:r>
            <a:r>
              <a:rPr lang="en-US" sz="1600" baseline="0" dirty="0">
                <a:latin typeface="Tw Cen MT" panose="020B0602020104020603" pitchFamily="34" charset="77"/>
              </a:rPr>
              <a:t> </a:t>
            </a:r>
            <a:r>
              <a:rPr lang="en-US" sz="1600" dirty="0">
                <a:latin typeface="Tw Cen MT" panose="020B0602020104020603" pitchFamily="34" charset="77"/>
              </a:rPr>
              <a:t>Nilai Rencana Paket Pengadaan Pemerintah</a:t>
            </a:r>
            <a:r>
              <a:rPr lang="en-US" sz="1600" baseline="0" dirty="0">
                <a:latin typeface="Tw Cen MT" panose="020B0602020104020603" pitchFamily="34" charset="77"/>
              </a:rPr>
              <a:t> Tahun 2020 </a:t>
            </a:r>
          </a:p>
          <a:p>
            <a:pPr>
              <a:defRPr sz="1600">
                <a:latin typeface="Tw Cen MT" panose="020B0602020104020603" pitchFamily="34" charset="77"/>
              </a:defRPr>
            </a:pPr>
            <a:r>
              <a:rPr lang="en-US" sz="1600" u="sng" dirty="0">
                <a:solidFill>
                  <a:srgbClr val="C00000"/>
                </a:solidFill>
                <a:latin typeface="Tw Cen MT" panose="020B0602020104020603" pitchFamily="34" charset="77"/>
              </a:rPr>
              <a:t>Rp 863 </a:t>
            </a:r>
            <a:r>
              <a:rPr lang="en-US" sz="1600" u="sng" dirty="0" err="1">
                <a:solidFill>
                  <a:srgbClr val="C00000"/>
                </a:solidFill>
                <a:latin typeface="Tw Cen MT" panose="020B0602020104020603" pitchFamily="34" charset="77"/>
              </a:rPr>
              <a:t>Triliun</a:t>
            </a:r>
            <a:endParaRPr lang="en-US" sz="1600" u="sng" dirty="0">
              <a:solidFill>
                <a:srgbClr val="C00000"/>
              </a:solidFill>
              <a:latin typeface="Tw Cen MT" panose="020B0602020104020603" pitchFamily="34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443930047987"/>
          <c:y val="0.147884204343465"/>
          <c:w val="0.31668927300199701"/>
          <c:h val="0.695925324016087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C-7241-A9E3-C99F178389C4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FC-7241-A9E3-C99F178389C4}"/>
              </c:ext>
            </c:extLst>
          </c:dPt>
          <c:dPt>
            <c:idx val="2"/>
            <c:bubble3D val="0"/>
            <c:spPr>
              <a:solidFill>
                <a:srgbClr val="A745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FC-7241-A9E3-C99F178389C4}"/>
              </c:ext>
            </c:extLst>
          </c:dPt>
          <c:dLbls>
            <c:dLbl>
              <c:idx val="0"/>
              <c:layout>
                <c:manualLayout>
                  <c:x val="1.1458556664896999E-3"/>
                  <c:y val="5.9659018941469197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baseline="0" dirty="0"/>
                      <a:t>Rp 315 T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300" b="1" baseline="0" dirty="0"/>
                      <a:t>(</a:t>
                    </a:r>
                    <a:fld id="{E4C8D78D-F740-1E4E-A4AB-901097D23DDC}" type="PERCENTAGE">
                      <a:rPr lang="en-US" sz="1300" b="1" baseline="0" smtClean="0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300" b="1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58602678513301"/>
                      <c:h val="9.55506063880357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FC-7241-A9E3-C99F178389C4}"/>
                </c:ext>
              </c:extLst>
            </c:dLbl>
            <c:dLbl>
              <c:idx val="1"/>
              <c:layout>
                <c:manualLayout>
                  <c:x val="3.2114950280620201E-3"/>
                  <c:y val="-1.011243917606709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Rp 312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7.1969603578869806E-2"/>
                      <c:h val="0.1088098455344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FC-7241-A9E3-C99F178389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236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1FC-7241-A9E3-C99F178389C4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Pelaku Usaha Kecil</c:v>
                </c:pt>
                <c:pt idx="1">
                  <c:v>Pelaku Usaha Non Kecil</c:v>
                </c:pt>
                <c:pt idx="2">
                  <c:v>Swakelola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315</c:v>
                </c:pt>
                <c:pt idx="1">
                  <c:v>312</c:v>
                </c:pt>
                <c:pt idx="2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FC-7241-A9E3-C99F178389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91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850580426693"/>
          <c:y val="0.84916122071496203"/>
          <c:w val="0.78870152624174805"/>
          <c:h val="0.1255889149782060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Agregat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APBD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70357611548559E-2"/>
          <c:y val="8.4682706328375615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4.0705691581817172E-4</c:v>
                </c:pt>
                <c:pt idx="1">
                  <c:v>3.1407520465867324E-3</c:v>
                </c:pt>
                <c:pt idx="2">
                  <c:v>3.7971563459649013E-2</c:v>
                </c:pt>
                <c:pt idx="3">
                  <c:v>0.1922201448614686</c:v>
                </c:pt>
                <c:pt idx="4">
                  <c:v>0.32855316165896309</c:v>
                </c:pt>
                <c:pt idx="5">
                  <c:v>0.44132555861868805</c:v>
                </c:pt>
                <c:pt idx="6">
                  <c:v>0.51473906479651388</c:v>
                </c:pt>
                <c:pt idx="7">
                  <c:v>0.58213278829077808</c:v>
                </c:pt>
                <c:pt idx="8">
                  <c:v>0.60220665412337826</c:v>
                </c:pt>
                <c:pt idx="9">
                  <c:v>0.61742904200985071</c:v>
                </c:pt>
                <c:pt idx="10">
                  <c:v>0.63442810550025197</c:v>
                </c:pt>
                <c:pt idx="11">
                  <c:v>0.64827463575656175</c:v>
                </c:pt>
                <c:pt idx="12">
                  <c:v>0.68084608443206351</c:v>
                </c:pt>
                <c:pt idx="13">
                  <c:v>0.73892978649357621</c:v>
                </c:pt>
                <c:pt idx="14">
                  <c:v>0.76433617623862993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1-4152-9B1F-2CACF717A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5.8303390292153174E-6</c:v>
                </c:pt>
                <c:pt idx="1">
                  <c:v>9.8254802362063905E-4</c:v>
                </c:pt>
                <c:pt idx="2">
                  <c:v>3.8150372877782987E-2</c:v>
                </c:pt>
                <c:pt idx="3">
                  <c:v>0.15272728824406331</c:v>
                </c:pt>
                <c:pt idx="4">
                  <c:v>0.29327312217427004</c:v>
                </c:pt>
                <c:pt idx="5">
                  <c:v>0.40892519202657018</c:v>
                </c:pt>
                <c:pt idx="6">
                  <c:v>0.48130892820460791</c:v>
                </c:pt>
                <c:pt idx="7">
                  <c:v>0.54280540389890275</c:v>
                </c:pt>
                <c:pt idx="8">
                  <c:v>0.57446632651541552</c:v>
                </c:pt>
                <c:pt idx="9">
                  <c:v>0.60985337811690055</c:v>
                </c:pt>
                <c:pt idx="10">
                  <c:v>0.64429119731321138</c:v>
                </c:pt>
                <c:pt idx="11">
                  <c:v>0.69876042121866822</c:v>
                </c:pt>
                <c:pt idx="12">
                  <c:v>0.77766099625829288</c:v>
                </c:pt>
                <c:pt idx="13">
                  <c:v>0.82034152535622806</c:v>
                </c:pt>
                <c:pt idx="14">
                  <c:v>0.84025186121255657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1-4152-9B1F-2CACF717A7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0</c:v>
                </c:pt>
                <c:pt idx="1">
                  <c:v>4.3881222387544033E-4</c:v>
                </c:pt>
                <c:pt idx="2">
                  <c:v>7.0514300929594945E-2</c:v>
                </c:pt>
                <c:pt idx="3">
                  <c:v>0.22577137650060974</c:v>
                </c:pt>
                <c:pt idx="4">
                  <c:v>0.24842758949044971</c:v>
                </c:pt>
                <c:pt idx="5">
                  <c:v>0.30106411809816919</c:v>
                </c:pt>
                <c:pt idx="6">
                  <c:v>0.38397059393666838</c:v>
                </c:pt>
                <c:pt idx="7">
                  <c:v>0.42912048052399809</c:v>
                </c:pt>
                <c:pt idx="8">
                  <c:v>0.61812604760325818</c:v>
                </c:pt>
                <c:pt idx="9">
                  <c:v>0.62904971967431655</c:v>
                </c:pt>
                <c:pt idx="10">
                  <c:v>0.63355542169683743</c:v>
                </c:pt>
                <c:pt idx="11">
                  <c:v>0.69437243069144594</c:v>
                </c:pt>
                <c:pt idx="12">
                  <c:v>0.82338962922897596</c:v>
                </c:pt>
                <c:pt idx="13">
                  <c:v>0.83582545811576281</c:v>
                </c:pt>
                <c:pt idx="14">
                  <c:v>0.83845325802178605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71-4152-9B1F-2CACF717A7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A7-4F95-84D0-FE8D51D804F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A7-4F95-84D0-FE8D51D804F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A7-4F95-84D0-FE8D51D804F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A7-4F95-84D0-FE8D51D80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Sheet1!$E$2:$E$16</c:f>
              <c:numCache>
                <c:formatCode>0%</c:formatCode>
                <c:ptCount val="15"/>
                <c:pt idx="0" formatCode="General">
                  <c:v>0</c:v>
                </c:pt>
                <c:pt idx="1">
                  <c:v>0.56046532127402704</c:v>
                </c:pt>
                <c:pt idx="2">
                  <c:v>1.3391021821838218</c:v>
                </c:pt>
                <c:pt idx="3">
                  <c:v>1.4646191223598493</c:v>
                </c:pt>
                <c:pt idx="4">
                  <c:v>1.487010965589572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A7-4F95-84D0-FE8D51D80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Pengumuman</a:t>
            </a:r>
            <a:r>
              <a:rPr lang="en-US" dirty="0"/>
              <a:t> RUP </a:t>
            </a:r>
            <a:r>
              <a:rPr lang="en-US" dirty="0" err="1"/>
              <a:t>untuk</a:t>
            </a:r>
            <a:r>
              <a:rPr lang="en-US" dirty="0"/>
              <a:t> APBD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17043963254593E-2"/>
          <c:y val="8.4682706328375615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#.00,,,,</c:formatCode>
                <c:ptCount val="15"/>
                <c:pt idx="0">
                  <c:v>230385151593</c:v>
                </c:pt>
                <c:pt idx="1">
                  <c:v>1547210580725</c:v>
                </c:pt>
                <c:pt idx="2">
                  <c:v>19713463782765</c:v>
                </c:pt>
                <c:pt idx="3">
                  <c:v>87301262865995</c:v>
                </c:pt>
                <c:pt idx="4">
                  <c:v>77161452174054</c:v>
                </c:pt>
                <c:pt idx="5">
                  <c:v>63826665902116</c:v>
                </c:pt>
                <c:pt idx="6">
                  <c:v>41550410010248</c:v>
                </c:pt>
                <c:pt idx="7">
                  <c:v>38143347036458</c:v>
                </c:pt>
                <c:pt idx="8">
                  <c:v>11361361134488</c:v>
                </c:pt>
                <c:pt idx="9">
                  <c:v>8615532630820</c:v>
                </c:pt>
                <c:pt idx="10">
                  <c:v>9621091466542</c:v>
                </c:pt>
                <c:pt idx="11">
                  <c:v>7836827844394</c:v>
                </c:pt>
                <c:pt idx="12">
                  <c:v>18434714776007</c:v>
                </c:pt>
                <c:pt idx="13">
                  <c:v>32874082184865</c:v>
                </c:pt>
                <c:pt idx="14">
                  <c:v>14379450945036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2-42CB-861E-10FD7730B3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#.00,,,,</c:formatCode>
                <c:ptCount val="15"/>
                <c:pt idx="0">
                  <c:v>3634618200</c:v>
                </c:pt>
                <c:pt idx="1">
                  <c:v>608883266460</c:v>
                </c:pt>
                <c:pt idx="2">
                  <c:v>23170325429177</c:v>
                </c:pt>
                <c:pt idx="3">
                  <c:v>71426951297923</c:v>
                </c:pt>
                <c:pt idx="4">
                  <c:v>87615907647425</c:v>
                </c:pt>
                <c:pt idx="5">
                  <c:v>72097199810594</c:v>
                </c:pt>
                <c:pt idx="6">
                  <c:v>45123833035847</c:v>
                </c:pt>
                <c:pt idx="7">
                  <c:v>38336743142092</c:v>
                </c:pt>
                <c:pt idx="8">
                  <c:v>19737336884551</c:v>
                </c:pt>
                <c:pt idx="9">
                  <c:v>22060196011004</c:v>
                </c:pt>
                <c:pt idx="10">
                  <c:v>21468446996309</c:v>
                </c:pt>
                <c:pt idx="11">
                  <c:v>33955972638060</c:v>
                </c:pt>
                <c:pt idx="12">
                  <c:v>49186413447398</c:v>
                </c:pt>
                <c:pt idx="13">
                  <c:v>26606930929343</c:v>
                </c:pt>
                <c:pt idx="14">
                  <c:v>12412051633516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2-42CB-861E-10FD7730B3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#.00,,,,</c:formatCode>
                <c:ptCount val="15"/>
                <c:pt idx="0">
                  <c:v>0</c:v>
                </c:pt>
                <c:pt idx="1">
                  <c:v>4000000000</c:v>
                </c:pt>
                <c:pt idx="2">
                  <c:v>638774262821</c:v>
                </c:pt>
                <c:pt idx="3">
                  <c:v>1415248410355</c:v>
                </c:pt>
                <c:pt idx="4">
                  <c:v>206523079870</c:v>
                </c:pt>
                <c:pt idx="5">
                  <c:v>479809136973</c:v>
                </c:pt>
                <c:pt idx="6">
                  <c:v>755735335778</c:v>
                </c:pt>
                <c:pt idx="7">
                  <c:v>411564529252</c:v>
                </c:pt>
                <c:pt idx="8">
                  <c:v>1722883336385</c:v>
                </c:pt>
                <c:pt idx="9">
                  <c:v>99574911333</c:v>
                </c:pt>
                <c:pt idx="10">
                  <c:v>41071800441</c:v>
                </c:pt>
                <c:pt idx="11">
                  <c:v>554378439666</c:v>
                </c:pt>
                <c:pt idx="12">
                  <c:v>1176058382313</c:v>
                </c:pt>
                <c:pt idx="13">
                  <c:v>113359001506</c:v>
                </c:pt>
                <c:pt idx="14">
                  <c:v>23953753000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E2-42CB-861E-10FD7730B3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Sheet1!$E$2:$E$16</c:f>
              <c:numCache>
                <c:formatCode>#.00,,,,</c:formatCode>
                <c:ptCount val="15"/>
                <c:pt idx="0" formatCode="General">
                  <c:v>0</c:v>
                </c:pt>
                <c:pt idx="1">
                  <c:v>5108930798000</c:v>
                </c:pt>
                <c:pt idx="2">
                  <c:v>7097677034000</c:v>
                </c:pt>
                <c:pt idx="3">
                  <c:v>1144151720000</c:v>
                </c:pt>
                <c:pt idx="4">
                  <c:v>204113213000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AD-40DD-B5CF-C7AA72DD9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00,,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Proporsi Nilai Transaksi Paket Pengadaan Pemerintah yang</a:t>
            </a:r>
            <a:r>
              <a:rPr lang="en-US" sz="1050" baseline="0" dirty="0"/>
              <a:t> dimenangkan Pelaku Usaha Kecill Tahun 2020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592717281163"/>
          <c:y val="0.19368312294037801"/>
          <c:w val="0.56579404623257901"/>
          <c:h val="0.650126448508851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61-4B47-80A4-AA1B33558382}"/>
              </c:ext>
            </c:extLst>
          </c:dPt>
          <c:dPt>
            <c:idx val="1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61-4B47-80A4-AA1B3355838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61-4B47-80A4-AA1B33558382}"/>
              </c:ext>
            </c:extLst>
          </c:dPt>
          <c:dLbls>
            <c:dLbl>
              <c:idx val="0"/>
              <c:layout>
                <c:manualLayout>
                  <c:x val="-1.36453534119013E-2"/>
                  <c:y val="-1.48824590893005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Rp 94 T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442291838932801"/>
                      <c:h val="0.112269946939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61-4B47-80A4-AA1B33558382}"/>
                </c:ext>
              </c:extLst>
            </c:dLbl>
            <c:dLbl>
              <c:idx val="1"/>
              <c:layout>
                <c:manualLayout>
                  <c:x val="-1.5887054302451999E-2"/>
                  <c:y val="-1.8255042200770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Rp 284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41155476718001"/>
                      <c:h val="0.11420354400802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61-4B47-80A4-AA1B335583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232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61-4B47-80A4-AA1B33558382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Pelaku Usaha Kecil</c:v>
                </c:pt>
                <c:pt idx="1">
                  <c:v>Pelaku Usaha Non Kecil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94</c:v>
                </c:pt>
                <c:pt idx="1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61-4B47-80A4-AA1B33558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Total</a:t>
            </a:r>
            <a:r>
              <a:rPr lang="en-US" sz="1050" baseline="0" dirty="0"/>
              <a:t> </a:t>
            </a:r>
            <a:r>
              <a:rPr lang="en-US" sz="1050" dirty="0"/>
              <a:t>Nilai Transaksi Pengadaan Pemerintah</a:t>
            </a:r>
            <a:r>
              <a:rPr lang="en-US" sz="1050" baseline="0" dirty="0"/>
              <a:t> Tahun2020 </a:t>
            </a:r>
          </a:p>
          <a:p>
            <a:pPr>
              <a:defRPr sz="1050"/>
            </a:pPr>
            <a:r>
              <a:rPr lang="en-US" sz="1050" u="sng" dirty="0">
                <a:solidFill>
                  <a:srgbClr val="C00000"/>
                </a:solidFill>
              </a:rPr>
              <a:t>Rp 378 Triliun dari potensi Rp 863 Triliun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592717281163"/>
          <c:y val="0.20828715670099501"/>
          <c:w val="0.54919848376968805"/>
          <c:h val="0.635522414748234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1BF9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72-7D47-B134-600F8CF645F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72-7D47-B134-600F8CF645FE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72-7D47-B134-600F8CF645FE}"/>
              </c:ext>
            </c:extLst>
          </c:dPt>
          <c:dLbls>
            <c:dLbl>
              <c:idx val="0"/>
              <c:layout>
                <c:manualLayout>
                  <c:x val="-4.8903843392428703E-2"/>
                  <c:y val="-5.4486270052157698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rm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0" baseline="0" dirty="0"/>
                      <a:t>Rp 378 T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="0" baseline="0" dirty="0"/>
                      <a:t>(</a:t>
                    </a:r>
                    <a:fld id="{E4C8D78D-F740-1E4E-A4AB-901097D23DDC}" type="PERCENTAGE">
                      <a:rPr lang="en-US" sz="1050" b="0" baseline="0" smtClean="0"/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050" b="0" baseline="0" dirty="0"/>
                      <a:t>)</a:t>
                    </a:r>
                  </a:p>
                </c:rich>
              </c:tx>
              <c:spPr>
                <a:noFill/>
                <a:ln w="9525">
                  <a:noFill/>
                </a:ln>
                <a:effectLst>
                  <a:outerShdw blurRad="50800" dist="50800" dir="5400000" algn="ctr" rotWithShape="0">
                    <a:srgbClr val="C00000"/>
                  </a:outerShdw>
                </a:effectLst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rm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398799974001"/>
                      <c:h val="0.1049679300593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72-7D47-B134-600F8CF645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Rp 485 T</a:t>
                    </a:r>
                  </a:p>
                  <a:p>
                    <a:r>
                      <a:rPr lang="en-US" baseline="0" dirty="0"/>
                      <a:t> (</a:t>
                    </a:r>
                    <a:fld id="{2971A312-573C-A846-819C-A2788EF6955A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56015408747701"/>
                      <c:h val="0.11420354400802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72-7D47-B134-600F8CF645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Rp 232 T</a:t>
                    </a:r>
                  </a:p>
                  <a:p>
                    <a:r>
                      <a:rPr lang="en-US" baseline="0" dirty="0"/>
                      <a:t>(</a:t>
                    </a:r>
                    <a:fld id="{92A3E3EF-FEE2-AE4E-97D0-27968D3C76B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72-7D47-B134-600F8CF645FE}"/>
                </c:ext>
              </c:extLst>
            </c:dLbl>
            <c:spPr>
              <a:noFill/>
              <a:ln w="9525">
                <a:noFill/>
              </a:ln>
              <a:effectLst>
                <a:outerShdw blurRad="50800" dist="50800" dir="5400000" algn="ctr" rotWithShape="0">
                  <a:srgbClr val="C00000"/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Realisasi Transaksi</c:v>
                </c:pt>
                <c:pt idx="1">
                  <c:v>Belum transaksi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378</c:v>
                </c:pt>
                <c:pt idx="1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72-7D47-B134-600F8CF645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Agregat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Nasional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58501644914247E-2"/>
          <c:y val="8.4682768019382196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2.3191729379003949E-4</c:v>
                </c:pt>
                <c:pt idx="1">
                  <c:v>8.1959857495644377E-3</c:v>
                </c:pt>
                <c:pt idx="2">
                  <c:v>6.6613517023388441E-2</c:v>
                </c:pt>
                <c:pt idx="3">
                  <c:v>0.19196378533191741</c:v>
                </c:pt>
                <c:pt idx="4">
                  <c:v>0.28282734739927456</c:v>
                </c:pt>
                <c:pt idx="5">
                  <c:v>0.35911832236088725</c:v>
                </c:pt>
                <c:pt idx="6">
                  <c:v>0.43822049030246474</c:v>
                </c:pt>
                <c:pt idx="7">
                  <c:v>0.48328702972791787</c:v>
                </c:pt>
                <c:pt idx="8">
                  <c:v>0.49800852589608602</c:v>
                </c:pt>
                <c:pt idx="9">
                  <c:v>0.51327697277843143</c:v>
                </c:pt>
                <c:pt idx="10">
                  <c:v>0.52977090808376559</c:v>
                </c:pt>
                <c:pt idx="11">
                  <c:v>0.5486877955913787</c:v>
                </c:pt>
                <c:pt idx="12">
                  <c:v>0.57547062100498203</c:v>
                </c:pt>
                <c:pt idx="13">
                  <c:v>0.61268174652503216</c:v>
                </c:pt>
                <c:pt idx="14">
                  <c:v>0.63271487050369746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68-42C7-BD37-8451A9D5D0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2.3032422641904422E-2</c:v>
                </c:pt>
                <c:pt idx="1">
                  <c:v>5.5089601977150855E-2</c:v>
                </c:pt>
                <c:pt idx="2">
                  <c:v>0.11370997084775894</c:v>
                </c:pt>
                <c:pt idx="3">
                  <c:v>0.21556177804268284</c:v>
                </c:pt>
                <c:pt idx="4">
                  <c:v>0.3173135267105569</c:v>
                </c:pt>
                <c:pt idx="5">
                  <c:v>0.40343139243344184</c:v>
                </c:pt>
                <c:pt idx="6">
                  <c:v>0.45848273675727913</c:v>
                </c:pt>
                <c:pt idx="7">
                  <c:v>0.51137793602971837</c:v>
                </c:pt>
                <c:pt idx="8">
                  <c:v>0.53864877112776155</c:v>
                </c:pt>
                <c:pt idx="9">
                  <c:v>0.57218448615200457</c:v>
                </c:pt>
                <c:pt idx="10">
                  <c:v>0.59926653817085263</c:v>
                </c:pt>
                <c:pt idx="11">
                  <c:v>0.63780051245581826</c:v>
                </c:pt>
                <c:pt idx="12">
                  <c:v>0.69634470072177057</c:v>
                </c:pt>
                <c:pt idx="13">
                  <c:v>0.73235613163372126</c:v>
                </c:pt>
                <c:pt idx="14">
                  <c:v>0.80363250704335687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68-42C7-BD37-8451A9D5D0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1510006561679599E-3"/>
                  <c:y val="-9.25925925925925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C2-5148-A05B-B6B26AD2F0B6}"/>
                </c:ext>
              </c:extLst>
            </c:dLbl>
            <c:dLbl>
              <c:idx val="2"/>
              <c:layout>
                <c:manualLayout>
                  <c:x val="-1.4473999343832021E-2"/>
                  <c:y val="3.1481481481481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C2-5148-A05B-B6B26AD2F0B6}"/>
                </c:ext>
              </c:extLst>
            </c:dLbl>
            <c:dLbl>
              <c:idx val="3"/>
              <c:layout>
                <c:manualLayout>
                  <c:x val="-1.2424540682414699E-2"/>
                  <c:y val="2.0370370370370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C2-5148-A05B-B6B26AD2F0B6}"/>
                </c:ext>
              </c:extLst>
            </c:dLbl>
            <c:dLbl>
              <c:idx val="4"/>
              <c:layout>
                <c:manualLayout>
                  <c:x val="-1.4507874015747994E-2"/>
                  <c:y val="3.1481481481481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C2-5148-A05B-B6B26AD2F0B6}"/>
                </c:ext>
              </c:extLst>
            </c:dLbl>
            <c:dLbl>
              <c:idx val="5"/>
              <c:layout>
                <c:manualLayout>
                  <c:x val="-1.4507874015748032E-2"/>
                  <c:y val="2.222222222222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5148-A05B-B6B26AD2F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1.1272098111786424E-3</c:v>
                </c:pt>
                <c:pt idx="1">
                  <c:v>2.1716969660201046E-2</c:v>
                </c:pt>
                <c:pt idx="2">
                  <c:v>7.3750120125105442E-2</c:v>
                </c:pt>
                <c:pt idx="3">
                  <c:v>0.19038111012635711</c:v>
                </c:pt>
                <c:pt idx="4">
                  <c:v>0.29307508747991173</c:v>
                </c:pt>
                <c:pt idx="5">
                  <c:v>0.35549521370518966</c:v>
                </c:pt>
                <c:pt idx="6">
                  <c:v>0.39598820244266808</c:v>
                </c:pt>
                <c:pt idx="7">
                  <c:v>0.42814594690811847</c:v>
                </c:pt>
                <c:pt idx="8">
                  <c:v>0.48344499704588412</c:v>
                </c:pt>
                <c:pt idx="9">
                  <c:v>0.5371097414889392</c:v>
                </c:pt>
                <c:pt idx="10">
                  <c:v>0.58558945572338206</c:v>
                </c:pt>
                <c:pt idx="11">
                  <c:v>0.67911032366731416</c:v>
                </c:pt>
                <c:pt idx="12">
                  <c:v>0.73699800373976687</c:v>
                </c:pt>
                <c:pt idx="13">
                  <c:v>0.8029735367655233</c:v>
                </c:pt>
                <c:pt idx="14">
                  <c:v>0.84041482509566623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68-42C7-BD37-8451A9D5D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Agregat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APBN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70357611548559E-2"/>
          <c:y val="8.4682706328375615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5.2194347108971146E-5</c:v>
                </c:pt>
                <c:pt idx="1">
                  <c:v>1.3383512630915509E-2</c:v>
                </c:pt>
                <c:pt idx="2">
                  <c:v>9.6005017550611971E-2</c:v>
                </c:pt>
                <c:pt idx="3">
                  <c:v>0.19170071698948771</c:v>
                </c:pt>
                <c:pt idx="4">
                  <c:v>0.2359049092726101</c:v>
                </c:pt>
                <c:pt idx="5">
                  <c:v>0.27475975993127588</c:v>
                </c:pt>
                <c:pt idx="6">
                  <c:v>0.35969945934068503</c:v>
                </c:pt>
                <c:pt idx="7">
                  <c:v>0.38185452239391676</c:v>
                </c:pt>
                <c:pt idx="8">
                  <c:v>0.39108357980563052</c:v>
                </c:pt>
                <c:pt idx="9">
                  <c:v>0.40639929102692796</c:v>
                </c:pt>
                <c:pt idx="10">
                  <c:v>0.42237487917117633</c:v>
                </c:pt>
                <c:pt idx="11">
                  <c:v>0.44649481288488191</c:v>
                </c:pt>
                <c:pt idx="12">
                  <c:v>0.46733752938533574</c:v>
                </c:pt>
                <c:pt idx="13">
                  <c:v>0.4831298524812534</c:v>
                </c:pt>
                <c:pt idx="14">
                  <c:v>0.49764909475997576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F7-451A-8D67-8DC078C31E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4.9371351159918073E-2</c:v>
                </c:pt>
                <c:pt idx="1">
                  <c:v>0.11697986379519647</c:v>
                </c:pt>
                <c:pt idx="2">
                  <c:v>0.20013868872333213</c:v>
                </c:pt>
                <c:pt idx="3">
                  <c:v>0.28743490253731541</c:v>
                </c:pt>
                <c:pt idx="4">
                  <c:v>0.3448121026308128</c:v>
                </c:pt>
                <c:pt idx="5">
                  <c:v>0.39714731909456452</c:v>
                </c:pt>
                <c:pt idx="6">
                  <c:v>0.43237303641770208</c:v>
                </c:pt>
                <c:pt idx="7">
                  <c:v>0.47542968025566473</c:v>
                </c:pt>
                <c:pt idx="8">
                  <c:v>0.4976789211978781</c:v>
                </c:pt>
                <c:pt idx="9">
                  <c:v>0.52909698802088578</c:v>
                </c:pt>
                <c:pt idx="10">
                  <c:v>0.54776515824020455</c:v>
                </c:pt>
                <c:pt idx="11">
                  <c:v>0.56807162429685043</c:v>
                </c:pt>
                <c:pt idx="12">
                  <c:v>0.603331194106695</c:v>
                </c:pt>
                <c:pt idx="13">
                  <c:v>0.63171418837939863</c:v>
                </c:pt>
                <c:pt idx="14">
                  <c:v>0.76174552093825532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F7-451A-8D67-8DC078C31E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1.9365350321128873E-3</c:v>
                </c:pt>
                <c:pt idx="1">
                  <c:v>4.5663634229669216E-2</c:v>
                </c:pt>
                <c:pt idx="2">
                  <c:v>0.11619601863709011</c:v>
                </c:pt>
                <c:pt idx="3">
                  <c:v>0.2006499372585864</c:v>
                </c:pt>
                <c:pt idx="4">
                  <c:v>0.28935184355911719</c:v>
                </c:pt>
                <c:pt idx="5">
                  <c:v>0.33966470788225023</c:v>
                </c:pt>
                <c:pt idx="6">
                  <c:v>0.3804382936306967</c:v>
                </c:pt>
                <c:pt idx="7">
                  <c:v>0.42397060766097944</c:v>
                </c:pt>
                <c:pt idx="8">
                  <c:v>0.50956063010593977</c:v>
                </c:pt>
                <c:pt idx="9">
                  <c:v>0.59565370552922936</c:v>
                </c:pt>
                <c:pt idx="10">
                  <c:v>0.67656644317895254</c:v>
                </c:pt>
                <c:pt idx="11">
                  <c:v>0.85604085604522062</c:v>
                </c:pt>
                <c:pt idx="12">
                  <c:v>0.90569411869114658</c:v>
                </c:pt>
                <c:pt idx="13">
                  <c:v>0.95619977301808401</c:v>
                </c:pt>
                <c:pt idx="14">
                  <c:v>0.98215215113940912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F7-451A-8D67-8DC078C31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Agregat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APBD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58501644914247E-2"/>
          <c:y val="8.4682768019382196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4.0705691581817172E-4</c:v>
                </c:pt>
                <c:pt idx="1">
                  <c:v>3.1407520465867324E-3</c:v>
                </c:pt>
                <c:pt idx="2">
                  <c:v>3.7971563459649013E-2</c:v>
                </c:pt>
                <c:pt idx="3">
                  <c:v>0.1922201448614686</c:v>
                </c:pt>
                <c:pt idx="4">
                  <c:v>0.32855316165896309</c:v>
                </c:pt>
                <c:pt idx="5">
                  <c:v>0.44132555861868805</c:v>
                </c:pt>
                <c:pt idx="6">
                  <c:v>0.51473906479651388</c:v>
                </c:pt>
                <c:pt idx="7">
                  <c:v>0.58213278829077808</c:v>
                </c:pt>
                <c:pt idx="8">
                  <c:v>0.60220665412337826</c:v>
                </c:pt>
                <c:pt idx="9">
                  <c:v>0.61742904200985071</c:v>
                </c:pt>
                <c:pt idx="10">
                  <c:v>0.63442810550025197</c:v>
                </c:pt>
                <c:pt idx="11">
                  <c:v>0.64827463575656175</c:v>
                </c:pt>
                <c:pt idx="12">
                  <c:v>0.68084608443206351</c:v>
                </c:pt>
                <c:pt idx="13">
                  <c:v>0.73892978649357621</c:v>
                </c:pt>
                <c:pt idx="14">
                  <c:v>0.76433617623862993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1-4152-9B1F-2CACF717A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5.8303390292153174E-6</c:v>
                </c:pt>
                <c:pt idx="1">
                  <c:v>9.8254802362063905E-4</c:v>
                </c:pt>
                <c:pt idx="2">
                  <c:v>3.8150372877782987E-2</c:v>
                </c:pt>
                <c:pt idx="3">
                  <c:v>0.15272728824406331</c:v>
                </c:pt>
                <c:pt idx="4">
                  <c:v>0.29327312217427004</c:v>
                </c:pt>
                <c:pt idx="5">
                  <c:v>0.40892519202657018</c:v>
                </c:pt>
                <c:pt idx="6">
                  <c:v>0.48130892820460791</c:v>
                </c:pt>
                <c:pt idx="7">
                  <c:v>0.54280540389890275</c:v>
                </c:pt>
                <c:pt idx="8">
                  <c:v>0.57446632651541552</c:v>
                </c:pt>
                <c:pt idx="9">
                  <c:v>0.60985337811690055</c:v>
                </c:pt>
                <c:pt idx="10">
                  <c:v>0.64429119731321138</c:v>
                </c:pt>
                <c:pt idx="11">
                  <c:v>0.69876042121866822</c:v>
                </c:pt>
                <c:pt idx="12">
                  <c:v>0.77766099625829288</c:v>
                </c:pt>
                <c:pt idx="13">
                  <c:v>0.82034152535622806</c:v>
                </c:pt>
                <c:pt idx="14">
                  <c:v>0.84025186121255657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1-4152-9B1F-2CACF717A7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5.661390855469363E-4</c:v>
                </c:pt>
                <c:pt idx="1">
                  <c:v>5.1157664369269971E-3</c:v>
                </c:pt>
                <c:pt idx="2">
                  <c:v>4.4324185454840306E-2</c:v>
                </c:pt>
                <c:pt idx="3">
                  <c:v>0.18326216938234374</c:v>
                </c:pt>
                <c:pt idx="4">
                  <c:v>0.29565625400519635</c:v>
                </c:pt>
                <c:pt idx="5">
                  <c:v>0.36646982954496365</c:v>
                </c:pt>
                <c:pt idx="6">
                  <c:v>0.4067682923187359</c:v>
                </c:pt>
                <c:pt idx="7">
                  <c:v>0.4310405318790978</c:v>
                </c:pt>
                <c:pt idx="8">
                  <c:v>0.46534014029321497</c:v>
                </c:pt>
                <c:pt idx="9">
                  <c:v>0.49652370322421679</c:v>
                </c:pt>
                <c:pt idx="10">
                  <c:v>0.52251898288112908</c:v>
                </c:pt>
                <c:pt idx="11">
                  <c:v>0.55645191686135409</c:v>
                </c:pt>
                <c:pt idx="12">
                  <c:v>0.62004816802630591</c:v>
                </c:pt>
                <c:pt idx="13">
                  <c:v>0.69674830945727351</c:v>
                </c:pt>
                <c:pt idx="14">
                  <c:v>0.74215437019391317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71-4152-9B1F-2CACF717A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Pengumuman</a:t>
            </a:r>
            <a:r>
              <a:rPr lang="en-US" baseline="0" dirty="0"/>
              <a:t> RUP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dirty="0"/>
              <a:t>APBN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087106299212598E-2"/>
          <c:y val="8.4682706328375615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#.00,,,,</c:formatCode>
                <c:ptCount val="15"/>
                <c:pt idx="0">
                  <c:v>28787483000</c:v>
                </c:pt>
                <c:pt idx="1">
                  <c:v>7352809637822</c:v>
                </c:pt>
                <c:pt idx="2">
                  <c:v>45569401669963</c:v>
                </c:pt>
                <c:pt idx="3">
                  <c:v>52780396218353</c:v>
                </c:pt>
                <c:pt idx="4">
                  <c:v>24380560431618</c:v>
                </c:pt>
                <c:pt idx="5">
                  <c:v>21430162742885</c:v>
                </c:pt>
                <c:pt idx="6">
                  <c:v>46847988110061</c:v>
                </c:pt>
                <c:pt idx="7">
                  <c:v>12219493802217</c:v>
                </c:pt>
                <c:pt idx="8">
                  <c:v>5090231951576</c:v>
                </c:pt>
                <c:pt idx="9">
                  <c:v>8447289808904</c:v>
                </c:pt>
                <c:pt idx="10">
                  <c:v>8811241017296</c:v>
                </c:pt>
                <c:pt idx="11">
                  <c:v>13303206577041</c:v>
                </c:pt>
                <c:pt idx="12">
                  <c:v>11495676834082</c:v>
                </c:pt>
                <c:pt idx="13">
                  <c:v>8710162265371</c:v>
                </c:pt>
                <c:pt idx="14">
                  <c:v>8008002081125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5C-44D8-BB54-A93F6DCC67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#.00,,,,</c:formatCode>
                <c:ptCount val="15"/>
                <c:pt idx="0">
                  <c:v>26907389685000</c:v>
                </c:pt>
                <c:pt idx="1">
                  <c:v>36846643909101</c:v>
                </c:pt>
                <c:pt idx="2">
                  <c:v>45321565148993</c:v>
                </c:pt>
                <c:pt idx="3">
                  <c:v>47576442368563</c:v>
                </c:pt>
                <c:pt idx="4">
                  <c:v>31270577889376</c:v>
                </c:pt>
                <c:pt idx="5">
                  <c:v>28522696473866</c:v>
                </c:pt>
                <c:pt idx="6">
                  <c:v>19198018297640</c:v>
                </c:pt>
                <c:pt idx="7">
                  <c:v>23465873772093</c:v>
                </c:pt>
                <c:pt idx="8">
                  <c:v>12125837801936</c:v>
                </c:pt>
                <c:pt idx="9">
                  <c:v>17122848520345</c:v>
                </c:pt>
                <c:pt idx="10">
                  <c:v>10174154018392</c:v>
                </c:pt>
                <c:pt idx="11">
                  <c:v>11067025359334</c:v>
                </c:pt>
                <c:pt idx="12">
                  <c:v>19216467905160</c:v>
                </c:pt>
                <c:pt idx="13">
                  <c:v>15468733777389</c:v>
                </c:pt>
                <c:pt idx="14">
                  <c:v>70867084943413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5C-44D8-BB54-A93F6DCC67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#.00,,,,</c:formatCode>
                <c:ptCount val="15"/>
                <c:pt idx="0">
                  <c:v>814307764164</c:v>
                </c:pt>
                <c:pt idx="1">
                  <c:v>18387127415965</c:v>
                </c:pt>
                <c:pt idx="2">
                  <c:v>29658677635848</c:v>
                </c:pt>
                <c:pt idx="3">
                  <c:v>35512645269590</c:v>
                </c:pt>
                <c:pt idx="4">
                  <c:v>37298912644953</c:v>
                </c:pt>
                <c:pt idx="5">
                  <c:v>21156423909851</c:v>
                </c:pt>
                <c:pt idx="6">
                  <c:v>17145182967096</c:v>
                </c:pt>
                <c:pt idx="7">
                  <c:v>18305220777859</c:v>
                </c:pt>
                <c:pt idx="8">
                  <c:v>35990373866802</c:v>
                </c:pt>
                <c:pt idx="9">
                  <c:v>36201906289013</c:v>
                </c:pt>
                <c:pt idx="10">
                  <c:v>34023588210561</c:v>
                </c:pt>
                <c:pt idx="11">
                  <c:v>75468507123427</c:v>
                </c:pt>
                <c:pt idx="12">
                  <c:v>20879063181489</c:v>
                </c:pt>
                <c:pt idx="13">
                  <c:v>21237491587093</c:v>
                </c:pt>
                <c:pt idx="14">
                  <c:v>10912905086802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5C-44D8-BB54-A93F6DCC6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00,,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Pengumuman</a:t>
            </a:r>
            <a:r>
              <a:rPr lang="en-US" dirty="0"/>
              <a:t> RUP </a:t>
            </a:r>
            <a:r>
              <a:rPr lang="en-US" dirty="0" err="1"/>
              <a:t>untuk</a:t>
            </a:r>
            <a:r>
              <a:rPr lang="en-US" dirty="0"/>
              <a:t> APBD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17043963254593E-2"/>
          <c:y val="8.4682706328375615E-2"/>
          <c:w val="0.9470692380811131"/>
          <c:h val="0.790738794669897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Sheet1!$B$2:$B$16</c:f>
              <c:numCache>
                <c:formatCode>#.00,,,,</c:formatCode>
                <c:ptCount val="15"/>
                <c:pt idx="0">
                  <c:v>230385151593</c:v>
                </c:pt>
                <c:pt idx="1">
                  <c:v>1547210580725</c:v>
                </c:pt>
                <c:pt idx="2">
                  <c:v>19713463782765</c:v>
                </c:pt>
                <c:pt idx="3">
                  <c:v>87301262865995</c:v>
                </c:pt>
                <c:pt idx="4">
                  <c:v>77161452174054</c:v>
                </c:pt>
                <c:pt idx="5">
                  <c:v>63826665902116</c:v>
                </c:pt>
                <c:pt idx="6">
                  <c:v>41550410010248</c:v>
                </c:pt>
                <c:pt idx="7">
                  <c:v>38143347036458</c:v>
                </c:pt>
                <c:pt idx="8">
                  <c:v>11361361134488</c:v>
                </c:pt>
                <c:pt idx="9">
                  <c:v>8615532630820</c:v>
                </c:pt>
                <c:pt idx="10">
                  <c:v>9621091466542</c:v>
                </c:pt>
                <c:pt idx="11">
                  <c:v>7836827844394</c:v>
                </c:pt>
                <c:pt idx="12">
                  <c:v>18434714776007</c:v>
                </c:pt>
                <c:pt idx="13">
                  <c:v>32874082184865</c:v>
                </c:pt>
                <c:pt idx="14">
                  <c:v>14379450945036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2-42CB-861E-10FD7730B3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Sheet1!$C$2:$C$16</c:f>
              <c:numCache>
                <c:formatCode>#.00,,,,</c:formatCode>
                <c:ptCount val="15"/>
                <c:pt idx="0">
                  <c:v>3634618200</c:v>
                </c:pt>
                <c:pt idx="1">
                  <c:v>608883266460</c:v>
                </c:pt>
                <c:pt idx="2">
                  <c:v>23170325429177</c:v>
                </c:pt>
                <c:pt idx="3">
                  <c:v>71426951297923</c:v>
                </c:pt>
                <c:pt idx="4">
                  <c:v>87615907647425</c:v>
                </c:pt>
                <c:pt idx="5">
                  <c:v>72097199810594</c:v>
                </c:pt>
                <c:pt idx="6">
                  <c:v>45123833035847</c:v>
                </c:pt>
                <c:pt idx="7">
                  <c:v>38336743142092</c:v>
                </c:pt>
                <c:pt idx="8">
                  <c:v>19737336884551</c:v>
                </c:pt>
                <c:pt idx="9">
                  <c:v>22060196011004</c:v>
                </c:pt>
                <c:pt idx="10">
                  <c:v>21468446996309</c:v>
                </c:pt>
                <c:pt idx="11">
                  <c:v>33955972638060</c:v>
                </c:pt>
                <c:pt idx="12">
                  <c:v>49186413447398</c:v>
                </c:pt>
                <c:pt idx="13">
                  <c:v>26606930929343</c:v>
                </c:pt>
                <c:pt idx="14">
                  <c:v>12412051633516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2-42CB-861E-10FD7730B3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Oktober (Y-1)</c:v>
                </c:pt>
                <c:pt idx="1">
                  <c:v>November (Y-1)</c:v>
                </c:pt>
                <c:pt idx="2">
                  <c:v>Desember (Y-1)</c:v>
                </c:pt>
                <c:pt idx="3">
                  <c:v>January</c:v>
                </c:pt>
                <c:pt idx="4">
                  <c:v>February</c:v>
                </c:pt>
                <c:pt idx="5">
                  <c:v>Maret</c:v>
                </c:pt>
                <c:pt idx="6">
                  <c:v>April</c:v>
                </c:pt>
                <c:pt idx="7">
                  <c:v>Mei</c:v>
                </c:pt>
                <c:pt idx="8">
                  <c:v>Juni</c:v>
                </c:pt>
                <c:pt idx="9">
                  <c:v>Juli</c:v>
                </c:pt>
                <c:pt idx="10">
                  <c:v>Agustus</c:v>
                </c:pt>
                <c:pt idx="11">
                  <c:v>September</c:v>
                </c:pt>
                <c:pt idx="12">
                  <c:v>Oktober</c:v>
                </c:pt>
                <c:pt idx="13">
                  <c:v>November</c:v>
                </c:pt>
                <c:pt idx="14">
                  <c:v>Desember</c:v>
                </c:pt>
              </c:strCache>
            </c:strRef>
          </c:cat>
          <c:val>
            <c:numRef>
              <c:f>Sheet1!$D$2:$D$16</c:f>
              <c:numCache>
                <c:formatCode>#.00,,,,</c:formatCode>
                <c:ptCount val="15"/>
                <c:pt idx="0">
                  <c:v>343393303558</c:v>
                </c:pt>
                <c:pt idx="1">
                  <c:v>2759589659207</c:v>
                </c:pt>
                <c:pt idx="2">
                  <c:v>23781980219296</c:v>
                </c:pt>
                <c:pt idx="3">
                  <c:v>84273236928098</c:v>
                </c:pt>
                <c:pt idx="4">
                  <c:v>68172957854928</c:v>
                </c:pt>
                <c:pt idx="5">
                  <c:v>42952179529987</c:v>
                </c:pt>
                <c:pt idx="6">
                  <c:v>24443149419415</c:v>
                </c:pt>
                <c:pt idx="7">
                  <c:v>14722397269801</c:v>
                </c:pt>
                <c:pt idx="8">
                  <c:v>20804526917075</c:v>
                </c:pt>
                <c:pt idx="9">
                  <c:v>18914480495973</c:v>
                </c:pt>
                <c:pt idx="10">
                  <c:v>15767512235403</c:v>
                </c:pt>
                <c:pt idx="11">
                  <c:v>20582119476220</c:v>
                </c:pt>
                <c:pt idx="12">
                  <c:v>38574490507645</c:v>
                </c:pt>
                <c:pt idx="13">
                  <c:v>46522693136265</c:v>
                </c:pt>
                <c:pt idx="14">
                  <c:v>27541177770559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E2-42CB-861E-10FD7730B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908112"/>
        <c:axId val="179735744"/>
      </c:lineChart>
      <c:catAx>
        <c:axId val="177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5744"/>
        <c:crosses val="autoZero"/>
        <c:auto val="1"/>
        <c:lblAlgn val="ctr"/>
        <c:lblOffset val="100"/>
        <c:noMultiLvlLbl val="0"/>
      </c:catAx>
      <c:valAx>
        <c:axId val="1797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00,,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0.44314</cdr:x>
      <cdr:y>0.42539</cdr:y>
    </cdr:from>
    <cdr:to>
      <cdr:x>0.58958</cdr:x>
      <cdr:y>0.62621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1119F3-0E87-8849-BCD2-0A365E70BE95}"/>
            </a:ext>
          </a:extLst>
        </cdr:cNvPr>
        <cdr:cNvSpPr txBox="1"/>
      </cdr:nvSpPr>
      <cdr:spPr>
        <a:xfrm xmlns:a="http://schemas.openxmlformats.org/drawingml/2006/main">
          <a:off x="3496487" y="1708051"/>
          <a:ext cx="1155469" cy="80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600" b="1" dirty="0">
              <a:solidFill>
                <a:srgbClr val="2C83C6"/>
              </a:solidFill>
            </a:rPr>
            <a:t>41%</a:t>
          </a:r>
        </a:p>
      </cdr:txBody>
    </cdr:sp>
  </cdr:relSizeAnchor>
  <cdr:relSizeAnchor xmlns:cdr="http://schemas.openxmlformats.org/drawingml/2006/chartDrawing">
    <cdr:from>
      <cdr:x>0.50214</cdr:x>
      <cdr:y>0.33016</cdr:y>
    </cdr:from>
    <cdr:to>
      <cdr:x>0.52005</cdr:x>
      <cdr:y>0.42953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C8666CB-E10D-FE40-AFC8-87A40B0E8853}"/>
            </a:ext>
          </a:extLst>
        </cdr:cNvPr>
        <cdr:cNvCxnSpPr/>
      </cdr:nvCxnSpPr>
      <cdr:spPr>
        <a:xfrm xmlns:a="http://schemas.openxmlformats.org/drawingml/2006/main" flipH="1">
          <a:off x="3961999" y="1325665"/>
          <a:ext cx="141317" cy="399011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2C83C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0.44314</cdr:x>
      <cdr:y>0.42539</cdr:y>
    </cdr:from>
    <cdr:to>
      <cdr:x>0.58958</cdr:x>
      <cdr:y>0.62621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1119F3-0E87-8849-BCD2-0A365E70BE95}"/>
            </a:ext>
          </a:extLst>
        </cdr:cNvPr>
        <cdr:cNvSpPr txBox="1"/>
      </cdr:nvSpPr>
      <cdr:spPr>
        <a:xfrm xmlns:a="http://schemas.openxmlformats.org/drawingml/2006/main">
          <a:off x="3496487" y="1708051"/>
          <a:ext cx="1155469" cy="80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600" b="1" dirty="0">
              <a:solidFill>
                <a:srgbClr val="2C83C6"/>
              </a:solidFill>
            </a:rPr>
            <a:t>48%</a:t>
          </a:r>
        </a:p>
      </cdr:txBody>
    </cdr:sp>
  </cdr:relSizeAnchor>
  <cdr:relSizeAnchor xmlns:cdr="http://schemas.openxmlformats.org/drawingml/2006/chartDrawing">
    <cdr:from>
      <cdr:x>0.50214</cdr:x>
      <cdr:y>0.33016</cdr:y>
    </cdr:from>
    <cdr:to>
      <cdr:x>0.52005</cdr:x>
      <cdr:y>0.42953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C8666CB-E10D-FE40-AFC8-87A40B0E8853}"/>
            </a:ext>
          </a:extLst>
        </cdr:cNvPr>
        <cdr:cNvCxnSpPr/>
      </cdr:nvCxnSpPr>
      <cdr:spPr>
        <a:xfrm xmlns:a="http://schemas.openxmlformats.org/drawingml/2006/main" flipH="1">
          <a:off x="3961999" y="1325665"/>
          <a:ext cx="141317" cy="399011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2C83C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0.44314</cdr:x>
      <cdr:y>0.42539</cdr:y>
    </cdr:from>
    <cdr:to>
      <cdr:x>0.58958</cdr:x>
      <cdr:y>0.62621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1119F3-0E87-8849-BCD2-0A365E70BE95}"/>
            </a:ext>
          </a:extLst>
        </cdr:cNvPr>
        <cdr:cNvSpPr txBox="1"/>
      </cdr:nvSpPr>
      <cdr:spPr>
        <a:xfrm xmlns:a="http://schemas.openxmlformats.org/drawingml/2006/main">
          <a:off x="3496487" y="1708051"/>
          <a:ext cx="1155469" cy="80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600" b="1" dirty="0">
              <a:solidFill>
                <a:srgbClr val="2C83C6"/>
              </a:solidFill>
            </a:rPr>
            <a:t>48%</a:t>
          </a:r>
        </a:p>
      </cdr:txBody>
    </cdr:sp>
  </cdr:relSizeAnchor>
  <cdr:relSizeAnchor xmlns:cdr="http://schemas.openxmlformats.org/drawingml/2006/chartDrawing">
    <cdr:from>
      <cdr:x>0.50214</cdr:x>
      <cdr:y>0.33016</cdr:y>
    </cdr:from>
    <cdr:to>
      <cdr:x>0.52005</cdr:x>
      <cdr:y>0.42953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C8666CB-E10D-FE40-AFC8-87A40B0E8853}"/>
            </a:ext>
          </a:extLst>
        </cdr:cNvPr>
        <cdr:cNvCxnSpPr/>
      </cdr:nvCxnSpPr>
      <cdr:spPr>
        <a:xfrm xmlns:a="http://schemas.openxmlformats.org/drawingml/2006/main" flipH="1">
          <a:off x="3961999" y="1325665"/>
          <a:ext cx="141317" cy="399011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2C83C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0.73059</cdr:x>
      <cdr:y>0.92709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C25CFE-4D55-4A4F-B92D-FBDF31398F72}"/>
            </a:ext>
          </a:extLst>
        </cdr:cNvPr>
        <cdr:cNvSpPr txBox="1"/>
      </cdr:nvSpPr>
      <cdr:spPr>
        <a:xfrm xmlns:a="http://schemas.openxmlformats.org/drawingml/2006/main">
          <a:off x="8907379" y="6357989"/>
          <a:ext cx="3284621" cy="500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i="1" dirty="0">
              <a:solidFill>
                <a:srgbClr val="0070C0"/>
              </a:solidFill>
            </a:rPr>
            <a:t>*</a:t>
          </a:r>
          <a:r>
            <a:rPr lang="en-US" sz="1100" b="1" i="1" dirty="0" err="1">
              <a:solidFill>
                <a:srgbClr val="0070C0"/>
              </a:solidFill>
            </a:rPr>
            <a:t>dalam</a:t>
          </a:r>
          <a:r>
            <a:rPr lang="en-US" sz="1100" b="1" i="1" dirty="0">
              <a:solidFill>
                <a:srgbClr val="0070C0"/>
              </a:solidFill>
            </a:rPr>
            <a:t> </a:t>
          </a:r>
          <a:r>
            <a:rPr lang="en-US" sz="1100" b="1" i="1" dirty="0" err="1">
              <a:solidFill>
                <a:srgbClr val="0070C0"/>
              </a:solidFill>
            </a:rPr>
            <a:t>Triliun</a:t>
          </a:r>
          <a:r>
            <a:rPr lang="en-US" sz="1100" b="1" i="1" dirty="0">
              <a:solidFill>
                <a:srgbClr val="0070C0"/>
              </a:solidFill>
            </a:rPr>
            <a:t> Rupiah</a:t>
          </a:r>
        </a:p>
        <a:p xmlns:a="http://schemas.openxmlformats.org/drawingml/2006/main">
          <a:r>
            <a:rPr lang="en-US" sz="1100" b="1" i="1" dirty="0">
              <a:solidFill>
                <a:srgbClr val="0070C0"/>
              </a:solidFill>
            </a:rPr>
            <a:t>*Data 2020  = Data APBD </a:t>
          </a:r>
          <a:r>
            <a:rPr lang="en-US" sz="1100" b="1" i="1" dirty="0" err="1">
              <a:solidFill>
                <a:srgbClr val="0070C0"/>
              </a:solidFill>
            </a:rPr>
            <a:t>Provinsi</a:t>
          </a:r>
          <a:r>
            <a:rPr lang="en-US" sz="1100" b="1" i="1" dirty="0">
              <a:solidFill>
                <a:srgbClr val="0070C0"/>
              </a:solidFill>
            </a:rPr>
            <a:t> </a:t>
          </a:r>
          <a:r>
            <a:rPr lang="en-US" sz="1100" b="1" i="1" dirty="0" err="1">
              <a:solidFill>
                <a:srgbClr val="0070C0"/>
              </a:solidFill>
            </a:rPr>
            <a:t>Jawa</a:t>
          </a:r>
          <a:r>
            <a:rPr lang="en-US" sz="1100" b="1" i="1" dirty="0">
              <a:solidFill>
                <a:srgbClr val="0070C0"/>
              </a:solidFill>
            </a:rPr>
            <a:t> Tengah</a:t>
          </a:r>
          <a:endParaRPr lang="id-ID" sz="1100" b="1" i="1" dirty="0">
            <a:solidFill>
              <a:srgbClr val="0070C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0.73059</cdr:x>
      <cdr:y>0.92709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C25CFE-4D55-4A4F-B92D-FBDF31398F72}"/>
            </a:ext>
          </a:extLst>
        </cdr:cNvPr>
        <cdr:cNvSpPr txBox="1"/>
      </cdr:nvSpPr>
      <cdr:spPr>
        <a:xfrm xmlns:a="http://schemas.openxmlformats.org/drawingml/2006/main">
          <a:off x="8907379" y="6357989"/>
          <a:ext cx="3284621" cy="500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i="1" dirty="0">
              <a:solidFill>
                <a:srgbClr val="0070C0"/>
              </a:solidFill>
            </a:rPr>
            <a:t>*</a:t>
          </a:r>
          <a:r>
            <a:rPr lang="en-US" sz="1100" b="1" i="1" dirty="0" err="1">
              <a:solidFill>
                <a:srgbClr val="0070C0"/>
              </a:solidFill>
            </a:rPr>
            <a:t>dalam</a:t>
          </a:r>
          <a:r>
            <a:rPr lang="en-US" sz="1100" b="1" i="1" dirty="0">
              <a:solidFill>
                <a:srgbClr val="0070C0"/>
              </a:solidFill>
            </a:rPr>
            <a:t> </a:t>
          </a:r>
          <a:r>
            <a:rPr lang="en-US" sz="1100" b="1" i="1" dirty="0" err="1">
              <a:solidFill>
                <a:srgbClr val="0070C0"/>
              </a:solidFill>
            </a:rPr>
            <a:t>Triliun</a:t>
          </a:r>
          <a:r>
            <a:rPr lang="en-US" sz="1100" b="1" i="1" dirty="0">
              <a:solidFill>
                <a:srgbClr val="0070C0"/>
              </a:solidFill>
            </a:rPr>
            <a:t> Rupiah</a:t>
          </a:r>
        </a:p>
        <a:p xmlns:a="http://schemas.openxmlformats.org/drawingml/2006/main">
          <a:r>
            <a:rPr lang="en-US" sz="1100" b="1" i="1" dirty="0">
              <a:solidFill>
                <a:srgbClr val="0070C0"/>
              </a:solidFill>
            </a:rPr>
            <a:t>*Data 2020 &amp; 2021 = Data APBD </a:t>
          </a:r>
          <a:r>
            <a:rPr lang="en-US" sz="1100" b="1" i="1" dirty="0" err="1">
              <a:solidFill>
                <a:srgbClr val="0070C0"/>
              </a:solidFill>
            </a:rPr>
            <a:t>Provinsi</a:t>
          </a:r>
          <a:r>
            <a:rPr lang="en-US" sz="1100" b="1" i="1" dirty="0">
              <a:solidFill>
                <a:srgbClr val="0070C0"/>
              </a:solidFill>
            </a:rPr>
            <a:t> </a:t>
          </a:r>
          <a:r>
            <a:rPr lang="en-US" sz="1100" b="1" i="1" dirty="0" err="1">
              <a:solidFill>
                <a:srgbClr val="0070C0"/>
              </a:solidFill>
            </a:rPr>
            <a:t>Jawa</a:t>
          </a:r>
          <a:r>
            <a:rPr lang="en-US" sz="1100" b="1" i="1" dirty="0">
              <a:solidFill>
                <a:srgbClr val="0070C0"/>
              </a:solidFill>
            </a:rPr>
            <a:t> Tengah</a:t>
          </a:r>
          <a:endParaRPr lang="id-ID" sz="1100" b="1" i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0FA46-4664-8F4C-AA9B-C41E7D910C86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621DA-DA7F-5840-A066-6CC468C9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621DA-DA7F-5840-A066-6CC468C9E3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3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Usaha Kecil : &lt;= 2,5 M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56399-90B6-40C9-A8F6-DD10411553BA}" type="slidenum">
              <a:rPr lang="en-ID" smtClean="0"/>
              <a:t>38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92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</a:t>
            </a:r>
            <a:r>
              <a:rPr lang="en-US" dirty="0" err="1"/>
              <a:t>Swakelola</a:t>
            </a:r>
            <a:r>
              <a:rPr lang="en-US" dirty="0"/>
              <a:t> dan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621DA-DA7F-5840-A066-6CC468C9E3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7" name="Google Shape;15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06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7813" y="1143000"/>
            <a:ext cx="59823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4" name="Google Shape;1574;p6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5" name="Google Shape;1575;p6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44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1" name="Google Shape;16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345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4" name="Google Shape;17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27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621DA-DA7F-5840-A066-6CC468C9E3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4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621DA-DA7F-5840-A066-6CC468C9E3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3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621DA-DA7F-5840-A066-6CC468C9E3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621DA-DA7F-5840-A066-6CC468C9E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3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621DA-DA7F-5840-A066-6CC468C9E3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7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Usaha Kecil : </a:t>
            </a:r>
            <a:r>
              <a:rPr lang="en-US" dirty="0" err="1"/>
              <a:t>menggunakan</a:t>
            </a:r>
            <a:r>
              <a:rPr lang="en-US" dirty="0"/>
              <a:t> tagging UKM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56399-90B6-40C9-A8F6-DD10411553BA}" type="slidenum">
              <a:rPr lang="en-ID" smtClean="0"/>
              <a:t>35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214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Realisasi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exclude </a:t>
            </a:r>
            <a:r>
              <a:rPr lang="en-US" dirty="0" err="1"/>
              <a:t>swakelola</a:t>
            </a:r>
            <a:r>
              <a:rPr lang="en-US" dirty="0"/>
              <a:t> dan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/>
              <a:t>khusus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621DA-DA7F-5840-A066-6CC468C9E3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621DA-DA7F-5840-A066-6CC468C9E3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CAE0-DE09-784D-A7AA-8E3A6E5E4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E342-7602-8646-95BC-2A73888DC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8C7F8-5E47-964A-957D-AF593184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C071E-9254-3B4F-9B34-ACE8AA00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E7F00-8121-264E-81B2-D78BEE24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7EB3-FDA2-A645-9D53-C9515182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B3A7B-CBAA-7C47-8AB5-6DFF68576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C0BB4-66EE-034C-984B-666F7444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E9D5-5678-E144-B674-C475318F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4C36D-80BB-D748-BFB2-781F7C39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CCC13-2D2D-F944-B3CA-A7AB177D0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6905B-8028-E94B-AF92-67CB2B7A9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0A00C-B9E8-7E4C-A094-26DA182A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61676-5479-1045-BA5C-C2478390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81A42-A699-2846-AB6C-A60E530A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863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BIG Title &amp; subtitle slide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2"/>
          <p:cNvSpPr/>
          <p:nvPr/>
        </p:nvSpPr>
        <p:spPr>
          <a:xfrm rot="10800000">
            <a:off x="-1015694" y="530950"/>
            <a:ext cx="6614655" cy="6327061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2"/>
          <p:cNvSpPr/>
          <p:nvPr/>
        </p:nvSpPr>
        <p:spPr>
          <a:xfrm rot="10800000">
            <a:off x="-1015671" y="-18"/>
            <a:ext cx="8378301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2"/>
          <p:cNvSpPr/>
          <p:nvPr/>
        </p:nvSpPr>
        <p:spPr>
          <a:xfrm rot="10800000">
            <a:off x="-1015671" y="-18"/>
            <a:ext cx="8378301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2"/>
          <p:cNvSpPr/>
          <p:nvPr/>
        </p:nvSpPr>
        <p:spPr>
          <a:xfrm rot="10800000">
            <a:off x="2877364" y="316715"/>
            <a:ext cx="368951" cy="369631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2"/>
          <p:cNvSpPr/>
          <p:nvPr/>
        </p:nvSpPr>
        <p:spPr>
          <a:xfrm rot="10800000">
            <a:off x="-734767" y="2038264"/>
            <a:ext cx="206485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2"/>
          <p:cNvSpPr/>
          <p:nvPr/>
        </p:nvSpPr>
        <p:spPr>
          <a:xfrm rot="10800000">
            <a:off x="3338666" y="5401944"/>
            <a:ext cx="207165" cy="206485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2"/>
          <p:cNvSpPr/>
          <p:nvPr/>
        </p:nvSpPr>
        <p:spPr>
          <a:xfrm rot="10800000">
            <a:off x="6528295" y="5290533"/>
            <a:ext cx="206485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2"/>
          <p:cNvSpPr/>
          <p:nvPr/>
        </p:nvSpPr>
        <p:spPr>
          <a:xfrm rot="10800000">
            <a:off x="-619497" y="2346858"/>
            <a:ext cx="282045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2"/>
          <p:cNvSpPr/>
          <p:nvPr/>
        </p:nvSpPr>
        <p:spPr>
          <a:xfrm rot="10800000">
            <a:off x="-656029" y="3318023"/>
            <a:ext cx="281364" cy="282045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2"/>
          <p:cNvSpPr/>
          <p:nvPr/>
        </p:nvSpPr>
        <p:spPr>
          <a:xfrm rot="10800000">
            <a:off x="6734776" y="5547727"/>
            <a:ext cx="281137" cy="282045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2"/>
          <p:cNvSpPr/>
          <p:nvPr/>
        </p:nvSpPr>
        <p:spPr>
          <a:xfrm rot="10800000">
            <a:off x="4571223" y="2231590"/>
            <a:ext cx="282045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2"/>
          <p:cNvSpPr/>
          <p:nvPr/>
        </p:nvSpPr>
        <p:spPr>
          <a:xfrm rot="10800000">
            <a:off x="4585065" y="2699245"/>
            <a:ext cx="200132" cy="199224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2"/>
          <p:cNvSpPr/>
          <p:nvPr/>
        </p:nvSpPr>
        <p:spPr>
          <a:xfrm rot="10800000">
            <a:off x="2823813" y="1506391"/>
            <a:ext cx="264120" cy="263212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2"/>
          <p:cNvSpPr/>
          <p:nvPr/>
        </p:nvSpPr>
        <p:spPr>
          <a:xfrm rot="10800000">
            <a:off x="903275" y="3156465"/>
            <a:ext cx="264120" cy="26412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72"/>
          <p:cNvGrpSpPr/>
          <p:nvPr/>
        </p:nvGrpSpPr>
        <p:grpSpPr>
          <a:xfrm flipH="1">
            <a:off x="-1016014" y="4519493"/>
            <a:ext cx="3351823" cy="2338513"/>
            <a:chOff x="5527403" y="4013725"/>
            <a:chExt cx="971580" cy="677856"/>
          </a:xfrm>
        </p:grpSpPr>
        <p:sp>
          <p:nvSpPr>
            <p:cNvPr id="130" name="Google Shape;130;p72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2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72"/>
          <p:cNvSpPr txBox="1">
            <a:spLocks noGrp="1"/>
          </p:cNvSpPr>
          <p:nvPr>
            <p:ph type="title"/>
          </p:nvPr>
        </p:nvSpPr>
        <p:spPr>
          <a:xfrm>
            <a:off x="570733" y="1742184"/>
            <a:ext cx="4074000" cy="1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72"/>
          <p:cNvSpPr txBox="1">
            <a:spLocks noGrp="1"/>
          </p:cNvSpPr>
          <p:nvPr>
            <p:ph type="subTitle" idx="1"/>
          </p:nvPr>
        </p:nvSpPr>
        <p:spPr>
          <a:xfrm>
            <a:off x="570733" y="3629784"/>
            <a:ext cx="36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BCCE8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BCCE8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BCCE8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BCCE8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BCCE8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BCCE8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BCCE8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BCCE8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BCCE8"/>
                </a:solidFill>
              </a:defRPr>
            </a:lvl9pPr>
          </a:lstStyle>
          <a:p>
            <a:endParaRPr/>
          </a:p>
        </p:txBody>
      </p:sp>
      <p:cxnSp>
        <p:nvCxnSpPr>
          <p:cNvPr id="134" name="Google Shape;134;p72"/>
          <p:cNvCxnSpPr/>
          <p:nvPr/>
        </p:nvCxnSpPr>
        <p:spPr>
          <a:xfrm>
            <a:off x="719992" y="3428989"/>
            <a:ext cx="1619200" cy="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2089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 1">
  <p:cSld name="Title &amp; body slide 1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8"/>
          <p:cNvSpPr txBox="1">
            <a:spLocks noGrp="1"/>
          </p:cNvSpPr>
          <p:nvPr>
            <p:ph type="title"/>
          </p:nvPr>
        </p:nvSpPr>
        <p:spPr>
          <a:xfrm>
            <a:off x="1675567" y="692333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8"/>
          <p:cNvSpPr/>
          <p:nvPr/>
        </p:nvSpPr>
        <p:spPr>
          <a:xfrm rot="10800000">
            <a:off x="10218995" y="4501682"/>
            <a:ext cx="1973007" cy="2356317"/>
          </a:xfrm>
          <a:custGeom>
            <a:avLst/>
            <a:gdLst/>
            <a:ahLst/>
            <a:cxnLst/>
            <a:rect l="l" t="t" r="r" b="b"/>
            <a:pathLst>
              <a:path w="9821" h="11729" extrusionOk="0">
                <a:moveTo>
                  <a:pt x="0" y="0"/>
                </a:moveTo>
                <a:lnTo>
                  <a:pt x="0" y="11728"/>
                </a:lnTo>
                <a:cubicBezTo>
                  <a:pt x="713" y="11313"/>
                  <a:pt x="1343" y="10751"/>
                  <a:pt x="1826" y="10082"/>
                </a:cubicBezTo>
                <a:cubicBezTo>
                  <a:pt x="2828" y="8686"/>
                  <a:pt x="3178" y="6840"/>
                  <a:pt x="2753" y="5172"/>
                </a:cubicBezTo>
                <a:cubicBezTo>
                  <a:pt x="4900" y="4971"/>
                  <a:pt x="6879" y="3776"/>
                  <a:pt x="8307" y="2158"/>
                </a:cubicBezTo>
                <a:cubicBezTo>
                  <a:pt x="8894" y="1496"/>
                  <a:pt x="9391" y="770"/>
                  <a:pt x="9821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8"/>
          <p:cNvSpPr/>
          <p:nvPr/>
        </p:nvSpPr>
        <p:spPr>
          <a:xfrm rot="10800000">
            <a:off x="11050104" y="5456545"/>
            <a:ext cx="1141896" cy="1401455"/>
          </a:xfrm>
          <a:custGeom>
            <a:avLst/>
            <a:gdLst/>
            <a:ahLst/>
            <a:cxnLst/>
            <a:rect l="l" t="t" r="r" b="b"/>
            <a:pathLst>
              <a:path w="5684" h="6976" extrusionOk="0">
                <a:moveTo>
                  <a:pt x="0" y="0"/>
                </a:moveTo>
                <a:lnTo>
                  <a:pt x="0" y="6976"/>
                </a:lnTo>
                <a:cubicBezTo>
                  <a:pt x="970" y="6210"/>
                  <a:pt x="1550" y="4724"/>
                  <a:pt x="1382" y="3361"/>
                </a:cubicBezTo>
                <a:cubicBezTo>
                  <a:pt x="2667" y="3028"/>
                  <a:pt x="3826" y="2595"/>
                  <a:pt x="4764" y="1597"/>
                </a:cubicBezTo>
                <a:cubicBezTo>
                  <a:pt x="5183" y="1149"/>
                  <a:pt x="5537" y="591"/>
                  <a:pt x="5684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8"/>
          <p:cNvSpPr/>
          <p:nvPr/>
        </p:nvSpPr>
        <p:spPr>
          <a:xfrm rot="10800000">
            <a:off x="11205404" y="5519623"/>
            <a:ext cx="259760" cy="231232"/>
          </a:xfrm>
          <a:custGeom>
            <a:avLst/>
            <a:gdLst/>
            <a:ahLst/>
            <a:cxnLst/>
            <a:rect l="l" t="t" r="r" b="b"/>
            <a:pathLst>
              <a:path w="1293" h="1151" extrusionOk="0">
                <a:moveTo>
                  <a:pt x="647" y="0"/>
                </a:moveTo>
                <a:cubicBezTo>
                  <a:pt x="587" y="0"/>
                  <a:pt x="526" y="9"/>
                  <a:pt x="466" y="29"/>
                </a:cubicBezTo>
                <a:cubicBezTo>
                  <a:pt x="165" y="126"/>
                  <a:pt x="1" y="455"/>
                  <a:pt x="101" y="756"/>
                </a:cubicBezTo>
                <a:cubicBezTo>
                  <a:pt x="181" y="997"/>
                  <a:pt x="406" y="1150"/>
                  <a:pt x="647" y="1150"/>
                </a:cubicBezTo>
                <a:cubicBezTo>
                  <a:pt x="707" y="1150"/>
                  <a:pt x="768" y="1141"/>
                  <a:pt x="827" y="1121"/>
                </a:cubicBezTo>
                <a:cubicBezTo>
                  <a:pt x="1128" y="1021"/>
                  <a:pt x="1293" y="695"/>
                  <a:pt x="1192" y="394"/>
                </a:cubicBezTo>
                <a:cubicBezTo>
                  <a:pt x="1115" y="154"/>
                  <a:pt x="888" y="0"/>
                  <a:pt x="647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8"/>
          <p:cNvSpPr/>
          <p:nvPr/>
        </p:nvSpPr>
        <p:spPr>
          <a:xfrm rot="10800000">
            <a:off x="11600976" y="6476751"/>
            <a:ext cx="178597" cy="159311"/>
          </a:xfrm>
          <a:custGeom>
            <a:avLst/>
            <a:gdLst/>
            <a:ahLst/>
            <a:cxnLst/>
            <a:rect l="l" t="t" r="r" b="b"/>
            <a:pathLst>
              <a:path w="889" h="793" extrusionOk="0">
                <a:moveTo>
                  <a:pt x="446" y="1"/>
                </a:moveTo>
                <a:cubicBezTo>
                  <a:pt x="405" y="1"/>
                  <a:pt x="363" y="7"/>
                  <a:pt x="323" y="21"/>
                </a:cubicBezTo>
                <a:cubicBezTo>
                  <a:pt x="115" y="89"/>
                  <a:pt x="1" y="311"/>
                  <a:pt x="72" y="518"/>
                </a:cubicBezTo>
                <a:cubicBezTo>
                  <a:pt x="124" y="685"/>
                  <a:pt x="280" y="792"/>
                  <a:pt x="447" y="792"/>
                </a:cubicBezTo>
                <a:cubicBezTo>
                  <a:pt x="488" y="792"/>
                  <a:pt x="529" y="786"/>
                  <a:pt x="570" y="772"/>
                </a:cubicBezTo>
                <a:cubicBezTo>
                  <a:pt x="777" y="701"/>
                  <a:pt x="888" y="479"/>
                  <a:pt x="820" y="271"/>
                </a:cubicBezTo>
                <a:cubicBezTo>
                  <a:pt x="766" y="105"/>
                  <a:pt x="610" y="1"/>
                  <a:pt x="446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8"/>
          <p:cNvSpPr/>
          <p:nvPr/>
        </p:nvSpPr>
        <p:spPr>
          <a:xfrm rot="10800000">
            <a:off x="10960916" y="5712083"/>
            <a:ext cx="177793" cy="159111"/>
          </a:xfrm>
          <a:custGeom>
            <a:avLst/>
            <a:gdLst/>
            <a:ahLst/>
            <a:cxnLst/>
            <a:rect l="l" t="t" r="r" b="b"/>
            <a:pathLst>
              <a:path w="885" h="792" extrusionOk="0">
                <a:moveTo>
                  <a:pt x="441" y="0"/>
                </a:moveTo>
                <a:cubicBezTo>
                  <a:pt x="401" y="0"/>
                  <a:pt x="360" y="7"/>
                  <a:pt x="319" y="20"/>
                </a:cubicBezTo>
                <a:cubicBezTo>
                  <a:pt x="111" y="92"/>
                  <a:pt x="0" y="313"/>
                  <a:pt x="68" y="521"/>
                </a:cubicBezTo>
                <a:cubicBezTo>
                  <a:pt x="123" y="687"/>
                  <a:pt x="276" y="792"/>
                  <a:pt x="442" y="792"/>
                </a:cubicBezTo>
                <a:cubicBezTo>
                  <a:pt x="483" y="792"/>
                  <a:pt x="525" y="785"/>
                  <a:pt x="566" y="772"/>
                </a:cubicBezTo>
                <a:cubicBezTo>
                  <a:pt x="774" y="704"/>
                  <a:pt x="884" y="478"/>
                  <a:pt x="816" y="274"/>
                </a:cubicBezTo>
                <a:cubicBezTo>
                  <a:pt x="762" y="107"/>
                  <a:pt x="608" y="0"/>
                  <a:pt x="441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8"/>
          <p:cNvSpPr/>
          <p:nvPr/>
        </p:nvSpPr>
        <p:spPr>
          <a:xfrm rot="10800000">
            <a:off x="-467011" y="-245252"/>
            <a:ext cx="3304496" cy="2206901"/>
          </a:xfrm>
          <a:custGeom>
            <a:avLst/>
            <a:gdLst/>
            <a:ahLst/>
            <a:cxnLst/>
            <a:rect l="l" t="t" r="r" b="b"/>
            <a:pathLst>
              <a:path w="23414" h="15637" extrusionOk="0">
                <a:moveTo>
                  <a:pt x="20178" y="0"/>
                </a:moveTo>
                <a:cubicBezTo>
                  <a:pt x="20063" y="108"/>
                  <a:pt x="19956" y="219"/>
                  <a:pt x="19852" y="344"/>
                </a:cubicBezTo>
                <a:cubicBezTo>
                  <a:pt x="19455" y="831"/>
                  <a:pt x="19208" y="1428"/>
                  <a:pt x="18857" y="1954"/>
                </a:cubicBezTo>
                <a:cubicBezTo>
                  <a:pt x="18510" y="2480"/>
                  <a:pt x="18002" y="2967"/>
                  <a:pt x="17372" y="3028"/>
                </a:cubicBezTo>
                <a:cubicBezTo>
                  <a:pt x="17319" y="3034"/>
                  <a:pt x="17265" y="3036"/>
                  <a:pt x="17211" y="3036"/>
                </a:cubicBezTo>
                <a:cubicBezTo>
                  <a:pt x="16771" y="3036"/>
                  <a:pt x="16318" y="2868"/>
                  <a:pt x="15889" y="2868"/>
                </a:cubicBezTo>
                <a:cubicBezTo>
                  <a:pt x="15734" y="2868"/>
                  <a:pt x="15583" y="2890"/>
                  <a:pt x="15436" y="2949"/>
                </a:cubicBezTo>
                <a:cubicBezTo>
                  <a:pt x="14820" y="3200"/>
                  <a:pt x="14627" y="3955"/>
                  <a:pt x="14255" y="4506"/>
                </a:cubicBezTo>
                <a:cubicBezTo>
                  <a:pt x="13893" y="5039"/>
                  <a:pt x="13303" y="5411"/>
                  <a:pt x="12669" y="5512"/>
                </a:cubicBezTo>
                <a:cubicBezTo>
                  <a:pt x="12236" y="5580"/>
                  <a:pt x="11793" y="5526"/>
                  <a:pt x="11363" y="5608"/>
                </a:cubicBezTo>
                <a:cubicBezTo>
                  <a:pt x="10522" y="5769"/>
                  <a:pt x="9817" y="6492"/>
                  <a:pt x="9681" y="7340"/>
                </a:cubicBezTo>
                <a:cubicBezTo>
                  <a:pt x="9545" y="8171"/>
                  <a:pt x="9914" y="9012"/>
                  <a:pt x="9842" y="9849"/>
                </a:cubicBezTo>
                <a:cubicBezTo>
                  <a:pt x="9771" y="10758"/>
                  <a:pt x="9144" y="11599"/>
                  <a:pt x="8296" y="11929"/>
                </a:cubicBezTo>
                <a:cubicBezTo>
                  <a:pt x="7441" y="12261"/>
                  <a:pt x="6414" y="12111"/>
                  <a:pt x="5651" y="12623"/>
                </a:cubicBezTo>
                <a:cubicBezTo>
                  <a:pt x="5637" y="12634"/>
                  <a:pt x="5626" y="12641"/>
                  <a:pt x="5612" y="12651"/>
                </a:cubicBezTo>
                <a:cubicBezTo>
                  <a:pt x="5526" y="12719"/>
                  <a:pt x="5447" y="12809"/>
                  <a:pt x="5376" y="12916"/>
                </a:cubicBezTo>
                <a:cubicBezTo>
                  <a:pt x="5140" y="13263"/>
                  <a:pt x="4864" y="13582"/>
                  <a:pt x="4560" y="13865"/>
                </a:cubicBezTo>
                <a:cubicBezTo>
                  <a:pt x="4460" y="13990"/>
                  <a:pt x="4356" y="14108"/>
                  <a:pt x="4238" y="14215"/>
                </a:cubicBezTo>
                <a:cubicBezTo>
                  <a:pt x="3976" y="14452"/>
                  <a:pt x="3672" y="14623"/>
                  <a:pt x="3343" y="14742"/>
                </a:cubicBezTo>
                <a:cubicBezTo>
                  <a:pt x="2742" y="15067"/>
                  <a:pt x="2083" y="15293"/>
                  <a:pt x="1400" y="15407"/>
                </a:cubicBezTo>
                <a:lnTo>
                  <a:pt x="0" y="15636"/>
                </a:lnTo>
                <a:lnTo>
                  <a:pt x="23413" y="15636"/>
                </a:lnTo>
                <a:lnTo>
                  <a:pt x="23413" y="0"/>
                </a:ln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8"/>
          <p:cNvSpPr/>
          <p:nvPr/>
        </p:nvSpPr>
        <p:spPr>
          <a:xfrm rot="10800000">
            <a:off x="-467011" y="-245252"/>
            <a:ext cx="3304496" cy="2206901"/>
          </a:xfrm>
          <a:custGeom>
            <a:avLst/>
            <a:gdLst/>
            <a:ahLst/>
            <a:cxnLst/>
            <a:rect l="l" t="t" r="r" b="b"/>
            <a:pathLst>
              <a:path w="23414" h="15637" extrusionOk="0">
                <a:moveTo>
                  <a:pt x="20178" y="0"/>
                </a:moveTo>
                <a:cubicBezTo>
                  <a:pt x="20063" y="108"/>
                  <a:pt x="19956" y="219"/>
                  <a:pt x="19852" y="344"/>
                </a:cubicBezTo>
                <a:cubicBezTo>
                  <a:pt x="19455" y="831"/>
                  <a:pt x="19208" y="1428"/>
                  <a:pt x="18857" y="1954"/>
                </a:cubicBezTo>
                <a:cubicBezTo>
                  <a:pt x="18510" y="2480"/>
                  <a:pt x="18002" y="2967"/>
                  <a:pt x="17372" y="3028"/>
                </a:cubicBezTo>
                <a:cubicBezTo>
                  <a:pt x="17319" y="3034"/>
                  <a:pt x="17265" y="3036"/>
                  <a:pt x="17211" y="3036"/>
                </a:cubicBezTo>
                <a:cubicBezTo>
                  <a:pt x="16771" y="3036"/>
                  <a:pt x="16318" y="2868"/>
                  <a:pt x="15889" y="2868"/>
                </a:cubicBezTo>
                <a:cubicBezTo>
                  <a:pt x="15734" y="2868"/>
                  <a:pt x="15583" y="2890"/>
                  <a:pt x="15436" y="2949"/>
                </a:cubicBezTo>
                <a:cubicBezTo>
                  <a:pt x="14820" y="3200"/>
                  <a:pt x="14627" y="3955"/>
                  <a:pt x="14255" y="4506"/>
                </a:cubicBezTo>
                <a:cubicBezTo>
                  <a:pt x="13893" y="5039"/>
                  <a:pt x="13303" y="5411"/>
                  <a:pt x="12669" y="5512"/>
                </a:cubicBezTo>
                <a:cubicBezTo>
                  <a:pt x="12236" y="5580"/>
                  <a:pt x="11793" y="5526"/>
                  <a:pt x="11363" y="5608"/>
                </a:cubicBezTo>
                <a:cubicBezTo>
                  <a:pt x="10522" y="5769"/>
                  <a:pt x="9817" y="6492"/>
                  <a:pt x="9681" y="7340"/>
                </a:cubicBezTo>
                <a:cubicBezTo>
                  <a:pt x="9545" y="8171"/>
                  <a:pt x="9914" y="9012"/>
                  <a:pt x="9842" y="9849"/>
                </a:cubicBezTo>
                <a:cubicBezTo>
                  <a:pt x="9771" y="10758"/>
                  <a:pt x="9144" y="11599"/>
                  <a:pt x="8296" y="11929"/>
                </a:cubicBezTo>
                <a:cubicBezTo>
                  <a:pt x="7441" y="12261"/>
                  <a:pt x="6414" y="12111"/>
                  <a:pt x="5651" y="12623"/>
                </a:cubicBezTo>
                <a:cubicBezTo>
                  <a:pt x="5637" y="12634"/>
                  <a:pt x="5626" y="12641"/>
                  <a:pt x="5612" y="12651"/>
                </a:cubicBezTo>
                <a:cubicBezTo>
                  <a:pt x="5526" y="12719"/>
                  <a:pt x="5447" y="12809"/>
                  <a:pt x="5376" y="12916"/>
                </a:cubicBezTo>
                <a:cubicBezTo>
                  <a:pt x="5140" y="13263"/>
                  <a:pt x="4864" y="13582"/>
                  <a:pt x="4560" y="13865"/>
                </a:cubicBezTo>
                <a:cubicBezTo>
                  <a:pt x="4191" y="14208"/>
                  <a:pt x="3783" y="14502"/>
                  <a:pt x="3343" y="14742"/>
                </a:cubicBezTo>
                <a:cubicBezTo>
                  <a:pt x="2742" y="15067"/>
                  <a:pt x="2083" y="15293"/>
                  <a:pt x="1400" y="15407"/>
                </a:cubicBezTo>
                <a:lnTo>
                  <a:pt x="0" y="15636"/>
                </a:lnTo>
                <a:lnTo>
                  <a:pt x="4839" y="15636"/>
                </a:lnTo>
                <a:cubicBezTo>
                  <a:pt x="5064" y="15321"/>
                  <a:pt x="5254" y="14974"/>
                  <a:pt x="5412" y="14616"/>
                </a:cubicBezTo>
                <a:cubicBezTo>
                  <a:pt x="5694" y="13972"/>
                  <a:pt x="6006" y="13228"/>
                  <a:pt x="6700" y="12938"/>
                </a:cubicBezTo>
                <a:cubicBezTo>
                  <a:pt x="6963" y="12828"/>
                  <a:pt x="7245" y="12802"/>
                  <a:pt x="7532" y="12802"/>
                </a:cubicBezTo>
                <a:cubicBezTo>
                  <a:pt x="7779" y="12802"/>
                  <a:pt x="8029" y="12821"/>
                  <a:pt x="8276" y="12821"/>
                </a:cubicBezTo>
                <a:cubicBezTo>
                  <a:pt x="8311" y="12821"/>
                  <a:pt x="8347" y="12821"/>
                  <a:pt x="8382" y="12820"/>
                </a:cubicBezTo>
                <a:cubicBezTo>
                  <a:pt x="9760" y="12777"/>
                  <a:pt x="11127" y="11725"/>
                  <a:pt x="11245" y="10350"/>
                </a:cubicBezTo>
                <a:cubicBezTo>
                  <a:pt x="11292" y="9810"/>
                  <a:pt x="11152" y="9269"/>
                  <a:pt x="11120" y="8729"/>
                </a:cubicBezTo>
                <a:cubicBezTo>
                  <a:pt x="11084" y="8185"/>
                  <a:pt x="11181" y="7584"/>
                  <a:pt x="11592" y="7226"/>
                </a:cubicBezTo>
                <a:cubicBezTo>
                  <a:pt x="11989" y="6879"/>
                  <a:pt x="12566" y="6854"/>
                  <a:pt x="13085" y="6743"/>
                </a:cubicBezTo>
                <a:cubicBezTo>
                  <a:pt x="14180" y="6507"/>
                  <a:pt x="15164" y="5794"/>
                  <a:pt x="15722" y="4825"/>
                </a:cubicBezTo>
                <a:cubicBezTo>
                  <a:pt x="15822" y="4649"/>
                  <a:pt x="15915" y="4467"/>
                  <a:pt x="16055" y="4320"/>
                </a:cubicBezTo>
                <a:cubicBezTo>
                  <a:pt x="16527" y="3830"/>
                  <a:pt x="17336" y="3980"/>
                  <a:pt x="17991" y="3790"/>
                </a:cubicBezTo>
                <a:cubicBezTo>
                  <a:pt x="18990" y="3500"/>
                  <a:pt x="19534" y="2459"/>
                  <a:pt x="20271" y="1729"/>
                </a:cubicBezTo>
                <a:cubicBezTo>
                  <a:pt x="21116" y="884"/>
                  <a:pt x="22229" y="448"/>
                  <a:pt x="23413" y="183"/>
                </a:cubicBezTo>
                <a:lnTo>
                  <a:pt x="23413" y="0"/>
                </a:ln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8"/>
          <p:cNvSpPr/>
          <p:nvPr/>
        </p:nvSpPr>
        <p:spPr>
          <a:xfrm rot="10800000">
            <a:off x="1106396" y="411709"/>
            <a:ext cx="84539" cy="84397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cubicBezTo>
                  <a:pt x="1" y="466"/>
                  <a:pt x="133" y="598"/>
                  <a:pt x="298" y="598"/>
                </a:cubicBezTo>
                <a:cubicBezTo>
                  <a:pt x="462" y="598"/>
                  <a:pt x="598" y="466"/>
                  <a:pt x="598" y="301"/>
                </a:cubicBezTo>
                <a:cubicBezTo>
                  <a:pt x="598" y="136"/>
                  <a:pt x="462" y="0"/>
                  <a:pt x="298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8"/>
          <p:cNvSpPr/>
          <p:nvPr/>
        </p:nvSpPr>
        <p:spPr>
          <a:xfrm rot="10800000">
            <a:off x="1106408" y="692327"/>
            <a:ext cx="84539" cy="84397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8"/>
          <p:cNvSpPr/>
          <p:nvPr/>
        </p:nvSpPr>
        <p:spPr>
          <a:xfrm rot="10800000">
            <a:off x="386951" y="1258779"/>
            <a:ext cx="84397" cy="84539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8"/>
          <p:cNvSpPr/>
          <p:nvPr/>
        </p:nvSpPr>
        <p:spPr>
          <a:xfrm rot="10800000">
            <a:off x="1799337" y="355017"/>
            <a:ext cx="55324" cy="54619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8"/>
          <p:cNvSpPr/>
          <p:nvPr/>
        </p:nvSpPr>
        <p:spPr>
          <a:xfrm rot="10800000">
            <a:off x="959447" y="830602"/>
            <a:ext cx="55183" cy="55183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8"/>
          <p:cNvSpPr/>
          <p:nvPr/>
        </p:nvSpPr>
        <p:spPr>
          <a:xfrm rot="10800000">
            <a:off x="1564033" y="424548"/>
            <a:ext cx="76353" cy="58712"/>
          </a:xfrm>
          <a:custGeom>
            <a:avLst/>
            <a:gdLst/>
            <a:ahLst/>
            <a:cxnLst/>
            <a:rect l="l" t="t" r="r" b="b"/>
            <a:pathLst>
              <a:path w="541" h="416" extrusionOk="0">
                <a:moveTo>
                  <a:pt x="272" y="1"/>
                </a:moveTo>
                <a:cubicBezTo>
                  <a:pt x="0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8"/>
          <p:cNvSpPr/>
          <p:nvPr/>
        </p:nvSpPr>
        <p:spPr>
          <a:xfrm rot="10800000">
            <a:off x="497201" y="1612317"/>
            <a:ext cx="76353" cy="58852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8"/>
          <p:cNvSpPr/>
          <p:nvPr/>
        </p:nvSpPr>
        <p:spPr>
          <a:xfrm rot="10800000">
            <a:off x="390978" y="1645155"/>
            <a:ext cx="76353" cy="58712"/>
          </a:xfrm>
          <a:custGeom>
            <a:avLst/>
            <a:gdLst/>
            <a:ahLst/>
            <a:cxnLst/>
            <a:rect l="l" t="t" r="r" b="b"/>
            <a:pathLst>
              <a:path w="541" h="416" extrusionOk="0">
                <a:moveTo>
                  <a:pt x="269" y="1"/>
                </a:moveTo>
                <a:cubicBezTo>
                  <a:pt x="0" y="1"/>
                  <a:pt x="0" y="416"/>
                  <a:pt x="269" y="416"/>
                </a:cubicBezTo>
                <a:cubicBezTo>
                  <a:pt x="541" y="416"/>
                  <a:pt x="541" y="1"/>
                  <a:pt x="269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8"/>
          <p:cNvSpPr/>
          <p:nvPr/>
        </p:nvSpPr>
        <p:spPr>
          <a:xfrm rot="10800000">
            <a:off x="1555759" y="567307"/>
            <a:ext cx="119823" cy="92584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8"/>
          <p:cNvSpPr/>
          <p:nvPr/>
        </p:nvSpPr>
        <p:spPr>
          <a:xfrm rot="10800000">
            <a:off x="1014649" y="1254752"/>
            <a:ext cx="119399" cy="92584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946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C1DA-F782-B641-955E-DBC4992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BB7FF-2A53-6A42-AF54-3BB41ABCC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536E8-E826-7745-BB4E-579AF99C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8424-196B-D640-AEA4-C61BA47E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2229-CBEF-924A-B11C-ED33EDE0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6D7E-C44D-F046-A88B-0BC6DF5A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861A0-4633-404D-836C-EADC2542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1A37-1F53-AE40-AE1C-A8EE48EF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14BC-C190-4349-BA3D-1C4D107B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80D3-95DC-BB4E-A0FC-E56BE75A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2F44-7A03-3F43-82DC-C95D2A0B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0D3F4-D50A-3A48-8B2C-37C6B55F2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3EC77-C7EF-3042-973A-9FED32DD0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5BEF-48D4-9449-BECD-C740FF3F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2AD55-5502-A14C-A7C2-CBA05F5E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069E6-5A3A-4947-802C-22599825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958C-13B6-064E-AB55-503D9BF2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7A22F-2D22-F745-984A-0C969F1AB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B6CEA-E9A4-7643-9E7F-8DEDD3C59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5AA9B-23C5-F94F-9F56-51F995E9E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A2B74-6A58-524C-941B-B14C8D354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0B110-4AA6-C646-A43F-61629EBE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CD64B-962C-9B4A-8A8D-B60F1C1E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A36C7-1E54-1E4A-BA1E-44BE72ED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9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1498-3912-5945-A827-C236BB63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F4F74-B080-0B42-8696-161CB7F7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E2456-0E46-2448-A5DA-28A0951E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3DDFF-876A-604F-BB52-0354E22B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3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D9F45-7D05-1F46-AA7D-C596780C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4DECC-BB69-4D4B-BD75-6E97E491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25134-B910-D440-95D9-EC69EB52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138E-6142-7147-BE80-7A0FB28A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1860-F09B-204E-824C-F723AA8C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DF51F-DDF8-F942-9DCA-2EB77C07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36579-6396-7247-A9E9-7D847869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18E26-0DE2-4041-8ED8-7969AF4C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1E2E0-7DBD-D244-82B7-C06F1919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FE27-36F9-CE47-B381-FA2B78E8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84237-29A4-984A-9548-0EEA154C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8943F-C6B3-3642-8ADC-762E47E19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61DE-B618-0A4F-8C34-511EDFD5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BB29B-535F-6041-86E6-B0699BA9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74ECA-AA87-174A-9E53-7F548CF1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E0EDF-A96B-9343-9D52-3A1ABD3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7AE4-027A-1043-8186-2301AE58D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729AE-097C-0F41-984C-15FB28F1A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C90E-05D2-9949-8EFE-9F33460E06DB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8C58-FEEC-404E-8717-4B87C7346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B178B-0F78-4745-9D35-6C4C51033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DED4-1231-D14C-B1FB-DE0FF4B5E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3">
            <a:extLst>
              <a:ext uri="{FF2B5EF4-FFF2-40B4-BE49-F238E27FC236}">
                <a16:creationId xmlns:a16="http://schemas.microsoft.com/office/drawing/2014/main" id="{F41F2552-BB1B-4D04-AB04-082F997FE7D3}"/>
              </a:ext>
            </a:extLst>
          </p:cNvPr>
          <p:cNvSpPr/>
          <p:nvPr/>
        </p:nvSpPr>
        <p:spPr>
          <a:xfrm>
            <a:off x="195195" y="803787"/>
            <a:ext cx="9144000" cy="52504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D6324-3085-9645-B9CB-CC34D444AD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 rot="21348815">
            <a:off x="4529863" y="116963"/>
            <a:ext cx="11466286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5199" y="2643055"/>
            <a:ext cx="10820400" cy="165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8"/>
              </a:lnSpc>
            </a:pPr>
            <a:r>
              <a:rPr lang="en-US" sz="3162" b="1" dirty="0">
                <a:latin typeface="Calibri" panose="020F0502020204030204" pitchFamily="34" charset="0"/>
                <a:cs typeface="Calibri" panose="020F0502020204030204" pitchFamily="34" charset="0"/>
              </a:rPr>
              <a:t>PROFIL PENGADAAN PADA KEMENTERIAN/LEMBAGA/PEMERINTAH DAERAH </a:t>
            </a:r>
          </a:p>
          <a:p>
            <a:pPr algn="ctr">
              <a:lnSpc>
                <a:spcPts val="4428"/>
              </a:lnSpc>
            </a:pPr>
            <a:r>
              <a:rPr lang="en-US" sz="3162" b="1" dirty="0">
                <a:latin typeface="Calibri" panose="020F0502020204030204" pitchFamily="34" charset="0"/>
                <a:cs typeface="Calibri" panose="020F0502020204030204" pitchFamily="34" charset="0"/>
              </a:rPr>
              <a:t>TAHUN ANGGARAN 2020 - 2021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00" y="4433115"/>
            <a:ext cx="11938000" cy="276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6"/>
              </a:lnSpc>
            </a:pPr>
            <a:r>
              <a:rPr lang="en-US" sz="1640" dirty="0">
                <a:solidFill>
                  <a:srgbClr val="C00000"/>
                </a:solidFill>
                <a:latin typeface="Arimo"/>
              </a:rPr>
              <a:t>Jakarta, 23 </a:t>
            </a:r>
            <a:r>
              <a:rPr lang="en-US" sz="1640" dirty="0" err="1">
                <a:solidFill>
                  <a:srgbClr val="C00000"/>
                </a:solidFill>
                <a:latin typeface="Arimo"/>
              </a:rPr>
              <a:t>Februari</a:t>
            </a:r>
            <a:r>
              <a:rPr lang="en-US" sz="1640" dirty="0">
                <a:solidFill>
                  <a:srgbClr val="C00000"/>
                </a:solidFill>
                <a:latin typeface="Arimo"/>
              </a:rPr>
              <a:t> 2021</a:t>
            </a:r>
          </a:p>
        </p:txBody>
      </p:sp>
      <p:pic>
        <p:nvPicPr>
          <p:cNvPr id="8" name="Google Shape;121;p2">
            <a:extLst>
              <a:ext uri="{FF2B5EF4-FFF2-40B4-BE49-F238E27FC236}">
                <a16:creationId xmlns:a16="http://schemas.microsoft.com/office/drawing/2014/main" id="{CE344ABA-AE13-6449-92CE-0C536C7D45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998" y="1847500"/>
            <a:ext cx="2120086" cy="5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4FFCE-63A7-B242-B9AC-2C26E3999A57}"/>
              </a:ext>
            </a:extLst>
          </p:cNvPr>
          <p:cNvSpPr txBox="1"/>
          <p:nvPr/>
        </p:nvSpPr>
        <p:spPr>
          <a:xfrm>
            <a:off x="468630" y="6457950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Data per 4 </a:t>
            </a:r>
            <a:r>
              <a:rPr lang="en-US" sz="900" dirty="0" err="1"/>
              <a:t>Januari</a:t>
            </a:r>
            <a:r>
              <a:rPr lang="en-US" sz="9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257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DA9730B-ECBE-4D1B-B8B1-37F006DD4386}"/>
              </a:ext>
            </a:extLst>
          </p:cNvPr>
          <p:cNvSpPr/>
          <p:nvPr/>
        </p:nvSpPr>
        <p:spPr>
          <a:xfrm>
            <a:off x="1611086" y="3037114"/>
            <a:ext cx="8676404" cy="226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61D70-9618-4E1C-B752-86DFE0A36F07}"/>
              </a:ext>
            </a:extLst>
          </p:cNvPr>
          <p:cNvSpPr/>
          <p:nvPr/>
        </p:nvSpPr>
        <p:spPr>
          <a:xfrm>
            <a:off x="1611086" y="3037114"/>
            <a:ext cx="8676404" cy="2068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DF23D6-AC7E-445D-9F9E-6376D8AD44C1}"/>
              </a:ext>
            </a:extLst>
          </p:cNvPr>
          <p:cNvSpPr/>
          <p:nvPr/>
        </p:nvSpPr>
        <p:spPr>
          <a:xfrm>
            <a:off x="1611086" y="3037114"/>
            <a:ext cx="8864614" cy="206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椭圆 9">
            <a:extLst>
              <a:ext uri="{FF2B5EF4-FFF2-40B4-BE49-F238E27FC236}">
                <a16:creationId xmlns:a16="http://schemas.microsoft.com/office/drawing/2014/main" id="{5B85BB4B-5B62-064F-ADD2-D66CC423267C}"/>
              </a:ext>
            </a:extLst>
          </p:cNvPr>
          <p:cNvSpPr/>
          <p:nvPr/>
        </p:nvSpPr>
        <p:spPr>
          <a:xfrm>
            <a:off x="584200" y="2159000"/>
            <a:ext cx="2810663" cy="36167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239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">
            <a:extLst>
              <a:ext uri="{FF2B5EF4-FFF2-40B4-BE49-F238E27FC236}">
                <a16:creationId xmlns:a16="http://schemas.microsoft.com/office/drawing/2014/main" id="{4D1930EE-E369-D942-91C0-C8CFF71C9CB8}"/>
              </a:ext>
            </a:extLst>
          </p:cNvPr>
          <p:cNvSpPr/>
          <p:nvPr/>
        </p:nvSpPr>
        <p:spPr>
          <a:xfrm>
            <a:off x="5084573" y="-2080752"/>
            <a:ext cx="11857703" cy="118577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09600" dist="38100" dir="10800000" sx="102000" sy="102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B9C4F-94DC-FC48-B003-7BBB50D01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889000"/>
            <a:ext cx="9516533" cy="5537200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07219AD-70C9-964D-BB9E-032C901F5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09943"/>
              </p:ext>
            </p:extLst>
          </p:nvPr>
        </p:nvGraphicFramePr>
        <p:xfrm>
          <a:off x="1716300" y="1752600"/>
          <a:ext cx="8571190" cy="45087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3797">
                  <a:extLst>
                    <a:ext uri="{9D8B030D-6E8A-4147-A177-3AD203B41FA5}">
                      <a16:colId xmlns:a16="http://schemas.microsoft.com/office/drawing/2014/main" val="716753538"/>
                    </a:ext>
                  </a:extLst>
                </a:gridCol>
                <a:gridCol w="4522319">
                  <a:extLst>
                    <a:ext uri="{9D8B030D-6E8A-4147-A177-3AD203B41FA5}">
                      <a16:colId xmlns:a16="http://schemas.microsoft.com/office/drawing/2014/main" val="4043853388"/>
                    </a:ext>
                  </a:extLst>
                </a:gridCol>
                <a:gridCol w="977474">
                  <a:extLst>
                    <a:ext uri="{9D8B030D-6E8A-4147-A177-3AD203B41FA5}">
                      <a16:colId xmlns:a16="http://schemas.microsoft.com/office/drawing/2014/main" val="48898758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15179971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318254496"/>
                    </a:ext>
                  </a:extLst>
                </a:gridCol>
              </a:tblGrid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Pemda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terbesar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7197734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DKI Jakarta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44,94</a:t>
                      </a:r>
                      <a:r>
                        <a:rPr lang="hr-H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3,20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7,12</a:t>
                      </a:r>
                      <a:r>
                        <a:rPr lang="hr-H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4359675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is-I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s-I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Jawa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Timur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</a:t>
                      </a:r>
                      <a:r>
                        <a:rPr lang="hr-H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3,50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29,39%</a:t>
                      </a:r>
                      <a:endParaRPr lang="hr-HR" sz="12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8873479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Jawa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Barat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11,82</a:t>
                      </a:r>
                      <a:endParaRPr lang="uk-U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4,34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36,72%</a:t>
                      </a:r>
                      <a:endParaRPr lang="hr-HR" sz="12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932587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Aceh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9,72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4,58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47,12%</a:t>
                      </a:r>
                      <a:endParaRPr lang="hr-HR" sz="12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1891829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Jawa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Tengah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9,12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nb-N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2,43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nb-N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26,64%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453636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Kota Surabaya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7,67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1,16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15,12%</a:t>
                      </a:r>
                      <a:endParaRPr lang="hr-HR" sz="12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80629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Papua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5,48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2,12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38,69%</a:t>
                      </a:r>
                      <a:endParaRPr lang="hr-HR" sz="12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260312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Sumatera Utara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5,47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1,50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27,42%</a:t>
                      </a:r>
                      <a:endParaRPr lang="hr-HR" sz="12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3121623"/>
                  </a:ext>
                </a:extLst>
              </a:tr>
              <a:tr h="251915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Kalimantan Timur</a:t>
                      </a: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5,14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fontAlgn="b">
                        <a:spcAft>
                          <a:spcPts val="600"/>
                        </a:spcAft>
                      </a:pPr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1,21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nb-N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23,54%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417745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Provinsi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Banten</a:t>
                      </a: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4,99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2,22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44,49%</a:t>
                      </a:r>
                      <a:endParaRPr lang="hr-HR" sz="12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526144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Sub Total 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116,24</a:t>
                      </a:r>
                      <a:endParaRPr lang="hr-H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26,25</a:t>
                      </a:r>
                      <a:endParaRPr kumimoji="0" lang="hr-H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3600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nb-N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22,58%</a:t>
                      </a: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655540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Persentase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10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PemdaTerbesar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19,16%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sk-SK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endParaRPr lang="sk-SK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2118370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Profil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Pemda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Lainnya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sk-S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sk-S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endParaRPr lang="sk-SK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360757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Sub Total II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it-IT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490,31</a:t>
                      </a: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171,45</a:t>
                      </a:r>
                      <a:endParaRPr kumimoji="0" lang="hr-H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34,97%</a:t>
                      </a:r>
                      <a:endParaRPr kumimoji="0" lang="hr-H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4383618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Persentase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Pemda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Lainnya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80,84%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sk-S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457200" algn="r" defTabSz="914400" rtl="0" eaLnBrk="1" fontAlgn="b" latinLnBrk="0" hangingPunct="1">
                        <a:spcAft>
                          <a:spcPts val="600"/>
                        </a:spcAft>
                      </a:pPr>
                      <a:endParaRPr lang="sk-SK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440371"/>
                  </a:ext>
                </a:extLst>
              </a:tr>
              <a:tr h="456200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Total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it-IT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606,55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it-IT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177,82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600"/>
                        </a:spcAft>
                      </a:pPr>
                      <a:r>
                        <a:rPr lang="it-IT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29,32%</a:t>
                      </a:r>
                    </a:p>
                  </a:txBody>
                  <a:tcPr marL="4867" marR="4867" marT="48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506436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E7843ED6-7FF4-A048-A2FD-FD779F19EA26}"/>
              </a:ext>
            </a:extLst>
          </p:cNvPr>
          <p:cNvSpPr txBox="1"/>
          <p:nvPr/>
        </p:nvSpPr>
        <p:spPr>
          <a:xfrm>
            <a:off x="99797" y="6489877"/>
            <a:ext cx="12143003" cy="256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67" b="1" dirty="0">
                <a:cs typeface="Arial" pitchFamily="34" charset="0"/>
              </a:rPr>
              <a:t>DIREKTORAT PERENCANAAN, MONITORING DAN EVALUASI PENGADAAN</a:t>
            </a:r>
            <a:endParaRPr lang="ko-KR" altLang="en-US" sz="1067" b="1" dirty="0">
              <a:cs typeface="Arial" pitchFamily="34" charset="0"/>
            </a:endParaRP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DE0B3E43-99E0-0941-B0E8-276642AD6975}"/>
              </a:ext>
            </a:extLst>
          </p:cNvPr>
          <p:cNvSpPr txBox="1">
            <a:spLocks/>
          </p:cNvSpPr>
          <p:nvPr/>
        </p:nvSpPr>
        <p:spPr>
          <a:xfrm>
            <a:off x="1270000" y="76200"/>
            <a:ext cx="9601200" cy="79263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Profil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Belanja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Pengadaan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Pemda</a:t>
            </a:r>
            <a:br>
              <a:rPr lang="en-US" sz="2133" b="1" dirty="0">
                <a:solidFill>
                  <a:schemeClr val="tx1"/>
                </a:solidFill>
              </a:rPr>
            </a:br>
            <a:r>
              <a:rPr lang="en-US" sz="1333" i="1" dirty="0">
                <a:solidFill>
                  <a:schemeClr val="tx1"/>
                </a:solidFill>
              </a:rPr>
              <a:t>(</a:t>
            </a:r>
            <a:r>
              <a:rPr lang="en-US" sz="1333" i="1" dirty="0" err="1">
                <a:solidFill>
                  <a:schemeClr val="tx1"/>
                </a:solidFill>
              </a:rPr>
              <a:t>Dalam</a:t>
            </a:r>
            <a:r>
              <a:rPr lang="en-US" sz="1333" i="1" dirty="0">
                <a:solidFill>
                  <a:schemeClr val="tx1"/>
                </a:solidFill>
              </a:rPr>
              <a:t> </a:t>
            </a:r>
            <a:r>
              <a:rPr lang="en-US" sz="1333" i="1" dirty="0" err="1">
                <a:solidFill>
                  <a:schemeClr val="tx1"/>
                </a:solidFill>
              </a:rPr>
              <a:t>Triliun</a:t>
            </a:r>
            <a:r>
              <a:rPr lang="en-US" sz="1333" i="1" dirty="0">
                <a:solidFill>
                  <a:schemeClr val="tx1"/>
                </a:solidFill>
              </a:rPr>
              <a:t> Rupiah)</a:t>
            </a:r>
            <a:endParaRPr lang="en-US" sz="1067" dirty="0">
              <a:solidFill>
                <a:schemeClr val="tx1"/>
              </a:solidFill>
            </a:endParaRPr>
          </a:p>
        </p:txBody>
      </p:sp>
      <p:pic>
        <p:nvPicPr>
          <p:cNvPr id="59" name="Google Shape;121;p2">
            <a:extLst>
              <a:ext uri="{FF2B5EF4-FFF2-40B4-BE49-F238E27FC236}">
                <a16:creationId xmlns:a16="http://schemas.microsoft.com/office/drawing/2014/main" id="{4B7713DF-8D39-C245-B3C9-64BA2D0C0F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94" y="361751"/>
            <a:ext cx="2120086" cy="51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C435130D-C187-6947-A6F6-6F8E3C8F4322}"/>
              </a:ext>
            </a:extLst>
          </p:cNvPr>
          <p:cNvGrpSpPr/>
          <p:nvPr/>
        </p:nvGrpSpPr>
        <p:grpSpPr>
          <a:xfrm>
            <a:off x="10639672" y="4749800"/>
            <a:ext cx="2111128" cy="644140"/>
            <a:chOff x="15651153" y="2741067"/>
            <a:chExt cx="3166692" cy="966210"/>
          </a:xfrm>
        </p:grpSpPr>
        <p:grpSp>
          <p:nvGrpSpPr>
            <p:cNvPr id="65" name="Group 25">
              <a:extLst>
                <a:ext uri="{FF2B5EF4-FFF2-40B4-BE49-F238E27FC236}">
                  <a16:creationId xmlns:a16="http://schemas.microsoft.com/office/drawing/2014/main" id="{EB5D4822-9C6D-414A-9F05-6C3B12176940}"/>
                </a:ext>
              </a:extLst>
            </p:cNvPr>
            <p:cNvGrpSpPr/>
            <p:nvPr/>
          </p:nvGrpSpPr>
          <p:grpSpPr>
            <a:xfrm>
              <a:off x="15651153" y="2741067"/>
              <a:ext cx="3166692" cy="966210"/>
              <a:chOff x="0" y="0"/>
              <a:chExt cx="4140005" cy="354756"/>
            </a:xfrm>
          </p:grpSpPr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48265C4A-294A-BD4F-B25D-18CA61FE9C2D}"/>
                  </a:ext>
                </a:extLst>
              </p:cNvPr>
              <p:cNvSpPr/>
              <p:nvPr/>
            </p:nvSpPr>
            <p:spPr>
              <a:xfrm>
                <a:off x="0" y="0"/>
                <a:ext cx="4140005" cy="354756"/>
              </a:xfrm>
              <a:custGeom>
                <a:avLst/>
                <a:gdLst/>
                <a:ahLst/>
                <a:cxnLst/>
                <a:rect l="l" t="t" r="r" b="b"/>
                <a:pathLst>
                  <a:path w="4140005" h="354756">
                    <a:moveTo>
                      <a:pt x="0" y="0"/>
                    </a:moveTo>
                    <a:lnTo>
                      <a:pt x="4140005" y="0"/>
                    </a:lnTo>
                    <a:lnTo>
                      <a:pt x="4140005" y="354756"/>
                    </a:lnTo>
                    <a:lnTo>
                      <a:pt x="0" y="354756"/>
                    </a:lnTo>
                    <a:close/>
                  </a:path>
                </a:pathLst>
              </a:custGeom>
              <a:solidFill>
                <a:srgbClr val="94110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66" name="TextBox 27">
              <a:extLst>
                <a:ext uri="{FF2B5EF4-FFF2-40B4-BE49-F238E27FC236}">
                  <a16:creationId xmlns:a16="http://schemas.microsoft.com/office/drawing/2014/main" id="{FB3CDC4E-7714-7848-8161-F2986224160C}"/>
                </a:ext>
              </a:extLst>
            </p:cNvPr>
            <p:cNvSpPr txBox="1"/>
            <p:nvPr/>
          </p:nvSpPr>
          <p:spPr>
            <a:xfrm>
              <a:off x="15859700" y="2854784"/>
              <a:ext cx="2850006" cy="7106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74"/>
                </a:lnSpc>
              </a:pPr>
              <a:r>
                <a:rPr lang="en-US" sz="1400" b="1" dirty="0">
                  <a:solidFill>
                    <a:srgbClr val="FFFFFF"/>
                  </a:solidFill>
                </a:rPr>
                <a:t>Data </a:t>
              </a:r>
              <a:r>
                <a:rPr lang="en-US" sz="1400" b="1" dirty="0" err="1">
                  <a:solidFill>
                    <a:srgbClr val="FFFFFF"/>
                  </a:solidFill>
                </a:rPr>
                <a:t>Pertanggal</a:t>
              </a:r>
              <a:endParaRPr lang="en-US" sz="1400" b="1" dirty="0">
                <a:solidFill>
                  <a:srgbClr val="FFFFFF"/>
                </a:solidFill>
              </a:endParaRPr>
            </a:p>
            <a:p>
              <a:pPr>
                <a:lnSpc>
                  <a:spcPts val="1874"/>
                </a:lnSpc>
              </a:pPr>
              <a:r>
                <a:rPr lang="en-US" sz="1400" b="1" dirty="0">
                  <a:solidFill>
                    <a:srgbClr val="FFFFFF"/>
                  </a:solidFill>
                </a:rPr>
                <a:t>4 </a:t>
              </a:r>
              <a:r>
                <a:rPr lang="en-US" sz="1400" b="1" dirty="0" err="1">
                  <a:solidFill>
                    <a:srgbClr val="FFFFFF"/>
                  </a:solidFill>
                </a:rPr>
                <a:t>Januari</a:t>
              </a:r>
              <a:r>
                <a:rPr lang="en-US" sz="1400" b="1" dirty="0">
                  <a:solidFill>
                    <a:srgbClr val="FFFFFF"/>
                  </a:solidFill>
                </a:rPr>
                <a:t>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22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343A0-1B70-A343-83B7-87C5462F8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09"/>
            <a:ext cx="12192000" cy="67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">
            <a:extLst>
              <a:ext uri="{FF2B5EF4-FFF2-40B4-BE49-F238E27FC236}">
                <a16:creationId xmlns:a16="http://schemas.microsoft.com/office/drawing/2014/main" id="{7F638786-2D10-4B8F-880F-6EA67FFF3F09}"/>
              </a:ext>
            </a:extLst>
          </p:cNvPr>
          <p:cNvSpPr/>
          <p:nvPr/>
        </p:nvSpPr>
        <p:spPr>
          <a:xfrm>
            <a:off x="-685800" y="3121347"/>
            <a:ext cx="13563600" cy="815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33400" dist="38100" dir="5400000" sx="102000" sy="102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6906D7-9075-B643-A472-F09A5C1E03D5}"/>
              </a:ext>
            </a:extLst>
          </p:cNvPr>
          <p:cNvGrpSpPr/>
          <p:nvPr/>
        </p:nvGrpSpPr>
        <p:grpSpPr>
          <a:xfrm>
            <a:off x="-558800" y="5782060"/>
            <a:ext cx="2111128" cy="644140"/>
            <a:chOff x="15651153" y="2741067"/>
            <a:chExt cx="3166692" cy="966210"/>
          </a:xfrm>
        </p:grpSpPr>
        <p:grpSp>
          <p:nvGrpSpPr>
            <p:cNvPr id="45" name="Group 25">
              <a:extLst>
                <a:ext uri="{FF2B5EF4-FFF2-40B4-BE49-F238E27FC236}">
                  <a16:creationId xmlns:a16="http://schemas.microsoft.com/office/drawing/2014/main" id="{C4F6D73B-EAD2-7A49-BB9A-8A220E213648}"/>
                </a:ext>
              </a:extLst>
            </p:cNvPr>
            <p:cNvGrpSpPr/>
            <p:nvPr/>
          </p:nvGrpSpPr>
          <p:grpSpPr>
            <a:xfrm>
              <a:off x="15651153" y="2741067"/>
              <a:ext cx="3166692" cy="966210"/>
              <a:chOff x="0" y="0"/>
              <a:chExt cx="4140005" cy="354756"/>
            </a:xfrm>
          </p:grpSpPr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F0422FE2-52AF-E04D-8228-11CBC6165F14}"/>
                  </a:ext>
                </a:extLst>
              </p:cNvPr>
              <p:cNvSpPr/>
              <p:nvPr/>
            </p:nvSpPr>
            <p:spPr>
              <a:xfrm>
                <a:off x="0" y="0"/>
                <a:ext cx="4140005" cy="354756"/>
              </a:xfrm>
              <a:custGeom>
                <a:avLst/>
                <a:gdLst/>
                <a:ahLst/>
                <a:cxnLst/>
                <a:rect l="l" t="t" r="r" b="b"/>
                <a:pathLst>
                  <a:path w="4140005" h="354756">
                    <a:moveTo>
                      <a:pt x="0" y="0"/>
                    </a:moveTo>
                    <a:lnTo>
                      <a:pt x="4140005" y="0"/>
                    </a:lnTo>
                    <a:lnTo>
                      <a:pt x="4140005" y="354756"/>
                    </a:lnTo>
                    <a:lnTo>
                      <a:pt x="0" y="354756"/>
                    </a:lnTo>
                    <a:close/>
                  </a:path>
                </a:pathLst>
              </a:custGeom>
              <a:solidFill>
                <a:srgbClr val="94110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960C529C-628F-EE4E-AF81-5199136796EE}"/>
                </a:ext>
              </a:extLst>
            </p:cNvPr>
            <p:cNvSpPr txBox="1"/>
            <p:nvPr/>
          </p:nvSpPr>
          <p:spPr>
            <a:xfrm>
              <a:off x="16464683" y="2854784"/>
              <a:ext cx="2245025" cy="7106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74"/>
                </a:lnSpc>
              </a:pPr>
              <a:r>
                <a:rPr lang="en-US" sz="1400" b="1" dirty="0">
                  <a:solidFill>
                    <a:srgbClr val="FFFFFF"/>
                  </a:solidFill>
                </a:rPr>
                <a:t>Data </a:t>
              </a:r>
              <a:r>
                <a:rPr lang="en-US" sz="1400" b="1" dirty="0" err="1">
                  <a:solidFill>
                    <a:srgbClr val="FFFFFF"/>
                  </a:solidFill>
                </a:rPr>
                <a:t>Pertanggal</a:t>
              </a:r>
              <a:endParaRPr lang="en-US" sz="1400" b="1" dirty="0">
                <a:solidFill>
                  <a:srgbClr val="FFFFFF"/>
                </a:solidFill>
              </a:endParaRPr>
            </a:p>
            <a:p>
              <a:pPr algn="ctr">
                <a:lnSpc>
                  <a:spcPts val="1874"/>
                </a:lnSpc>
              </a:pPr>
              <a:r>
                <a:rPr lang="en-US" sz="1400" b="1" dirty="0">
                  <a:solidFill>
                    <a:srgbClr val="FFFFFF"/>
                  </a:solidFill>
                </a:rPr>
                <a:t>4 </a:t>
              </a:r>
              <a:r>
                <a:rPr lang="en-US" sz="1400" b="1" dirty="0" err="1">
                  <a:solidFill>
                    <a:srgbClr val="FFFFFF"/>
                  </a:solidFill>
                </a:rPr>
                <a:t>Januari</a:t>
              </a:r>
              <a:r>
                <a:rPr lang="en-US" sz="1400" b="1" dirty="0">
                  <a:solidFill>
                    <a:srgbClr val="FFFFFF"/>
                  </a:solidFill>
                </a:rPr>
                <a:t> 2021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61FD1C5-010A-E546-9295-D25640B58212}"/>
              </a:ext>
            </a:extLst>
          </p:cNvPr>
          <p:cNvSpPr txBox="1"/>
          <p:nvPr/>
        </p:nvSpPr>
        <p:spPr>
          <a:xfrm>
            <a:off x="1" y="6489877"/>
            <a:ext cx="12143003" cy="256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67" b="1" dirty="0">
                <a:cs typeface="Arial" pitchFamily="34" charset="0"/>
              </a:rPr>
              <a:t>DIREKTORAT PERENCANAAN, MONITORING DAN EVALUASI PENGADAAN</a:t>
            </a:r>
            <a:endParaRPr lang="ko-KR" altLang="en-US" sz="1067" b="1" dirty="0">
              <a:cs typeface="Arial" pitchFamily="34" charset="0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D3F2B6AC-60B2-1449-9A8F-3E347D054DC1}"/>
              </a:ext>
            </a:extLst>
          </p:cNvPr>
          <p:cNvSpPr txBox="1">
            <a:spLocks/>
          </p:cNvSpPr>
          <p:nvPr/>
        </p:nvSpPr>
        <p:spPr>
          <a:xfrm>
            <a:off x="1270000" y="299563"/>
            <a:ext cx="9601200" cy="79263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Indikator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Penilaian</a:t>
            </a:r>
            <a:r>
              <a:rPr lang="en-US" sz="2400" b="1" dirty="0">
                <a:solidFill>
                  <a:schemeClr val="tx1"/>
                </a:solidFill>
              </a:rPr>
              <a:t> Kinerja Utama </a:t>
            </a:r>
            <a:r>
              <a:rPr lang="en-US" sz="2400" b="1" dirty="0" err="1">
                <a:solidFill>
                  <a:schemeClr val="tx1"/>
                </a:solidFill>
              </a:rPr>
              <a:t>Pengadaan</a:t>
            </a:r>
            <a:r>
              <a:rPr lang="en-US" sz="2400" b="1" dirty="0">
                <a:solidFill>
                  <a:schemeClr val="tx1"/>
                </a:solidFill>
              </a:rPr>
              <a:t> TA 2020</a:t>
            </a:r>
            <a:br>
              <a:rPr lang="en-US" sz="2133" b="1" dirty="0">
                <a:solidFill>
                  <a:schemeClr val="tx1"/>
                </a:solidFill>
              </a:rPr>
            </a:br>
            <a:r>
              <a:rPr lang="en-US" sz="1333" i="1" dirty="0">
                <a:solidFill>
                  <a:schemeClr val="tx1"/>
                </a:solidFill>
              </a:rPr>
              <a:t>(</a:t>
            </a:r>
            <a:r>
              <a:rPr lang="en-US" sz="1333" i="1" dirty="0" err="1">
                <a:solidFill>
                  <a:schemeClr val="tx1"/>
                </a:solidFill>
              </a:rPr>
              <a:t>Dalam</a:t>
            </a:r>
            <a:r>
              <a:rPr lang="en-US" sz="1333" i="1" dirty="0">
                <a:solidFill>
                  <a:schemeClr val="tx1"/>
                </a:solidFill>
              </a:rPr>
              <a:t> </a:t>
            </a:r>
            <a:r>
              <a:rPr lang="en-US" sz="1333" i="1" dirty="0" err="1">
                <a:solidFill>
                  <a:schemeClr val="tx1"/>
                </a:solidFill>
              </a:rPr>
              <a:t>Persentase</a:t>
            </a:r>
            <a:r>
              <a:rPr lang="en-US" sz="1333" i="1" dirty="0">
                <a:solidFill>
                  <a:schemeClr val="tx1"/>
                </a:solidFill>
              </a:rPr>
              <a:t>)</a:t>
            </a:r>
            <a:endParaRPr lang="en-US" sz="1067" dirty="0">
              <a:solidFill>
                <a:schemeClr val="tx1"/>
              </a:solidFill>
            </a:endParaRPr>
          </a:p>
        </p:txBody>
      </p:sp>
      <p:pic>
        <p:nvPicPr>
          <p:cNvPr id="43" name="Google Shape;121;p2">
            <a:extLst>
              <a:ext uri="{FF2B5EF4-FFF2-40B4-BE49-F238E27FC236}">
                <a16:creationId xmlns:a16="http://schemas.microsoft.com/office/drawing/2014/main" id="{EF96E4A2-EE37-324C-BBD7-94B636B314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6000" y="330200"/>
            <a:ext cx="2120086" cy="5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A9A50-2F9A-4A69-B9A3-57D22438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28" y="1313793"/>
            <a:ext cx="9461638" cy="4918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DAE1A84-F420-4B10-B771-69FE3629BC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432759"/>
                  </p:ext>
                </p:extLst>
              </p:nvPr>
            </p:nvGraphicFramePr>
            <p:xfrm>
              <a:off x="1961858" y="2301547"/>
              <a:ext cx="9004185" cy="3836597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23687">
                      <a:extLst>
                        <a:ext uri="{9D8B030D-6E8A-4147-A177-3AD203B41FA5}">
                          <a16:colId xmlns:a16="http://schemas.microsoft.com/office/drawing/2014/main" val="636738499"/>
                        </a:ext>
                      </a:extLst>
                    </a:gridCol>
                    <a:gridCol w="5111781">
                      <a:extLst>
                        <a:ext uri="{9D8B030D-6E8A-4147-A177-3AD203B41FA5}">
                          <a16:colId xmlns:a16="http://schemas.microsoft.com/office/drawing/2014/main" val="2723104389"/>
                        </a:ext>
                      </a:extLst>
                    </a:gridCol>
                    <a:gridCol w="956441">
                      <a:extLst>
                        <a:ext uri="{9D8B030D-6E8A-4147-A177-3AD203B41FA5}">
                          <a16:colId xmlns:a16="http://schemas.microsoft.com/office/drawing/2014/main" val="2211901626"/>
                        </a:ext>
                      </a:extLst>
                    </a:gridCol>
                    <a:gridCol w="798786">
                      <a:extLst>
                        <a:ext uri="{9D8B030D-6E8A-4147-A177-3AD203B41FA5}">
                          <a16:colId xmlns:a16="http://schemas.microsoft.com/office/drawing/2014/main" val="707133019"/>
                        </a:ext>
                      </a:extLst>
                    </a:gridCol>
                    <a:gridCol w="1513490">
                      <a:extLst>
                        <a:ext uri="{9D8B030D-6E8A-4147-A177-3AD203B41FA5}">
                          <a16:colId xmlns:a16="http://schemas.microsoft.com/office/drawing/2014/main" val="2977905296"/>
                        </a:ext>
                      </a:extLst>
                    </a:gridCol>
                  </a:tblGrid>
                  <a:tr h="650469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600" b="0" u="none" strike="noStrike" dirty="0">
                              <a:effectLst/>
                            </a:rPr>
                            <a:t>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%=</m:t>
                                </m:r>
                                <m:f>
                                  <m:fPr>
                                    <m:ctrlPr>
                                      <a:rPr kumimoji="0" lang="mr-IN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𝐵𝑒𝑙𝑎𝑛𝑗𝑎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𝑃𝑒𝑛𝑔𝑎𝑑𝑎𝑎𝑛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𝑦𝑎𝑛𝑔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𝑑𝑖𝑢𝑚𝑢𝑚𝑘𝑎𝑛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𝑑𝑖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𝑆𝐼𝑅𝑈𝑃</m:t>
                                    </m:r>
                                  </m:num>
                                  <m:den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𝐵𝑒𝑙𝑎𝑛𝑗𝑎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𝑃𝑒𝑛𝑔𝑎𝑑𝑎𝑎𝑛</m:t>
                                    </m:r>
                                  </m:den>
                                </m:f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algn="l" fontAlgn="ctr"/>
                          <a:endParaRPr lang="en-US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84,07%</a:t>
                          </a:r>
                          <a:endParaRPr lang="mr-I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74,25%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83,85%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6095108"/>
                      </a:ext>
                    </a:extLst>
                  </a:tr>
                  <a:tr h="60048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s-IS" sz="1600" b="0" u="none" strike="noStrike" dirty="0">
                              <a:effectLst/>
                            </a:rPr>
                            <a:t>2</a:t>
                          </a:r>
                          <a:endParaRPr lang="is-I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%=</m:t>
                                </m:r>
                                <m:f>
                                  <m:fPr>
                                    <m:ctrlPr>
                                      <a:rPr kumimoji="0" lang="mr-IN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𝑃𝑒𝑛𝑐𝑎𝑑𝑎𝑛𝑔𝑎𝑛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𝑈𝑠𝑎h𝑎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𝐾𝑒𝑐𝑖𝑙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𝑦𝑎𝑛𝑔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𝐷𝑖𝑢𝑚𝑢𝑚𝑘𝑎𝑛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𝑑𝑖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𝑆𝐼𝑅𝑈𝑃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(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𝑛𝑖𝑙𝑎𝑖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𝑆𝐼𝑅𝑈𝑃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kumimoji="0" lang="en-US" sz="10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rPr>
                                      <m:t>≤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2,5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𝐵𝑒𝑙𝑎𝑛𝑗𝑎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𝑃𝑒𝑛𝑔𝑎𝑑𝑎𝑎𝑛</m:t>
                                    </m:r>
                                  </m:den>
                                </m:f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1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kumimoji="0" lang="en-US" sz="1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algn="l" fontAlgn="ctr"/>
                          <a:endParaRPr lang="en-US" sz="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18,32%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23,34%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19,49%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2448830"/>
                      </a:ext>
                    </a:extLst>
                  </a:tr>
                  <a:tr h="6521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0" u="none" strike="noStrike" dirty="0">
                              <a:effectLst/>
                            </a:rPr>
                            <a:t>3</a:t>
                          </a:r>
                          <a:endParaRPr lang="en-U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700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%=</m:t>
                              </m:r>
                              <m:f>
                                <m:fPr>
                                  <m:ctrlPr>
                                    <a:rPr kumimoji="0" lang="mr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𝑇𝑎𝑔𝑔𝑖𝑛𝑔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𝑃𝐷𝑁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𝑦𝑎𝑛𝑔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𝑑𝑖𝑢𝑚𝑢𝑚𝑘𝑎𝑛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𝑑𝑖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𝑆𝐼𝑅𝑈𝑃</m:t>
                                  </m:r>
                                </m:num>
                                <m:den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𝐵𝑒𝑙𝑎𝑛𝑗𝑎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𝑃𝑒𝑛𝑔𝑎𝑑𝑎𝑎𝑛</m:t>
                                  </m:r>
                                </m:den>
                              </m:f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100%</m:t>
                              </m:r>
                            </m:oMath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sk-SK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49,70%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40,70%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41,44%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776342"/>
                      </a:ext>
                    </a:extLst>
                  </a:tr>
                  <a:tr h="63014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0" u="none" strike="noStrike" dirty="0">
                              <a:effectLst/>
                            </a:rPr>
                            <a:t>4</a:t>
                          </a:r>
                          <a:endParaRPr lang="en-U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1600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%=</m:t>
                              </m:r>
                              <m:f>
                                <m:fPr>
                                  <m:ctrlPr>
                                    <a:rPr kumimoji="0" lang="mr-IN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𝑃𝑎𝑘𝑒𝑡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𝑃𝑒𝑛𝑔𝑎𝑑𝑎𝑎𝑛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𝐿𝑎𝑛𝑔𝑠𝑢𝑛𝑔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𝑦𝑎𝑛𝑔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𝑑𝑖𝑢𝑚𝑢𝑚𝑘𝑎𝑛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𝑑𝑖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𝑆𝐼𝑅𝑈𝑃</m:t>
                                  </m:r>
                                </m:num>
                                <m:den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𝐵𝑒𝑙𝑎𝑛𝑗𝑎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𝑃𝑒𝑛𝑔𝑎𝑑𝑎𝑎𝑛</m:t>
                                  </m:r>
                                </m:den>
                              </m:f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100%</m:t>
                              </m:r>
                            </m:oMath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9,02%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12,64%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10,11%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5765069"/>
                      </a:ext>
                    </a:extLst>
                  </a:tr>
                  <a:tr h="6516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0" u="none" strike="noStrike" dirty="0">
                              <a:effectLst/>
                            </a:rPr>
                            <a:t>5</a:t>
                          </a:r>
                          <a:endParaRPr lang="en-U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700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%=</m:t>
                              </m:r>
                              <m:f>
                                <m:fPr>
                                  <m:ctrlPr>
                                    <a:rPr kumimoji="0" lang="mr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𝑅𝑒𝑎𝑙𝑖𝑠𝑎𝑠𝑖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𝑇𝑟𝑎𝑛𝑠𝑎𝑘𝑠𝑖</m:t>
                                  </m:r>
                                </m:num>
                                <m:den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𝐵𝑒𝑙𝑎𝑛𝑗𝑎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𝑃𝑒𝑛𝑔𝑎𝑑𝑎𝑎𝑛</m:t>
                                  </m:r>
                                </m:den>
                              </m:f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100%</m:t>
                              </m:r>
                            </m:oMath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algn="l" fontAlgn="ctr"/>
                          <a:endParaRPr lang="sk-SK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38,13%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29,32%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26,60%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4798458"/>
                      </a:ext>
                    </a:extLst>
                  </a:tr>
                  <a:tr h="65174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0" u="none" strike="noStrike" dirty="0">
                              <a:effectLst/>
                            </a:rPr>
                            <a:t>6</a:t>
                          </a:r>
                          <a:endParaRPr lang="en-U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700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%=</m:t>
                              </m:r>
                              <m:f>
                                <m:fPr>
                                  <m:ctrlPr>
                                    <a:rPr kumimoji="0" lang="mr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𝑅𝑒𝑎𝑙𝑖𝑠𝑎𝑠𝑖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𝑇𝑟𝑎𝑛𝑠𝑎𝑘𝑠𝑖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𝑈𝑠𝑎h𝑎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𝐾𝑒𝑐𝑖𝑙</m:t>
                                  </m:r>
                                </m:num>
                                <m:den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𝐵𝑒𝑙𝑎𝑛𝑗𝑎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𝑃𝑒𝑛𝑔𝑎𝑑𝑎𝑎𝑛</m:t>
                                  </m:r>
                                </m:den>
                              </m:f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100%</m:t>
                              </m:r>
                            </m:oMath>
                          </a14:m>
                          <a:endParaRPr kumimoji="0" lang="en-US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  <a:p>
                          <a:pPr algn="l" fontAlgn="ctr"/>
                          <a:endParaRPr lang="sk-SK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8,77%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10,72%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4,90%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8324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DAE1A84-F420-4B10-B771-69FE3629BC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432759"/>
                  </p:ext>
                </p:extLst>
              </p:nvPr>
            </p:nvGraphicFramePr>
            <p:xfrm>
              <a:off x="1961858" y="2301547"/>
              <a:ext cx="9004185" cy="3836597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623687">
                      <a:extLst>
                        <a:ext uri="{9D8B030D-6E8A-4147-A177-3AD203B41FA5}">
                          <a16:colId xmlns:a16="http://schemas.microsoft.com/office/drawing/2014/main" val="636738499"/>
                        </a:ext>
                      </a:extLst>
                    </a:gridCol>
                    <a:gridCol w="5111781">
                      <a:extLst>
                        <a:ext uri="{9D8B030D-6E8A-4147-A177-3AD203B41FA5}">
                          <a16:colId xmlns:a16="http://schemas.microsoft.com/office/drawing/2014/main" val="2723104389"/>
                        </a:ext>
                      </a:extLst>
                    </a:gridCol>
                    <a:gridCol w="956441">
                      <a:extLst>
                        <a:ext uri="{9D8B030D-6E8A-4147-A177-3AD203B41FA5}">
                          <a16:colId xmlns:a16="http://schemas.microsoft.com/office/drawing/2014/main" val="2211901626"/>
                        </a:ext>
                      </a:extLst>
                    </a:gridCol>
                    <a:gridCol w="798786">
                      <a:extLst>
                        <a:ext uri="{9D8B030D-6E8A-4147-A177-3AD203B41FA5}">
                          <a16:colId xmlns:a16="http://schemas.microsoft.com/office/drawing/2014/main" val="707133019"/>
                        </a:ext>
                      </a:extLst>
                    </a:gridCol>
                    <a:gridCol w="1513490">
                      <a:extLst>
                        <a:ext uri="{9D8B030D-6E8A-4147-A177-3AD203B41FA5}">
                          <a16:colId xmlns:a16="http://schemas.microsoft.com/office/drawing/2014/main" val="2977905296"/>
                        </a:ext>
                      </a:extLst>
                    </a:gridCol>
                  </a:tblGrid>
                  <a:tr h="650469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600" b="0" u="none" strike="noStrike" dirty="0">
                              <a:effectLst/>
                            </a:rPr>
                            <a:t>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634" t="-3738" r="-65554" b="-5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84,07%</a:t>
                          </a:r>
                          <a:endParaRPr lang="mr-IN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74,25%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83,85%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6095108"/>
                      </a:ext>
                    </a:extLst>
                  </a:tr>
                  <a:tr h="60048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s-IS" sz="1600" b="0" u="none" strike="noStrike" dirty="0">
                              <a:effectLst/>
                            </a:rPr>
                            <a:t>2</a:t>
                          </a:r>
                          <a:endParaRPr lang="is-I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634" t="-113265" r="-65554" b="-4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18,32%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23,34%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19,49%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2448830"/>
                      </a:ext>
                    </a:extLst>
                  </a:tr>
                  <a:tr h="6521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0" u="none" strike="noStrike" dirty="0">
                              <a:effectLst/>
                            </a:rPr>
                            <a:t>3</a:t>
                          </a:r>
                          <a:endParaRPr lang="en-U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634" t="-195327" r="-65554" b="-309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49,70%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40,70%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41,44%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776342"/>
                      </a:ext>
                    </a:extLst>
                  </a:tr>
                  <a:tr h="63014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0" u="none" strike="noStrike" dirty="0">
                              <a:effectLst/>
                            </a:rPr>
                            <a:t>4</a:t>
                          </a:r>
                          <a:endParaRPr lang="en-U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634" t="-303846" r="-65554" b="-21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9,02%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12,64%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10,11%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5765069"/>
                      </a:ext>
                    </a:extLst>
                  </a:tr>
                  <a:tr h="65164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0" u="none" strike="noStrike" dirty="0">
                              <a:effectLst/>
                            </a:rPr>
                            <a:t>5</a:t>
                          </a:r>
                          <a:endParaRPr lang="en-U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634" t="-392523" r="-65554" b="-112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38,13%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29,32%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26,60%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4798458"/>
                      </a:ext>
                    </a:extLst>
                  </a:tr>
                  <a:tr h="65174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600" b="0" u="none" strike="noStrike" dirty="0">
                              <a:effectLst/>
                            </a:rPr>
                            <a:t>6</a:t>
                          </a:r>
                          <a:endParaRPr lang="en-U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634" t="-492523" r="-65554" b="-12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8,77%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10,72%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a:t>4,90%</a:t>
                          </a:r>
                          <a:endParaRPr kumimoji="0" lang="mr-IN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Mangal" panose="02040503050203030202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83246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479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9A4EE-F4C7-9645-9408-22A4206D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05"/>
            <a:ext cx="12192000" cy="67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5916E-0355-C041-8BBB-395CE24D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" y="149902"/>
            <a:ext cx="12204812" cy="6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85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1921"/>
            <a:ext cx="9720072" cy="997527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 Partisipasi Pelaku Usaha Kecil dalam Pengadaan Pemerintah Secara Elektronik Tahun 2020</a:t>
            </a:r>
            <a:endParaRPr lang="en-US" sz="2400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9439BB-F08E-5F4A-8DA6-CFA7B607DA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9836" y="981188"/>
          <a:ext cx="10520312" cy="535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g9d95df8280_3_87">
            <a:extLst>
              <a:ext uri="{FF2B5EF4-FFF2-40B4-BE49-F238E27FC236}">
                <a16:creationId xmlns:a16="http://schemas.microsoft.com/office/drawing/2014/main" id="{65160CE7-C148-7D4D-9FDA-7D5F0D76547A}"/>
              </a:ext>
            </a:extLst>
          </p:cNvPr>
          <p:cNvSpPr txBox="1"/>
          <p:nvPr/>
        </p:nvSpPr>
        <p:spPr>
          <a:xfrm>
            <a:off x="879836" y="6391090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31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311AC-15FA-A94F-9BB4-955796E0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44C0CF-7519-0B45-8FF6-20C78BCF4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34" y="204866"/>
            <a:ext cx="11633246" cy="6448268"/>
          </a:xfrm>
        </p:spPr>
      </p:pic>
    </p:spTree>
    <p:extLst>
      <p:ext uri="{BB962C8B-B14F-4D97-AF65-F5344CB8AC3E}">
        <p14:creationId xmlns:p14="http://schemas.microsoft.com/office/powerpoint/2010/main" val="248160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0" y="125995"/>
            <a:ext cx="8064500" cy="997527"/>
          </a:xfrm>
        </p:spPr>
        <p:txBody>
          <a:bodyPr>
            <a:noAutofit/>
          </a:bodyPr>
          <a:lstStyle/>
          <a:p>
            <a:pPr algn="ctr"/>
            <a:r>
              <a:rPr lang="en-US" sz="2200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PROPORSI POTENSI NILAI PAKET PENGADAAN PEMERINTAH BAGI PELAKU USAHA KECIL TAHUN 2020</a:t>
            </a:r>
            <a:endParaRPr lang="en-US" sz="2200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F2C9DDA-F351-F147-AC12-3A322564F4BF}"/>
              </a:ext>
            </a:extLst>
          </p:cNvPr>
          <p:cNvGraphicFramePr>
            <a:graphicFrameLocks/>
          </p:cNvGraphicFramePr>
          <p:nvPr/>
        </p:nvGraphicFramePr>
        <p:xfrm>
          <a:off x="879835" y="1354031"/>
          <a:ext cx="10545452" cy="502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Google Shape;172;g9d95df8280_3_87">
            <a:extLst>
              <a:ext uri="{FF2B5EF4-FFF2-40B4-BE49-F238E27FC236}">
                <a16:creationId xmlns:a16="http://schemas.microsoft.com/office/drawing/2014/main" id="{E2E15C15-180B-4B49-9E19-FEFE13D69878}"/>
              </a:ext>
            </a:extLst>
          </p:cNvPr>
          <p:cNvSpPr txBox="1"/>
          <p:nvPr/>
        </p:nvSpPr>
        <p:spPr>
          <a:xfrm>
            <a:off x="879836" y="6391090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0143A3-89DC-864E-8876-C1EB41136243}"/>
              </a:ext>
            </a:extLst>
          </p:cNvPr>
          <p:cNvSpPr txBox="1"/>
          <p:nvPr/>
        </p:nvSpPr>
        <p:spPr>
          <a:xfrm>
            <a:off x="5270864" y="3445625"/>
            <a:ext cx="1540625" cy="1075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2C83C6"/>
                </a:solidFill>
              </a:rPr>
              <a:t>37%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ABE74F-7985-0341-8A4B-65DBE7C5F1BA}"/>
              </a:ext>
            </a:extLst>
          </p:cNvPr>
          <p:cNvCxnSpPr/>
          <p:nvPr/>
        </p:nvCxnSpPr>
        <p:spPr>
          <a:xfrm flipH="1">
            <a:off x="5858294" y="2980114"/>
            <a:ext cx="188423" cy="532015"/>
          </a:xfrm>
          <a:prstGeom prst="straightConnector1">
            <a:avLst/>
          </a:prstGeom>
          <a:ln w="57150">
            <a:solidFill>
              <a:srgbClr val="2C83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4399-2CB1-894C-8E4B-B6F10F3C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43AE59-C5B4-2F41-9F24-79440E9AF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662"/>
            <a:ext cx="12034957" cy="6687338"/>
          </a:xfrm>
        </p:spPr>
      </p:pic>
    </p:spTree>
    <p:extLst>
      <p:ext uri="{BB962C8B-B14F-4D97-AF65-F5344CB8AC3E}">
        <p14:creationId xmlns:p14="http://schemas.microsoft.com/office/powerpoint/2010/main" val="379843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45" y="121920"/>
            <a:ext cx="9720072" cy="1145821"/>
          </a:xfrm>
        </p:spPr>
        <p:txBody>
          <a:bodyPr>
            <a:noAutofit/>
          </a:bodyPr>
          <a:lstStyle/>
          <a:p>
            <a:pPr algn="ctr"/>
            <a:r>
              <a:rPr lang="en-US" sz="2133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TOTAL NILAI TRANSAKSI PENGADAAN &amp; PROPORSI REALISASI TRANSAKSI PAKET PENGADAAN PEMERINTAH YANG DIMENANGKAN PELAKU USAHA KECIL TAHUN 2020</a:t>
            </a:r>
            <a:endParaRPr lang="en-US" sz="2133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84B1DDBB-CA09-904F-8426-C3C85CA3A730}"/>
              </a:ext>
            </a:extLst>
          </p:cNvPr>
          <p:cNvGraphicFramePr>
            <a:graphicFrameLocks/>
          </p:cNvGraphicFramePr>
          <p:nvPr/>
        </p:nvGraphicFramePr>
        <p:xfrm>
          <a:off x="6108570" y="1445443"/>
          <a:ext cx="5329287" cy="463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228B40B3-5796-F34E-985C-D0773DA0D0D5}"/>
              </a:ext>
            </a:extLst>
          </p:cNvPr>
          <p:cNvGraphicFramePr>
            <a:graphicFrameLocks/>
          </p:cNvGraphicFramePr>
          <p:nvPr/>
        </p:nvGraphicFramePr>
        <p:xfrm>
          <a:off x="741575" y="1445443"/>
          <a:ext cx="5366995" cy="463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Google Shape;172;g9d95df8280_3_87">
            <a:extLst>
              <a:ext uri="{FF2B5EF4-FFF2-40B4-BE49-F238E27FC236}">
                <a16:creationId xmlns:a16="http://schemas.microsoft.com/office/drawing/2014/main" id="{A6C87B21-AB89-C541-B06D-BE77C1A90B39}"/>
              </a:ext>
            </a:extLst>
          </p:cNvPr>
          <p:cNvSpPr txBox="1"/>
          <p:nvPr/>
        </p:nvSpPr>
        <p:spPr>
          <a:xfrm>
            <a:off x="842128" y="6261133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4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>
            <a:extLst>
              <a:ext uri="{FF2B5EF4-FFF2-40B4-BE49-F238E27FC236}">
                <a16:creationId xmlns:a16="http://schemas.microsoft.com/office/drawing/2014/main" id="{DD9A29CE-A9F1-4F20-80B7-0639F7A273D1}"/>
              </a:ext>
            </a:extLst>
          </p:cNvPr>
          <p:cNvGrpSpPr/>
          <p:nvPr/>
        </p:nvGrpSpPr>
        <p:grpSpPr>
          <a:xfrm>
            <a:off x="-2834155" y="5357082"/>
            <a:ext cx="4728509" cy="3459038"/>
            <a:chOff x="10280847" y="4867614"/>
            <a:chExt cx="3711904" cy="3711904"/>
          </a:xfrm>
        </p:grpSpPr>
        <p:sp>
          <p:nvSpPr>
            <p:cNvPr id="3" name="椭圆 14">
              <a:extLst>
                <a:ext uri="{FF2B5EF4-FFF2-40B4-BE49-F238E27FC236}">
                  <a16:creationId xmlns:a16="http://schemas.microsoft.com/office/drawing/2014/main" id="{C59910CD-771B-4EAF-87F6-442F7E984A89}"/>
                </a:ext>
              </a:extLst>
            </p:cNvPr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16">
              <a:extLst>
                <a:ext uri="{FF2B5EF4-FFF2-40B4-BE49-F238E27FC236}">
                  <a16:creationId xmlns:a16="http://schemas.microsoft.com/office/drawing/2014/main" id="{4235D63D-9519-41FA-9271-DD8873EEDEB7}"/>
                </a:ext>
              </a:extLst>
            </p:cNvPr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17">
              <a:extLst>
                <a:ext uri="{FF2B5EF4-FFF2-40B4-BE49-F238E27FC236}">
                  <a16:creationId xmlns:a16="http://schemas.microsoft.com/office/drawing/2014/main" id="{4573E18E-C537-406B-AF91-808676B023F7}"/>
                </a:ext>
              </a:extLst>
            </p:cNvPr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18">
              <a:extLst>
                <a:ext uri="{FF2B5EF4-FFF2-40B4-BE49-F238E27FC236}">
                  <a16:creationId xmlns:a16="http://schemas.microsoft.com/office/drawing/2014/main" id="{E023B1C8-4009-4A0F-9A1D-04A37FD9782C}"/>
                </a:ext>
              </a:extLst>
            </p:cNvPr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19">
              <a:extLst>
                <a:ext uri="{FF2B5EF4-FFF2-40B4-BE49-F238E27FC236}">
                  <a16:creationId xmlns:a16="http://schemas.microsoft.com/office/drawing/2014/main" id="{87F04F5D-A2D6-49DB-8443-4D157E4BEEEB}"/>
                </a:ext>
              </a:extLst>
            </p:cNvPr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20">
              <a:extLst>
                <a:ext uri="{FF2B5EF4-FFF2-40B4-BE49-F238E27FC236}">
                  <a16:creationId xmlns:a16="http://schemas.microsoft.com/office/drawing/2014/main" id="{F5ABBD9F-30FA-4B65-BA6D-95A05674911B}"/>
                </a:ext>
              </a:extLst>
            </p:cNvPr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747CB391-6E29-419B-95E9-A3FB865D4CAB}"/>
                </a:ext>
              </a:extLst>
            </p:cNvPr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21">
            <a:extLst>
              <a:ext uri="{FF2B5EF4-FFF2-40B4-BE49-F238E27FC236}">
                <a16:creationId xmlns:a16="http://schemas.microsoft.com/office/drawing/2014/main" id="{19F29B6A-61FF-7644-BC18-61AD61634B39}"/>
              </a:ext>
            </a:extLst>
          </p:cNvPr>
          <p:cNvGrpSpPr/>
          <p:nvPr/>
        </p:nvGrpSpPr>
        <p:grpSpPr>
          <a:xfrm>
            <a:off x="10259545" y="5357082"/>
            <a:ext cx="4728509" cy="3459038"/>
            <a:chOff x="10280847" y="4867614"/>
            <a:chExt cx="3711904" cy="3711904"/>
          </a:xfrm>
        </p:grpSpPr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98DEEC54-EF0F-0649-9A6C-389DA5D76C61}"/>
                </a:ext>
              </a:extLst>
            </p:cNvPr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6">
              <a:extLst>
                <a:ext uri="{FF2B5EF4-FFF2-40B4-BE49-F238E27FC236}">
                  <a16:creationId xmlns:a16="http://schemas.microsoft.com/office/drawing/2014/main" id="{75726012-3EAE-E241-832C-3895411C6809}"/>
                </a:ext>
              </a:extLst>
            </p:cNvPr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7">
              <a:extLst>
                <a:ext uri="{FF2B5EF4-FFF2-40B4-BE49-F238E27FC236}">
                  <a16:creationId xmlns:a16="http://schemas.microsoft.com/office/drawing/2014/main" id="{4C25A62D-A109-7943-A55B-1DD1E9EB7F46}"/>
                </a:ext>
              </a:extLst>
            </p:cNvPr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8">
              <a:extLst>
                <a:ext uri="{FF2B5EF4-FFF2-40B4-BE49-F238E27FC236}">
                  <a16:creationId xmlns:a16="http://schemas.microsoft.com/office/drawing/2014/main" id="{45584221-D642-1842-9A1D-0BDAB7585DB6}"/>
                </a:ext>
              </a:extLst>
            </p:cNvPr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9">
              <a:extLst>
                <a:ext uri="{FF2B5EF4-FFF2-40B4-BE49-F238E27FC236}">
                  <a16:creationId xmlns:a16="http://schemas.microsoft.com/office/drawing/2014/main" id="{20604B33-7650-3546-8C6A-03014E1EA068}"/>
                </a:ext>
              </a:extLst>
            </p:cNvPr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20">
              <a:extLst>
                <a:ext uri="{FF2B5EF4-FFF2-40B4-BE49-F238E27FC236}">
                  <a16:creationId xmlns:a16="http://schemas.microsoft.com/office/drawing/2014/main" id="{6603F21E-02E4-264B-BD62-9A32AF423CF4}"/>
                </a:ext>
              </a:extLst>
            </p:cNvPr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5">
              <a:extLst>
                <a:ext uri="{FF2B5EF4-FFF2-40B4-BE49-F238E27FC236}">
                  <a16:creationId xmlns:a16="http://schemas.microsoft.com/office/drawing/2014/main" id="{C62E2386-5DB8-F24F-B15F-0404659DF4EC}"/>
                </a:ext>
              </a:extLst>
            </p:cNvPr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7F28253-6A3E-4375-B885-9CB3F365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2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2ED4-FFBD-3A46-A499-B8F40564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676F42-50A4-7A48-A111-CA962966C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" y="100858"/>
            <a:ext cx="12093022" cy="6781134"/>
          </a:xfrm>
        </p:spPr>
      </p:pic>
    </p:spTree>
    <p:extLst>
      <p:ext uri="{BB962C8B-B14F-4D97-AF65-F5344CB8AC3E}">
        <p14:creationId xmlns:p14="http://schemas.microsoft.com/office/powerpoint/2010/main" val="224817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17F004-F53A-A04F-809E-485547C8BE5C}"/>
              </a:ext>
            </a:extLst>
          </p:cNvPr>
          <p:cNvSpPr/>
          <p:nvPr/>
        </p:nvSpPr>
        <p:spPr>
          <a:xfrm>
            <a:off x="0" y="0"/>
            <a:ext cx="58240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EFAB2C-A4AD-294A-8BF6-BFC968CA8272}"/>
              </a:ext>
            </a:extLst>
          </p:cNvPr>
          <p:cNvSpPr txBox="1">
            <a:spLocks/>
          </p:cNvSpPr>
          <p:nvPr/>
        </p:nvSpPr>
        <p:spPr>
          <a:xfrm>
            <a:off x="281355" y="2115777"/>
            <a:ext cx="5261316" cy="26264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SURAT EDARAN KEPALA LKPP</a:t>
            </a:r>
          </a:p>
          <a:p>
            <a:pPr algn="ctr"/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77"/>
                <a:cs typeface="Al Tarikh" pitchFamily="2" charset="-78"/>
                <a:sym typeface="Arial"/>
              </a:rPr>
              <a:t>NOMOR 30 TAHUN 2020</a:t>
            </a:r>
          </a:p>
          <a:p>
            <a:pPr algn="ctr"/>
            <a:endParaRPr lang="en-US" sz="2000" dirty="0">
              <a:solidFill>
                <a:schemeClr val="dk1"/>
              </a:solidFill>
              <a:latin typeface="Arial Rounded MT Bold" panose="020F0704030504030204" pitchFamily="34" charset="77"/>
              <a:cs typeface="Al Tarikh" pitchFamily="2" charset="-78"/>
              <a:sym typeface="Arial"/>
            </a:endParaRPr>
          </a:p>
          <a:p>
            <a:pPr algn="ctr"/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77"/>
                <a:cs typeface="Al Tarikh" pitchFamily="2" charset="-78"/>
                <a:sym typeface="Arial"/>
              </a:rPr>
              <a:t>TENTANG</a:t>
            </a:r>
          </a:p>
          <a:p>
            <a:pPr algn="ctr"/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77"/>
                <a:cs typeface="Al Tarikh" pitchFamily="2" charset="-78"/>
                <a:sym typeface="Arial"/>
              </a:rPr>
              <a:t>PELAKSANAAN PENGUMUMAN RENCANA UMUM PENGADAAN MELALUI APLIKASI SIRUP SEBELUM TAHUN ANGGARAN 2021 BERJALAN</a:t>
            </a:r>
            <a:endParaRPr lang="en-US" sz="2000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DB550-41FB-2D4C-95C5-6ECD901AC867}"/>
              </a:ext>
            </a:extLst>
          </p:cNvPr>
          <p:cNvSpPr txBox="1"/>
          <p:nvPr/>
        </p:nvSpPr>
        <p:spPr>
          <a:xfrm>
            <a:off x="99797" y="6489877"/>
            <a:ext cx="12143003" cy="256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67" b="1" dirty="0">
                <a:cs typeface="Arial" pitchFamily="34" charset="0"/>
              </a:rPr>
              <a:t>DIREKTORAT PERENCANAAN, MONITORING DAN EVALUASI PENGADAAN</a:t>
            </a:r>
            <a:endParaRPr lang="ko-KR" altLang="en-US" sz="1067" b="1" dirty="0">
              <a:cs typeface="Arial" pitchFamily="34" charset="0"/>
            </a:endParaRPr>
          </a:p>
        </p:txBody>
      </p:sp>
      <p:pic>
        <p:nvPicPr>
          <p:cNvPr id="8" name="Google Shape;121;p2">
            <a:extLst>
              <a:ext uri="{FF2B5EF4-FFF2-40B4-BE49-F238E27FC236}">
                <a16:creationId xmlns:a16="http://schemas.microsoft.com/office/drawing/2014/main" id="{0315EE22-7BC7-AA4D-A165-27ADA1ED0F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794" y="361751"/>
            <a:ext cx="2120086" cy="5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2;g9d95df8280_3_87">
            <a:extLst>
              <a:ext uri="{FF2B5EF4-FFF2-40B4-BE49-F238E27FC236}">
                <a16:creationId xmlns:a16="http://schemas.microsoft.com/office/drawing/2014/main" id="{EBF544E6-ED49-D348-8504-A461D5414A6A}"/>
              </a:ext>
            </a:extLst>
          </p:cNvPr>
          <p:cNvSpPr txBox="1"/>
          <p:nvPr/>
        </p:nvSpPr>
        <p:spPr>
          <a:xfrm>
            <a:off x="6293600" y="248194"/>
            <a:ext cx="5495126" cy="6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600" b="1" dirty="0" err="1">
                <a:latin typeface="Calibri"/>
                <a:ea typeface="Calibri"/>
                <a:cs typeface="Calibri"/>
                <a:sym typeface="Calibri"/>
              </a:rPr>
              <a:t>Maksud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600" b="1" dirty="0" err="1">
                <a:latin typeface="Calibri"/>
                <a:ea typeface="Calibri"/>
                <a:cs typeface="Calibri"/>
                <a:sym typeface="Calibri"/>
              </a:rPr>
              <a:t>Tujuan</a:t>
            </a: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Menginformasikan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Pimpinan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Kementerian/Lembaga/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Pemerintah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Daerah agar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segera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mengumumkan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RUP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melalui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aplikasi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SiRUP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Memperluas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peran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serta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usaha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mikro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usaha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kecil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menetapkan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sebanyak-banyaknya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paket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usaha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kecil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tanpa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mengabaikan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prinsip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efisiensi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persaingan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usaha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sehat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kesatuan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dan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kualitas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kemampuan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teknis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Meningkatkan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penggunaan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produk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barang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jasa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hasil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produksi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negeri; dan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Meningkatkan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peran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pelaku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usaha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nasional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600" b="1" dirty="0" err="1">
                <a:latin typeface="Calibri"/>
                <a:ea typeface="Calibri"/>
                <a:cs typeface="Calibri"/>
                <a:sym typeface="Calibri"/>
              </a:rPr>
              <a:t>Pelaksanaan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 RUP</a:t>
            </a:r>
          </a:p>
          <a:p>
            <a:pPr algn="just"/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Pengumuman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RUP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melalui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Aplikasi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SiRUP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dilaksanakan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memperhatikan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hal-hal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sebagai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berikut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Kewajiban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mengalokasikan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paling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sedikit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40%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empat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puluh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persen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produk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jasa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Usaha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Mikro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,  Usaha Kecil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serta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Koperasi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dari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hasil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produksi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negeri pada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pelaksanaan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pengadaan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barang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jasa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pemerintah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sesuai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kebijakan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pemerintah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; dan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Memastikan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PPK Menyusun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paket-paket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pengadaan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barang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jasa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diperuntukkan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usaha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mikro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usaha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kecil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memanfaatkan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aplikasi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Pengadaan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Langsung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Secara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Elektronik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(PLSE)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pengadaan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bernilai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paling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sedikit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atas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Rp50.000.000,00 (lima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puluh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juta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rupiah)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sampai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Rp200.000.000,00 (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dua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ratus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juta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rupiah) dan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aplikasi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Belanja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Langsung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Pengadaan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 (Bela </a:t>
            </a:r>
            <a:r>
              <a:rPr lang="en-US" sz="1400" b="1" dirty="0" err="1">
                <a:latin typeface="Calibri"/>
                <a:ea typeface="Calibri"/>
                <a:cs typeface="Calibri"/>
                <a:sym typeface="Calibri"/>
              </a:rPr>
              <a:t>Pengadaan</a:t>
            </a:r>
            <a:r>
              <a:rPr lang="en-US" sz="1400" b="1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pengadaan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bernilai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paling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banyak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Rp50.000.000,00 (lima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puluh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juta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rupiah).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1B2F28-4526-BC4E-925A-F64CABC63093}"/>
              </a:ext>
            </a:extLst>
          </p:cNvPr>
          <p:cNvGrpSpPr/>
          <p:nvPr/>
        </p:nvGrpSpPr>
        <p:grpSpPr>
          <a:xfrm>
            <a:off x="-467359" y="5782060"/>
            <a:ext cx="2111128" cy="644140"/>
            <a:chOff x="15651153" y="2741067"/>
            <a:chExt cx="3166692" cy="966210"/>
          </a:xfrm>
        </p:grpSpPr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3508B3FE-CFC4-4940-ACFA-34CFA5931C5C}"/>
                </a:ext>
              </a:extLst>
            </p:cNvPr>
            <p:cNvGrpSpPr/>
            <p:nvPr/>
          </p:nvGrpSpPr>
          <p:grpSpPr>
            <a:xfrm>
              <a:off x="15651153" y="2741067"/>
              <a:ext cx="3166692" cy="966210"/>
              <a:chOff x="0" y="0"/>
              <a:chExt cx="4140005" cy="354756"/>
            </a:xfrm>
          </p:grpSpPr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7CE28223-9CFF-CD4C-ADCB-AE3B415B996B}"/>
                  </a:ext>
                </a:extLst>
              </p:cNvPr>
              <p:cNvSpPr/>
              <p:nvPr/>
            </p:nvSpPr>
            <p:spPr>
              <a:xfrm>
                <a:off x="0" y="0"/>
                <a:ext cx="4140005" cy="354756"/>
              </a:xfrm>
              <a:custGeom>
                <a:avLst/>
                <a:gdLst/>
                <a:ahLst/>
                <a:cxnLst/>
                <a:rect l="l" t="t" r="r" b="b"/>
                <a:pathLst>
                  <a:path w="4140005" h="354756">
                    <a:moveTo>
                      <a:pt x="0" y="0"/>
                    </a:moveTo>
                    <a:lnTo>
                      <a:pt x="4140005" y="0"/>
                    </a:lnTo>
                    <a:lnTo>
                      <a:pt x="4140005" y="354756"/>
                    </a:lnTo>
                    <a:lnTo>
                      <a:pt x="0" y="354756"/>
                    </a:lnTo>
                    <a:close/>
                  </a:path>
                </a:pathLst>
              </a:custGeom>
              <a:solidFill>
                <a:srgbClr val="94110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D6C87FC3-95AC-5044-A759-8E4947EE3962}"/>
                </a:ext>
              </a:extLst>
            </p:cNvPr>
            <p:cNvSpPr txBox="1"/>
            <p:nvPr/>
          </p:nvSpPr>
          <p:spPr>
            <a:xfrm>
              <a:off x="16464683" y="2854784"/>
              <a:ext cx="2245025" cy="7106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74"/>
                </a:lnSpc>
              </a:pPr>
              <a:r>
                <a:rPr lang="en-US" sz="1400" b="1" dirty="0" err="1">
                  <a:solidFill>
                    <a:srgbClr val="FFFFFF"/>
                  </a:solidFill>
                </a:rPr>
                <a:t>Tanggal</a:t>
              </a:r>
              <a:r>
                <a:rPr lang="en-US" sz="1400" b="1" dirty="0">
                  <a:solidFill>
                    <a:srgbClr val="FFFFFF"/>
                  </a:solidFill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</a:rPr>
                <a:t>ditetapkan</a:t>
              </a:r>
              <a:endParaRPr lang="en-US" sz="1400" b="1" dirty="0">
                <a:solidFill>
                  <a:srgbClr val="FFFFFF"/>
                </a:solidFill>
              </a:endParaRPr>
            </a:p>
            <a:p>
              <a:pPr algn="ctr">
                <a:lnSpc>
                  <a:spcPts val="1874"/>
                </a:lnSpc>
              </a:pPr>
              <a:r>
                <a:rPr lang="en-US" sz="1400" b="1" dirty="0">
                  <a:solidFill>
                    <a:srgbClr val="FFFFFF"/>
                  </a:solidFill>
                </a:rPr>
                <a:t>4 November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80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6333F1-02FD-414A-BB83-E556497FE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5781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D0DBE1-78EC-4E28-B8D7-FE7AA2885E74}"/>
              </a:ext>
            </a:extLst>
          </p:cNvPr>
          <p:cNvCxnSpPr/>
          <p:nvPr/>
        </p:nvCxnSpPr>
        <p:spPr>
          <a:xfrm flipH="1">
            <a:off x="2593016" y="-21265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40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95C7AF-70FB-C849-B676-E098186C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" y="0"/>
            <a:ext cx="12137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5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308F08A-BB45-4D8D-AFF8-5AA107158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4217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2593016" y="-21265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3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2B98C-A0C8-8547-A877-F4D39A36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6"/>
            <a:ext cx="12192000" cy="68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14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19DE8F-FCA9-4C31-A892-E38288C8B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7142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1C716-5AD8-44AF-AC89-C206D873B7DC}"/>
              </a:ext>
            </a:extLst>
          </p:cNvPr>
          <p:cNvCxnSpPr/>
          <p:nvPr/>
        </p:nvCxnSpPr>
        <p:spPr>
          <a:xfrm flipH="1">
            <a:off x="2593016" y="-21265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12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B1481-8AB2-094D-842D-8FEC7E1E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54"/>
            <a:ext cx="12192000" cy="67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3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AF2378E-DBB1-4CF6-8DD4-E8C5E55E5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1603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E1A5D2-2B5E-453E-BAF9-FCA5F3661BE4}"/>
              </a:ext>
            </a:extLst>
          </p:cNvPr>
          <p:cNvCxnSpPr/>
          <p:nvPr/>
        </p:nvCxnSpPr>
        <p:spPr>
          <a:xfrm flipH="1">
            <a:off x="2593016" y="-21265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21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706CDC-9456-5546-8470-88BCE153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F512B-EA52-F545-9593-4AC42CB3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87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A7962A-805A-4F1B-B88A-354F9FBAF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6395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E8B4DA-8705-440D-85C3-CFACD6776121}"/>
              </a:ext>
            </a:extLst>
          </p:cNvPr>
          <p:cNvCxnSpPr/>
          <p:nvPr/>
        </p:nvCxnSpPr>
        <p:spPr>
          <a:xfrm flipH="1">
            <a:off x="2593016" y="-21265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4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10007-353D-F84D-9C23-A9503E49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1"/>
            <a:ext cx="12192000" cy="68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8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23418-15A8-BE43-8695-9375E015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755"/>
            <a:ext cx="12258051" cy="68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12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17F004-F53A-A04F-809E-485547C8BE5C}"/>
              </a:ext>
            </a:extLst>
          </p:cNvPr>
          <p:cNvSpPr/>
          <p:nvPr/>
        </p:nvSpPr>
        <p:spPr>
          <a:xfrm>
            <a:off x="0" y="0"/>
            <a:ext cx="58240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EFAB2C-A4AD-294A-8BF6-BFC968CA8272}"/>
              </a:ext>
            </a:extLst>
          </p:cNvPr>
          <p:cNvSpPr txBox="1">
            <a:spLocks/>
          </p:cNvSpPr>
          <p:nvPr/>
        </p:nvSpPr>
        <p:spPr>
          <a:xfrm>
            <a:off x="281354" y="2862542"/>
            <a:ext cx="5261316" cy="26264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PROVINSI JAWA TENGAH</a:t>
            </a:r>
            <a:endParaRPr lang="en-US" sz="2000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DB550-41FB-2D4C-95C5-6ECD901AC867}"/>
              </a:ext>
            </a:extLst>
          </p:cNvPr>
          <p:cNvSpPr txBox="1"/>
          <p:nvPr/>
        </p:nvSpPr>
        <p:spPr>
          <a:xfrm>
            <a:off x="99797" y="6489877"/>
            <a:ext cx="12143003" cy="256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67" b="1" dirty="0">
                <a:cs typeface="Arial" pitchFamily="34" charset="0"/>
              </a:rPr>
              <a:t>DIREKTORAT PERENCANAAN, MONITORING DAN EVALUASI PENGADAAN</a:t>
            </a:r>
            <a:endParaRPr lang="ko-KR" altLang="en-US" sz="1067" b="1" dirty="0">
              <a:cs typeface="Arial" pitchFamily="34" charset="0"/>
            </a:endParaRPr>
          </a:p>
        </p:txBody>
      </p:sp>
      <p:pic>
        <p:nvPicPr>
          <p:cNvPr id="8" name="Google Shape;121;p2">
            <a:extLst>
              <a:ext uri="{FF2B5EF4-FFF2-40B4-BE49-F238E27FC236}">
                <a16:creationId xmlns:a16="http://schemas.microsoft.com/office/drawing/2014/main" id="{0315EE22-7BC7-AA4D-A165-27ADA1ED0F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794" y="361751"/>
            <a:ext cx="2120086" cy="5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221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1921"/>
            <a:ext cx="9720072" cy="997527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 Partisipasi Pelaku Usaha Kecil dalam Pengadaan Pemerintah Secara Elektronik Tahun 2020</a:t>
            </a:r>
            <a:endParaRPr lang="en-US" sz="2400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9439BB-F08E-5F4A-8DA6-CFA7B607DA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9836" y="981188"/>
          <a:ext cx="10520312" cy="535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g9d95df8280_3_87">
            <a:extLst>
              <a:ext uri="{FF2B5EF4-FFF2-40B4-BE49-F238E27FC236}">
                <a16:creationId xmlns:a16="http://schemas.microsoft.com/office/drawing/2014/main" id="{65160CE7-C148-7D4D-9FDA-7D5F0D76547A}"/>
              </a:ext>
            </a:extLst>
          </p:cNvPr>
          <p:cNvSpPr txBox="1"/>
          <p:nvPr/>
        </p:nvSpPr>
        <p:spPr>
          <a:xfrm>
            <a:off x="879836" y="6391090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652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0" y="125995"/>
            <a:ext cx="8064500" cy="997527"/>
          </a:xfrm>
        </p:spPr>
        <p:txBody>
          <a:bodyPr>
            <a:noAutofit/>
          </a:bodyPr>
          <a:lstStyle/>
          <a:p>
            <a:pPr algn="ctr"/>
            <a:r>
              <a:rPr lang="en-US" sz="2200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PROPORSI POTENSI NILAI PAKET PENGADAAN PEMERINTAH BAGI PELAKU USAHA KECIL TAHUN 2020</a:t>
            </a:r>
            <a:endParaRPr lang="en-US" sz="2200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F2C9DDA-F351-F147-AC12-3A322564F4BF}"/>
              </a:ext>
            </a:extLst>
          </p:cNvPr>
          <p:cNvGraphicFramePr>
            <a:graphicFrameLocks/>
          </p:cNvGraphicFramePr>
          <p:nvPr/>
        </p:nvGraphicFramePr>
        <p:xfrm>
          <a:off x="879835" y="1354031"/>
          <a:ext cx="10545452" cy="502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172;g9d95df8280_3_87">
            <a:extLst>
              <a:ext uri="{FF2B5EF4-FFF2-40B4-BE49-F238E27FC236}">
                <a16:creationId xmlns:a16="http://schemas.microsoft.com/office/drawing/2014/main" id="{E2E15C15-180B-4B49-9E19-FEFE13D69878}"/>
              </a:ext>
            </a:extLst>
          </p:cNvPr>
          <p:cNvSpPr txBox="1"/>
          <p:nvPr/>
        </p:nvSpPr>
        <p:spPr>
          <a:xfrm>
            <a:off x="879836" y="6391090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0143A3-89DC-864E-8876-C1EB41136243}"/>
              </a:ext>
            </a:extLst>
          </p:cNvPr>
          <p:cNvSpPr txBox="1"/>
          <p:nvPr/>
        </p:nvSpPr>
        <p:spPr>
          <a:xfrm>
            <a:off x="5270864" y="3445625"/>
            <a:ext cx="1540625" cy="1075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2C83C6"/>
                </a:solidFill>
              </a:rPr>
              <a:t>49%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ABE74F-7985-0341-8A4B-65DBE7C5F1BA}"/>
              </a:ext>
            </a:extLst>
          </p:cNvPr>
          <p:cNvCxnSpPr/>
          <p:nvPr/>
        </p:nvCxnSpPr>
        <p:spPr>
          <a:xfrm flipH="1">
            <a:off x="5858294" y="2980114"/>
            <a:ext cx="188423" cy="532015"/>
          </a:xfrm>
          <a:prstGeom prst="straightConnector1">
            <a:avLst/>
          </a:prstGeom>
          <a:ln w="57150">
            <a:solidFill>
              <a:srgbClr val="2C83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575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45" y="121920"/>
            <a:ext cx="9720072" cy="1145821"/>
          </a:xfrm>
        </p:spPr>
        <p:txBody>
          <a:bodyPr>
            <a:noAutofit/>
          </a:bodyPr>
          <a:lstStyle/>
          <a:p>
            <a:pPr algn="ctr"/>
            <a:r>
              <a:rPr lang="en-US" sz="2133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TOTAL NILAI TRANSAKSI PENGADAAN &amp; PROPORSI REALISASI TRANSAKSI PAKET PENGADAAN PEMERINTAH YANG DIMENANGKAN PELAKU USAHA KECIL TAHUN 2020</a:t>
            </a:r>
            <a:endParaRPr lang="en-US" sz="2133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84B1DDBB-CA09-904F-8426-C3C85CA3A730}"/>
              </a:ext>
            </a:extLst>
          </p:cNvPr>
          <p:cNvGraphicFramePr>
            <a:graphicFrameLocks/>
          </p:cNvGraphicFramePr>
          <p:nvPr/>
        </p:nvGraphicFramePr>
        <p:xfrm>
          <a:off x="6108570" y="1445443"/>
          <a:ext cx="5329287" cy="463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228B40B3-5796-F34E-985C-D0773DA0D0D5}"/>
              </a:ext>
            </a:extLst>
          </p:cNvPr>
          <p:cNvGraphicFramePr>
            <a:graphicFrameLocks/>
          </p:cNvGraphicFramePr>
          <p:nvPr/>
        </p:nvGraphicFramePr>
        <p:xfrm>
          <a:off x="741575" y="1445443"/>
          <a:ext cx="5366995" cy="463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Google Shape;172;g9d95df8280_3_87">
            <a:extLst>
              <a:ext uri="{FF2B5EF4-FFF2-40B4-BE49-F238E27FC236}">
                <a16:creationId xmlns:a16="http://schemas.microsoft.com/office/drawing/2014/main" id="{A6C87B21-AB89-C541-B06D-BE77C1A90B39}"/>
              </a:ext>
            </a:extLst>
          </p:cNvPr>
          <p:cNvSpPr txBox="1"/>
          <p:nvPr/>
        </p:nvSpPr>
        <p:spPr>
          <a:xfrm>
            <a:off x="842128" y="6261133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684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1921"/>
            <a:ext cx="9720072" cy="997527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 Partisipasi Pelaku Usaha Kecil dalam Pengadaan Pemerintah Secara Elektronik </a:t>
            </a:r>
            <a:r>
              <a:rPr lang="en-US" sz="2400" dirty="0" err="1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Tahun</a:t>
            </a:r>
            <a:r>
              <a:rPr lang="en-US" sz="240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 2021</a:t>
            </a:r>
            <a:endParaRPr lang="en-US" sz="2400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9439BB-F08E-5F4A-8DA6-CFA7B607DA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5844" y="1002726"/>
          <a:ext cx="10520312" cy="535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g9d95df8280_3_87">
            <a:extLst>
              <a:ext uri="{FF2B5EF4-FFF2-40B4-BE49-F238E27FC236}">
                <a16:creationId xmlns:a16="http://schemas.microsoft.com/office/drawing/2014/main" id="{65160CE7-C148-7D4D-9FDA-7D5F0D76547A}"/>
              </a:ext>
            </a:extLst>
          </p:cNvPr>
          <p:cNvSpPr txBox="1"/>
          <p:nvPr/>
        </p:nvSpPr>
        <p:spPr>
          <a:xfrm>
            <a:off x="879836" y="6391090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Februari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0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0" y="125995"/>
            <a:ext cx="8064500" cy="997527"/>
          </a:xfrm>
        </p:spPr>
        <p:txBody>
          <a:bodyPr>
            <a:noAutofit/>
          </a:bodyPr>
          <a:lstStyle/>
          <a:p>
            <a:pPr algn="ctr"/>
            <a:r>
              <a:rPr lang="en-US" sz="2200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PROPORSI POTENSI NILAI PAKET PENGADAAN PEMERINTAH BAGI PELAKU USAHA KECIL TAHUN 2021</a:t>
            </a:r>
            <a:endParaRPr lang="en-US" sz="2200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F2C9DDA-F351-F147-AC12-3A322564F4BF}"/>
              </a:ext>
            </a:extLst>
          </p:cNvPr>
          <p:cNvGraphicFramePr>
            <a:graphicFrameLocks/>
          </p:cNvGraphicFramePr>
          <p:nvPr/>
        </p:nvGraphicFramePr>
        <p:xfrm>
          <a:off x="879835" y="1354031"/>
          <a:ext cx="10545452" cy="502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172;g9d95df8280_3_87">
            <a:extLst>
              <a:ext uri="{FF2B5EF4-FFF2-40B4-BE49-F238E27FC236}">
                <a16:creationId xmlns:a16="http://schemas.microsoft.com/office/drawing/2014/main" id="{E2E15C15-180B-4B49-9E19-FEFE13D69878}"/>
              </a:ext>
            </a:extLst>
          </p:cNvPr>
          <p:cNvSpPr txBox="1"/>
          <p:nvPr/>
        </p:nvSpPr>
        <p:spPr>
          <a:xfrm>
            <a:off x="879836" y="6391090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Februari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0143A3-89DC-864E-8876-C1EB41136243}"/>
              </a:ext>
            </a:extLst>
          </p:cNvPr>
          <p:cNvSpPr txBox="1"/>
          <p:nvPr/>
        </p:nvSpPr>
        <p:spPr>
          <a:xfrm>
            <a:off x="5270864" y="3445625"/>
            <a:ext cx="1540625" cy="1075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2C83C6"/>
                </a:solidFill>
              </a:rPr>
              <a:t>11%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ABE74F-7985-0341-8A4B-65DBE7C5F1BA}"/>
              </a:ext>
            </a:extLst>
          </p:cNvPr>
          <p:cNvCxnSpPr>
            <a:cxnSpLocks/>
          </p:cNvCxnSpPr>
          <p:nvPr/>
        </p:nvCxnSpPr>
        <p:spPr>
          <a:xfrm>
            <a:off x="5381297" y="3215116"/>
            <a:ext cx="388882" cy="410953"/>
          </a:xfrm>
          <a:prstGeom prst="straightConnector1">
            <a:avLst/>
          </a:prstGeom>
          <a:ln w="57150">
            <a:solidFill>
              <a:srgbClr val="2C83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42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6B75-C242-F24F-81F1-EFD339BB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45" y="121920"/>
            <a:ext cx="9720072" cy="1145821"/>
          </a:xfrm>
        </p:spPr>
        <p:txBody>
          <a:bodyPr>
            <a:noAutofit/>
          </a:bodyPr>
          <a:lstStyle/>
          <a:p>
            <a:pPr algn="ctr"/>
            <a:r>
              <a:rPr lang="en-US" sz="2133" dirty="0">
                <a:solidFill>
                  <a:schemeClr val="dk1"/>
                </a:solidFill>
                <a:latin typeface="Arial Rounded MT Bold" panose="020F0704030504030204" pitchFamily="34" charset="77"/>
                <a:ea typeface="Arial"/>
                <a:cs typeface="Al Tarikh" pitchFamily="2" charset="-78"/>
                <a:sym typeface="Arial"/>
              </a:rPr>
              <a:t>TOTAL NILAI TRANSAKSI PENGADAAN &amp; PROPORSI REALISASI TRANSAKSI PAKET PENGADAAN PEMERINTAH YANG DIMENANGKAN PELAKU USAHA KECIL TAHUN 2021</a:t>
            </a:r>
            <a:endParaRPr lang="en-US" sz="2133" dirty="0">
              <a:latin typeface="Arial Rounded MT Bold" panose="020F0704030504030204" pitchFamily="34" charset="77"/>
              <a:cs typeface="Al Tarikh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F747-10D9-0944-BB27-A21DF243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Google Shape;166;g9d95df8280_3_87">
            <a:extLst>
              <a:ext uri="{FF2B5EF4-FFF2-40B4-BE49-F238E27FC236}">
                <a16:creationId xmlns:a16="http://schemas.microsoft.com/office/drawing/2014/main" id="{2CE9AE98-DFC5-D74F-8447-506AC3A4A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69" y="12571"/>
            <a:ext cx="1395168" cy="565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84B1DDBB-CA09-904F-8426-C3C85CA3A730}"/>
              </a:ext>
            </a:extLst>
          </p:cNvPr>
          <p:cNvGraphicFramePr>
            <a:graphicFrameLocks/>
          </p:cNvGraphicFramePr>
          <p:nvPr/>
        </p:nvGraphicFramePr>
        <p:xfrm>
          <a:off x="6121138" y="1397835"/>
          <a:ext cx="5329287" cy="463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228B40B3-5796-F34E-985C-D0773DA0D0D5}"/>
              </a:ext>
            </a:extLst>
          </p:cNvPr>
          <p:cNvGraphicFramePr>
            <a:graphicFrameLocks/>
          </p:cNvGraphicFramePr>
          <p:nvPr/>
        </p:nvGraphicFramePr>
        <p:xfrm>
          <a:off x="741575" y="1445443"/>
          <a:ext cx="5366995" cy="463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Google Shape;172;g9d95df8280_3_87">
            <a:extLst>
              <a:ext uri="{FF2B5EF4-FFF2-40B4-BE49-F238E27FC236}">
                <a16:creationId xmlns:a16="http://schemas.microsoft.com/office/drawing/2014/main" id="{A6C87B21-AB89-C541-B06D-BE77C1A90B39}"/>
              </a:ext>
            </a:extLst>
          </p:cNvPr>
          <p:cNvSpPr txBox="1"/>
          <p:nvPr/>
        </p:nvSpPr>
        <p:spPr>
          <a:xfrm>
            <a:off x="842128" y="6261133"/>
            <a:ext cx="5898400" cy="3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Sumber data : inaproc.id per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tanggal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Februari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24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>
            <a:extLst>
              <a:ext uri="{FF2B5EF4-FFF2-40B4-BE49-F238E27FC236}">
                <a16:creationId xmlns:a16="http://schemas.microsoft.com/office/drawing/2014/main" id="{DD9A29CE-A9F1-4F20-80B7-0639F7A273D1}"/>
              </a:ext>
            </a:extLst>
          </p:cNvPr>
          <p:cNvGrpSpPr/>
          <p:nvPr/>
        </p:nvGrpSpPr>
        <p:grpSpPr>
          <a:xfrm>
            <a:off x="-2834155" y="5357082"/>
            <a:ext cx="4728509" cy="3459038"/>
            <a:chOff x="10280847" y="4867614"/>
            <a:chExt cx="3711904" cy="3711904"/>
          </a:xfrm>
        </p:grpSpPr>
        <p:sp>
          <p:nvSpPr>
            <p:cNvPr id="3" name="椭圆 14">
              <a:extLst>
                <a:ext uri="{FF2B5EF4-FFF2-40B4-BE49-F238E27FC236}">
                  <a16:creationId xmlns:a16="http://schemas.microsoft.com/office/drawing/2014/main" id="{C59910CD-771B-4EAF-87F6-442F7E984A89}"/>
                </a:ext>
              </a:extLst>
            </p:cNvPr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16">
              <a:extLst>
                <a:ext uri="{FF2B5EF4-FFF2-40B4-BE49-F238E27FC236}">
                  <a16:creationId xmlns:a16="http://schemas.microsoft.com/office/drawing/2014/main" id="{4235D63D-9519-41FA-9271-DD8873EEDEB7}"/>
                </a:ext>
              </a:extLst>
            </p:cNvPr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17">
              <a:extLst>
                <a:ext uri="{FF2B5EF4-FFF2-40B4-BE49-F238E27FC236}">
                  <a16:creationId xmlns:a16="http://schemas.microsoft.com/office/drawing/2014/main" id="{4573E18E-C537-406B-AF91-808676B023F7}"/>
                </a:ext>
              </a:extLst>
            </p:cNvPr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18">
              <a:extLst>
                <a:ext uri="{FF2B5EF4-FFF2-40B4-BE49-F238E27FC236}">
                  <a16:creationId xmlns:a16="http://schemas.microsoft.com/office/drawing/2014/main" id="{E023B1C8-4009-4A0F-9A1D-04A37FD9782C}"/>
                </a:ext>
              </a:extLst>
            </p:cNvPr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19">
              <a:extLst>
                <a:ext uri="{FF2B5EF4-FFF2-40B4-BE49-F238E27FC236}">
                  <a16:creationId xmlns:a16="http://schemas.microsoft.com/office/drawing/2014/main" id="{87F04F5D-A2D6-49DB-8443-4D157E4BEEEB}"/>
                </a:ext>
              </a:extLst>
            </p:cNvPr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20">
              <a:extLst>
                <a:ext uri="{FF2B5EF4-FFF2-40B4-BE49-F238E27FC236}">
                  <a16:creationId xmlns:a16="http://schemas.microsoft.com/office/drawing/2014/main" id="{F5ABBD9F-30FA-4B65-BA6D-95A05674911B}"/>
                </a:ext>
              </a:extLst>
            </p:cNvPr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747CB391-6E29-419B-95E9-A3FB865D4CAB}"/>
                </a:ext>
              </a:extLst>
            </p:cNvPr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21">
            <a:extLst>
              <a:ext uri="{FF2B5EF4-FFF2-40B4-BE49-F238E27FC236}">
                <a16:creationId xmlns:a16="http://schemas.microsoft.com/office/drawing/2014/main" id="{19F29B6A-61FF-7644-BC18-61AD61634B39}"/>
              </a:ext>
            </a:extLst>
          </p:cNvPr>
          <p:cNvGrpSpPr/>
          <p:nvPr/>
        </p:nvGrpSpPr>
        <p:grpSpPr>
          <a:xfrm>
            <a:off x="10259545" y="5357082"/>
            <a:ext cx="4728509" cy="3459038"/>
            <a:chOff x="10280847" y="4867614"/>
            <a:chExt cx="3711904" cy="3711904"/>
          </a:xfrm>
        </p:grpSpPr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98DEEC54-EF0F-0649-9A6C-389DA5D76C61}"/>
                </a:ext>
              </a:extLst>
            </p:cNvPr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6">
              <a:extLst>
                <a:ext uri="{FF2B5EF4-FFF2-40B4-BE49-F238E27FC236}">
                  <a16:creationId xmlns:a16="http://schemas.microsoft.com/office/drawing/2014/main" id="{75726012-3EAE-E241-832C-3895411C6809}"/>
                </a:ext>
              </a:extLst>
            </p:cNvPr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7">
              <a:extLst>
                <a:ext uri="{FF2B5EF4-FFF2-40B4-BE49-F238E27FC236}">
                  <a16:creationId xmlns:a16="http://schemas.microsoft.com/office/drawing/2014/main" id="{4C25A62D-A109-7943-A55B-1DD1E9EB7F46}"/>
                </a:ext>
              </a:extLst>
            </p:cNvPr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8">
              <a:extLst>
                <a:ext uri="{FF2B5EF4-FFF2-40B4-BE49-F238E27FC236}">
                  <a16:creationId xmlns:a16="http://schemas.microsoft.com/office/drawing/2014/main" id="{45584221-D642-1842-9A1D-0BDAB7585DB6}"/>
                </a:ext>
              </a:extLst>
            </p:cNvPr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9">
              <a:extLst>
                <a:ext uri="{FF2B5EF4-FFF2-40B4-BE49-F238E27FC236}">
                  <a16:creationId xmlns:a16="http://schemas.microsoft.com/office/drawing/2014/main" id="{20604B33-7650-3546-8C6A-03014E1EA068}"/>
                </a:ext>
              </a:extLst>
            </p:cNvPr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20">
              <a:extLst>
                <a:ext uri="{FF2B5EF4-FFF2-40B4-BE49-F238E27FC236}">
                  <a16:creationId xmlns:a16="http://schemas.microsoft.com/office/drawing/2014/main" id="{6603F21E-02E4-264B-BD62-9A32AF423CF4}"/>
                </a:ext>
              </a:extLst>
            </p:cNvPr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5">
              <a:extLst>
                <a:ext uri="{FF2B5EF4-FFF2-40B4-BE49-F238E27FC236}">
                  <a16:creationId xmlns:a16="http://schemas.microsoft.com/office/drawing/2014/main" id="{C62E2386-5DB8-F24F-B15F-0404659DF4EC}"/>
                </a:ext>
              </a:extLst>
            </p:cNvPr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B54D3B1-3D3E-45CB-9FDE-5EE1A872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0722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3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19DE8F-FCA9-4C31-A892-E38288C8B3DA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1C716-5AD8-44AF-AC89-C206D873B7DC}"/>
              </a:ext>
            </a:extLst>
          </p:cNvPr>
          <p:cNvCxnSpPr/>
          <p:nvPr/>
        </p:nvCxnSpPr>
        <p:spPr>
          <a:xfrm flipH="1">
            <a:off x="2448637" y="0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A6828D10-8AB2-4B86-870C-65EAC3F7C174}"/>
              </a:ext>
            </a:extLst>
          </p:cNvPr>
          <p:cNvSpPr txBox="1"/>
          <p:nvPr/>
        </p:nvSpPr>
        <p:spPr>
          <a:xfrm>
            <a:off x="8622631" y="6523074"/>
            <a:ext cx="914400" cy="2232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1" dirty="0">
                <a:solidFill>
                  <a:srgbClr val="0070C0"/>
                </a:solidFill>
              </a:rPr>
              <a:t>*Data 2020 </a:t>
            </a:r>
            <a:r>
              <a:rPr lang="en-US" b="1" i="1" dirty="0">
                <a:solidFill>
                  <a:srgbClr val="0070C0"/>
                </a:solidFill>
              </a:rPr>
              <a:t>=</a:t>
            </a:r>
            <a:r>
              <a:rPr lang="en-US" sz="1100" b="1" i="1" dirty="0">
                <a:solidFill>
                  <a:srgbClr val="0070C0"/>
                </a:solidFill>
              </a:rPr>
              <a:t> Data APBD </a:t>
            </a:r>
            <a:r>
              <a:rPr lang="en-US" sz="1100" b="1" i="1" dirty="0" err="1">
                <a:solidFill>
                  <a:srgbClr val="0070C0"/>
                </a:solidFill>
              </a:rPr>
              <a:t>Provinsi</a:t>
            </a:r>
            <a:r>
              <a:rPr lang="en-US" sz="1100" b="1" i="1" dirty="0">
                <a:solidFill>
                  <a:srgbClr val="0070C0"/>
                </a:solidFill>
              </a:rPr>
              <a:t> </a:t>
            </a:r>
            <a:r>
              <a:rPr lang="en-US" sz="1100" b="1" i="1" dirty="0" err="1">
                <a:solidFill>
                  <a:srgbClr val="0070C0"/>
                </a:solidFill>
              </a:rPr>
              <a:t>Jawa</a:t>
            </a:r>
            <a:r>
              <a:rPr lang="en-US" sz="1100" b="1" i="1" dirty="0">
                <a:solidFill>
                  <a:srgbClr val="0070C0"/>
                </a:solidFill>
              </a:rPr>
              <a:t> Tengah</a:t>
            </a:r>
            <a:endParaRPr lang="id-ID" sz="11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33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A7962A-805A-4F1B-B88A-354F9FBAF509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E8B4DA-8705-440D-85C3-CFACD6776121}"/>
              </a:ext>
            </a:extLst>
          </p:cNvPr>
          <p:cNvCxnSpPr/>
          <p:nvPr/>
        </p:nvCxnSpPr>
        <p:spPr>
          <a:xfrm flipH="1">
            <a:off x="2593016" y="-21265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03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19DE8F-FCA9-4C31-A892-E38288C8B3DA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A1C716-5AD8-44AF-AC89-C206D873B7DC}"/>
              </a:ext>
            </a:extLst>
          </p:cNvPr>
          <p:cNvCxnSpPr/>
          <p:nvPr/>
        </p:nvCxnSpPr>
        <p:spPr>
          <a:xfrm flipH="1">
            <a:off x="2448637" y="0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A6828D10-8AB2-4B86-870C-65EAC3F7C174}"/>
              </a:ext>
            </a:extLst>
          </p:cNvPr>
          <p:cNvSpPr txBox="1"/>
          <p:nvPr/>
        </p:nvSpPr>
        <p:spPr>
          <a:xfrm>
            <a:off x="8622631" y="6411432"/>
            <a:ext cx="914400" cy="2232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1" dirty="0">
                <a:solidFill>
                  <a:srgbClr val="0070C0"/>
                </a:solidFill>
              </a:rPr>
              <a:t>* </a:t>
            </a:r>
            <a:r>
              <a:rPr lang="en-US" sz="1100" b="1" i="1" dirty="0" err="1">
                <a:solidFill>
                  <a:srgbClr val="0070C0"/>
                </a:solidFill>
              </a:rPr>
              <a:t>Belanja</a:t>
            </a:r>
            <a:r>
              <a:rPr lang="en-US" sz="1100" b="1" i="1" dirty="0">
                <a:solidFill>
                  <a:srgbClr val="0070C0"/>
                </a:solidFill>
              </a:rPr>
              <a:t> </a:t>
            </a:r>
            <a:r>
              <a:rPr lang="en-US" sz="1100" b="1" i="1" dirty="0" err="1">
                <a:solidFill>
                  <a:srgbClr val="0070C0"/>
                </a:solidFill>
              </a:rPr>
              <a:t>Pengadaan</a:t>
            </a:r>
            <a:r>
              <a:rPr lang="en-US" sz="1100" b="1" i="1" dirty="0">
                <a:solidFill>
                  <a:srgbClr val="0070C0"/>
                </a:solidFill>
              </a:rPr>
              <a:t> 2021 </a:t>
            </a:r>
            <a:r>
              <a:rPr lang="en-US" sz="1100" b="1" i="1" dirty="0" err="1">
                <a:solidFill>
                  <a:srgbClr val="0070C0"/>
                </a:solidFill>
              </a:rPr>
              <a:t>diasumsikan</a:t>
            </a:r>
            <a:r>
              <a:rPr lang="en-US" sz="1100" b="1" i="1" dirty="0">
                <a:solidFill>
                  <a:srgbClr val="0070C0"/>
                </a:solidFill>
              </a:rPr>
              <a:t> </a:t>
            </a:r>
            <a:r>
              <a:rPr lang="en-US" sz="1100" b="1" i="1" dirty="0" err="1">
                <a:solidFill>
                  <a:srgbClr val="0070C0"/>
                </a:solidFill>
              </a:rPr>
              <a:t>sama</a:t>
            </a:r>
            <a:r>
              <a:rPr lang="en-US" sz="1100" b="1" i="1" dirty="0">
                <a:solidFill>
                  <a:srgbClr val="0070C0"/>
                </a:solidFill>
              </a:rPr>
              <a:t> </a:t>
            </a:r>
            <a:r>
              <a:rPr lang="en-US" sz="1100" b="1" i="1" dirty="0" err="1">
                <a:solidFill>
                  <a:srgbClr val="0070C0"/>
                </a:solidFill>
              </a:rPr>
              <a:t>dengan</a:t>
            </a:r>
            <a:r>
              <a:rPr lang="en-US" sz="1100" b="1" i="1" dirty="0">
                <a:solidFill>
                  <a:srgbClr val="0070C0"/>
                </a:solidFill>
              </a:rPr>
              <a:t> 2020</a:t>
            </a:r>
          </a:p>
          <a:p>
            <a:r>
              <a:rPr lang="en-US" sz="1100" b="1" i="1" dirty="0">
                <a:solidFill>
                  <a:srgbClr val="0070C0"/>
                </a:solidFill>
              </a:rPr>
              <a:t>*Data 2020 &amp; 2021 = Data APBD </a:t>
            </a:r>
            <a:r>
              <a:rPr lang="en-US" sz="1100" b="1" i="1" dirty="0" err="1">
                <a:solidFill>
                  <a:srgbClr val="0070C0"/>
                </a:solidFill>
              </a:rPr>
              <a:t>Provinsi</a:t>
            </a:r>
            <a:r>
              <a:rPr lang="en-US" sz="1100" b="1" i="1" dirty="0">
                <a:solidFill>
                  <a:srgbClr val="0070C0"/>
                </a:solidFill>
              </a:rPr>
              <a:t> </a:t>
            </a:r>
            <a:r>
              <a:rPr lang="en-US" sz="1100" b="1" i="1" dirty="0" err="1">
                <a:solidFill>
                  <a:srgbClr val="0070C0"/>
                </a:solidFill>
              </a:rPr>
              <a:t>Jawa</a:t>
            </a:r>
            <a:r>
              <a:rPr lang="en-US" sz="1100" b="1" i="1" dirty="0">
                <a:solidFill>
                  <a:srgbClr val="0070C0"/>
                </a:solidFill>
              </a:rPr>
              <a:t> Tengah</a:t>
            </a:r>
            <a:endParaRPr lang="id-ID" sz="11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5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A7962A-805A-4F1B-B88A-354F9FBAF509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E8B4DA-8705-440D-85C3-CFACD6776121}"/>
              </a:ext>
            </a:extLst>
          </p:cNvPr>
          <p:cNvCxnSpPr/>
          <p:nvPr/>
        </p:nvCxnSpPr>
        <p:spPr>
          <a:xfrm flipH="1">
            <a:off x="2593016" y="-21265"/>
            <a:ext cx="5805" cy="601216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74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23;p5">
            <a:extLst>
              <a:ext uri="{FF2B5EF4-FFF2-40B4-BE49-F238E27FC236}">
                <a16:creationId xmlns:a16="http://schemas.microsoft.com/office/drawing/2014/main" id="{36FC29B3-E641-49DE-B360-5E1954D447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200"/>
            <a:ext cx="12192000" cy="636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524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43;p7">
            <a:extLst>
              <a:ext uri="{FF2B5EF4-FFF2-40B4-BE49-F238E27FC236}">
                <a16:creationId xmlns:a16="http://schemas.microsoft.com/office/drawing/2014/main" id="{129843F2-2CD6-411D-83E4-B40EE3ADC8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89" y="997527"/>
            <a:ext cx="4834555" cy="3338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68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6"/>
          <p:cNvSpPr/>
          <p:nvPr/>
        </p:nvSpPr>
        <p:spPr>
          <a:xfrm>
            <a:off x="2791052" y="418123"/>
            <a:ext cx="5267600" cy="3504400"/>
          </a:xfrm>
          <a:prstGeom prst="roundRect">
            <a:avLst>
              <a:gd name="adj" fmla="val 4846"/>
            </a:avLst>
          </a:prstGeom>
          <a:solidFill>
            <a:srgbClr val="EFF7FF">
              <a:alpha val="29019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6"/>
          <p:cNvSpPr/>
          <p:nvPr/>
        </p:nvSpPr>
        <p:spPr>
          <a:xfrm>
            <a:off x="2791051" y="6352896"/>
            <a:ext cx="6707600" cy="398000"/>
          </a:xfrm>
          <a:prstGeom prst="roundRect">
            <a:avLst>
              <a:gd name="adj" fmla="val 16667"/>
            </a:avLst>
          </a:prstGeom>
          <a:solidFill>
            <a:srgbClr val="EFF7FF"/>
          </a:solidFill>
          <a:ln w="12700" cap="flat" cmpd="sng">
            <a:solidFill>
              <a:srgbClr val="3E5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s" sz="18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Aplikasi LKPP Lainnya</a:t>
            </a:r>
            <a:endParaRPr sz="1867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6"/>
          <p:cNvSpPr/>
          <p:nvPr/>
        </p:nvSpPr>
        <p:spPr>
          <a:xfrm>
            <a:off x="6466476" y="1095381"/>
            <a:ext cx="1442400" cy="1322800"/>
          </a:xfrm>
          <a:prstGeom prst="roundRect">
            <a:avLst>
              <a:gd name="adj" fmla="val 16667"/>
            </a:avLst>
          </a:prstGeom>
          <a:solidFill>
            <a:srgbClr val="EFF7FF"/>
          </a:solidFill>
          <a:ln w="12700" cap="flat" cmpd="sng">
            <a:solidFill>
              <a:srgbClr val="3E5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6"/>
          <p:cNvSpPr/>
          <p:nvPr/>
        </p:nvSpPr>
        <p:spPr>
          <a:xfrm>
            <a:off x="4437084" y="567963"/>
            <a:ext cx="1880800" cy="3173200"/>
          </a:xfrm>
          <a:prstGeom prst="roundRect">
            <a:avLst>
              <a:gd name="adj" fmla="val 16667"/>
            </a:avLst>
          </a:prstGeom>
          <a:solidFill>
            <a:srgbClr val="EFF7FF"/>
          </a:solidFill>
          <a:ln w="12700" cap="flat" cmpd="sng">
            <a:solidFill>
              <a:srgbClr val="3E5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6"/>
          <p:cNvSpPr/>
          <p:nvPr/>
        </p:nvSpPr>
        <p:spPr>
          <a:xfrm>
            <a:off x="2954051" y="1095381"/>
            <a:ext cx="1380800" cy="1271200"/>
          </a:xfrm>
          <a:prstGeom prst="roundRect">
            <a:avLst>
              <a:gd name="adj" fmla="val 16667"/>
            </a:avLst>
          </a:prstGeom>
          <a:solidFill>
            <a:srgbClr val="EFF7FF"/>
          </a:solidFill>
          <a:ln w="12700" cap="flat" cmpd="sng">
            <a:solidFill>
              <a:srgbClr val="3E5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6"/>
          <p:cNvSpPr/>
          <p:nvPr/>
        </p:nvSpPr>
        <p:spPr>
          <a:xfrm>
            <a:off x="850152" y="3060781"/>
            <a:ext cx="1482800" cy="1756800"/>
          </a:xfrm>
          <a:prstGeom prst="roundRect">
            <a:avLst>
              <a:gd name="adj" fmla="val 4846"/>
            </a:avLst>
          </a:prstGeom>
          <a:solidFill>
            <a:srgbClr val="EFF7FF">
              <a:alpha val="29019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800"/>
            </a:pP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6"/>
          <p:cNvSpPr/>
          <p:nvPr/>
        </p:nvSpPr>
        <p:spPr>
          <a:xfrm>
            <a:off x="846133" y="1064760"/>
            <a:ext cx="1456800" cy="1310400"/>
          </a:xfrm>
          <a:prstGeom prst="roundRect">
            <a:avLst>
              <a:gd name="adj" fmla="val 4846"/>
            </a:avLst>
          </a:prstGeom>
          <a:solidFill>
            <a:srgbClr val="EFF7FF">
              <a:alpha val="29019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4" name="Google Shape;1584;p6"/>
          <p:cNvGrpSpPr/>
          <p:nvPr/>
        </p:nvGrpSpPr>
        <p:grpSpPr>
          <a:xfrm>
            <a:off x="3064131" y="1372153"/>
            <a:ext cx="1187485" cy="886332"/>
            <a:chOff x="2475858" y="2587746"/>
            <a:chExt cx="1301496" cy="1091184"/>
          </a:xfrm>
        </p:grpSpPr>
        <p:pic>
          <p:nvPicPr>
            <p:cNvPr id="1585" name="Google Shape;158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75858" y="2587746"/>
              <a:ext cx="1301496" cy="1091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6" name="Google Shape;1586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2430" y="2895590"/>
              <a:ext cx="961828" cy="226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7" name="Google Shape;1587;p6"/>
          <p:cNvGrpSpPr/>
          <p:nvPr/>
        </p:nvGrpSpPr>
        <p:grpSpPr>
          <a:xfrm>
            <a:off x="4799298" y="797767"/>
            <a:ext cx="1188537" cy="886332"/>
            <a:chOff x="4763697" y="1708645"/>
            <a:chExt cx="1302649" cy="1091184"/>
          </a:xfrm>
        </p:grpSpPr>
        <p:pic>
          <p:nvPicPr>
            <p:cNvPr id="1588" name="Google Shape;158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3697" y="1708645"/>
              <a:ext cx="1301496" cy="1091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9" name="Google Shape;1589;p6"/>
            <p:cNvSpPr txBox="1"/>
            <p:nvPr/>
          </p:nvSpPr>
          <p:spPr>
            <a:xfrm>
              <a:off x="4806946" y="1943086"/>
              <a:ext cx="1259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s" sz="1067" b="1">
                  <a:solidFill>
                    <a:srgbClr val="3E5D89"/>
                  </a:solidFill>
                  <a:latin typeface="Arial"/>
                  <a:ea typeface="Arial"/>
                  <a:cs typeface="Arial"/>
                  <a:sym typeface="Arial"/>
                </a:rPr>
                <a:t>e-Tendering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0" name="Google Shape;1590;p6"/>
          <p:cNvGrpSpPr/>
          <p:nvPr/>
        </p:nvGrpSpPr>
        <p:grpSpPr>
          <a:xfrm>
            <a:off x="4799296" y="1858759"/>
            <a:ext cx="1196235" cy="886332"/>
            <a:chOff x="4763697" y="3045905"/>
            <a:chExt cx="1311086" cy="1091184"/>
          </a:xfrm>
        </p:grpSpPr>
        <p:pic>
          <p:nvPicPr>
            <p:cNvPr id="1591" name="Google Shape;1591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3697" y="3045905"/>
              <a:ext cx="1301496" cy="1091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2" name="Google Shape;1592;p6"/>
            <p:cNvSpPr txBox="1"/>
            <p:nvPr/>
          </p:nvSpPr>
          <p:spPr>
            <a:xfrm>
              <a:off x="4773083" y="3302593"/>
              <a:ext cx="1301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s" sz="1067" b="1">
                  <a:solidFill>
                    <a:srgbClr val="3E5D89"/>
                  </a:solidFill>
                  <a:latin typeface="Arial"/>
                  <a:ea typeface="Arial"/>
                  <a:cs typeface="Arial"/>
                  <a:sym typeface="Arial"/>
                </a:rPr>
                <a:t>e-Purchasing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3" name="Google Shape;1593;p6"/>
          <p:cNvGrpSpPr/>
          <p:nvPr/>
        </p:nvGrpSpPr>
        <p:grpSpPr>
          <a:xfrm>
            <a:off x="6546776" y="1379393"/>
            <a:ext cx="1324373" cy="836447"/>
            <a:chOff x="6540736" y="2349802"/>
            <a:chExt cx="1451527" cy="1029769"/>
          </a:xfrm>
        </p:grpSpPr>
        <p:pic>
          <p:nvPicPr>
            <p:cNvPr id="1594" name="Google Shape;1594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50587" y="2349802"/>
              <a:ext cx="1441676" cy="1029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5" name="Google Shape;1595;p6"/>
            <p:cNvSpPr txBox="1"/>
            <p:nvPr/>
          </p:nvSpPr>
          <p:spPr>
            <a:xfrm>
              <a:off x="6540736" y="2430094"/>
              <a:ext cx="14175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800"/>
              </a:pPr>
              <a:r>
                <a:rPr lang="es" sz="1067" b="1">
                  <a:solidFill>
                    <a:srgbClr val="3E5D89"/>
                  </a:solidFill>
                  <a:latin typeface="Arial"/>
                  <a:ea typeface="Arial"/>
                  <a:cs typeface="Arial"/>
                  <a:sym typeface="Arial"/>
                </a:rPr>
                <a:t>e-Management Contract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96" name="Google Shape;1596;p6"/>
          <p:cNvCxnSpPr>
            <a:stCxn id="1597" idx="3"/>
          </p:cNvCxnSpPr>
          <p:nvPr/>
        </p:nvCxnSpPr>
        <p:spPr>
          <a:xfrm rot="10800000" flipH="1">
            <a:off x="5976133" y="2438220"/>
            <a:ext cx="754800" cy="7824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8" name="Google Shape;1598;p6"/>
          <p:cNvSpPr txBox="1"/>
          <p:nvPr/>
        </p:nvSpPr>
        <p:spPr>
          <a:xfrm>
            <a:off x="1042556" y="2678461"/>
            <a:ext cx="1106800" cy="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FF0000"/>
              </a:buClr>
              <a:buSzPts val="900"/>
            </a:pPr>
            <a:r>
              <a:rPr lang="e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BUDGETING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6"/>
          <p:cNvSpPr txBox="1"/>
          <p:nvPr/>
        </p:nvSpPr>
        <p:spPr>
          <a:xfrm>
            <a:off x="1419215" y="3201336"/>
            <a:ext cx="815200" cy="2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s"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DIPA/DPA</a:t>
            </a:r>
            <a:endParaRPr sz="1067" b="1">
              <a:solidFill>
                <a:srgbClr val="3E5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6"/>
          <p:cNvSpPr txBox="1"/>
          <p:nvPr/>
        </p:nvSpPr>
        <p:spPr>
          <a:xfrm>
            <a:off x="1404177" y="3590000"/>
            <a:ext cx="7784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s"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RKA/KL</a:t>
            </a:r>
            <a:endParaRPr sz="1067" b="1">
              <a:solidFill>
                <a:srgbClr val="3E5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6"/>
          <p:cNvSpPr txBox="1"/>
          <p:nvPr/>
        </p:nvSpPr>
        <p:spPr>
          <a:xfrm>
            <a:off x="1419809" y="3913361"/>
            <a:ext cx="8400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s"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SIMDA/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s"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SIPKD/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s"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SIMRAL/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s"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SIKD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2" name="Google Shape;160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5" y="3125742"/>
            <a:ext cx="300421" cy="32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5688" y="3578411"/>
            <a:ext cx="377301" cy="28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5688" y="3944990"/>
            <a:ext cx="377301" cy="283335"/>
          </a:xfrm>
          <a:prstGeom prst="rect">
            <a:avLst/>
          </a:prstGeom>
          <a:noFill/>
          <a:ln>
            <a:noFill/>
          </a:ln>
        </p:spPr>
      </p:pic>
      <p:sp>
        <p:nvSpPr>
          <p:cNvPr id="1605" name="Google Shape;1605;p6"/>
          <p:cNvSpPr txBox="1"/>
          <p:nvPr/>
        </p:nvSpPr>
        <p:spPr>
          <a:xfrm>
            <a:off x="1248503" y="2056377"/>
            <a:ext cx="8768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s"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KRISNA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6"/>
          <p:cNvSpPr txBox="1"/>
          <p:nvPr/>
        </p:nvSpPr>
        <p:spPr>
          <a:xfrm>
            <a:off x="691533" y="716420"/>
            <a:ext cx="1916000" cy="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FF0000"/>
              </a:buClr>
              <a:buSzPts val="900"/>
            </a:pPr>
            <a:r>
              <a:rPr lang="e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6"/>
          <p:cNvSpPr txBox="1"/>
          <p:nvPr/>
        </p:nvSpPr>
        <p:spPr>
          <a:xfrm>
            <a:off x="3079561" y="103493"/>
            <a:ext cx="1759200" cy="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FF0000"/>
              </a:buClr>
              <a:buSzPts val="1100"/>
            </a:pPr>
            <a:r>
              <a:rPr lang="es" sz="1467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PROCUREMENT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6"/>
          <p:cNvSpPr txBox="1"/>
          <p:nvPr/>
        </p:nvSpPr>
        <p:spPr>
          <a:xfrm>
            <a:off x="3103437" y="1156223"/>
            <a:ext cx="10972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Perencanaan</a:t>
            </a:r>
            <a:endParaRPr sz="933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6"/>
          <p:cNvSpPr txBox="1"/>
          <p:nvPr/>
        </p:nvSpPr>
        <p:spPr>
          <a:xfrm>
            <a:off x="4757637" y="567963"/>
            <a:ext cx="1226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Implementasi</a:t>
            </a:r>
            <a:endParaRPr sz="933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0" name="Google Shape;1610;p6"/>
          <p:cNvCxnSpPr/>
          <p:nvPr/>
        </p:nvCxnSpPr>
        <p:spPr>
          <a:xfrm>
            <a:off x="5987869" y="1126673"/>
            <a:ext cx="476400" cy="3972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1" name="Google Shape;1611;p6"/>
          <p:cNvCxnSpPr/>
          <p:nvPr/>
        </p:nvCxnSpPr>
        <p:spPr>
          <a:xfrm rot="10800000" flipH="1">
            <a:off x="5983849" y="1756812"/>
            <a:ext cx="554000" cy="535200"/>
          </a:xfrm>
          <a:prstGeom prst="bentConnector3">
            <a:avLst>
              <a:gd name="adj1" fmla="val 49997"/>
            </a:avLst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2" name="Google Shape;1612;p6"/>
          <p:cNvCxnSpPr>
            <a:stCxn id="1581" idx="3"/>
            <a:endCxn id="1592" idx="1"/>
          </p:cNvCxnSpPr>
          <p:nvPr/>
        </p:nvCxnSpPr>
        <p:spPr>
          <a:xfrm>
            <a:off x="4334851" y="1730981"/>
            <a:ext cx="473200" cy="474400"/>
          </a:xfrm>
          <a:prstGeom prst="bentConnector3">
            <a:avLst>
              <a:gd name="adj1" fmla="val 49980"/>
            </a:avLst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3" name="Google Shape;1613;p6"/>
          <p:cNvCxnSpPr>
            <a:stCxn id="1581" idx="0"/>
            <a:endCxn id="1589" idx="1"/>
          </p:cNvCxnSpPr>
          <p:nvPr/>
        </p:nvCxnSpPr>
        <p:spPr>
          <a:xfrm rot="-5400000" flipH="1">
            <a:off x="4226051" y="513781"/>
            <a:ext cx="31200" cy="1194400"/>
          </a:xfrm>
          <a:prstGeom prst="bentConnector4">
            <a:avLst>
              <a:gd name="adj1" fmla="val -1017628"/>
              <a:gd name="adj2" fmla="val 78898"/>
            </a:avLst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4" name="Google Shape;1614;p6"/>
          <p:cNvSpPr txBox="1"/>
          <p:nvPr/>
        </p:nvSpPr>
        <p:spPr>
          <a:xfrm>
            <a:off x="6472269" y="1112673"/>
            <a:ext cx="1398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Kontrak</a:t>
            </a:r>
            <a:endParaRPr sz="933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6"/>
          <p:cNvSpPr/>
          <p:nvPr/>
        </p:nvSpPr>
        <p:spPr>
          <a:xfrm>
            <a:off x="9873933" y="2399433"/>
            <a:ext cx="1972400" cy="1592800"/>
          </a:xfrm>
          <a:prstGeom prst="roundRect">
            <a:avLst>
              <a:gd name="adj" fmla="val 4846"/>
            </a:avLst>
          </a:prstGeom>
          <a:solidFill>
            <a:srgbClr val="EFF7FF">
              <a:alpha val="29019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6"/>
          <p:cNvSpPr txBox="1"/>
          <p:nvPr/>
        </p:nvSpPr>
        <p:spPr>
          <a:xfrm>
            <a:off x="9935111" y="2124472"/>
            <a:ext cx="1608800" cy="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FF0000"/>
              </a:buClr>
              <a:buSzPts val="900"/>
            </a:pPr>
            <a:r>
              <a:rPr lang="e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6"/>
          <p:cNvSpPr txBox="1"/>
          <p:nvPr/>
        </p:nvSpPr>
        <p:spPr>
          <a:xfrm>
            <a:off x="10391145" y="3574893"/>
            <a:ext cx="14552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s" sz="1200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SISMONTEPRA</a:t>
            </a:r>
            <a:endParaRPr sz="1067" b="1">
              <a:solidFill>
                <a:srgbClr val="3E5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8" name="Google Shape;161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6870" y="3589135"/>
            <a:ext cx="378484" cy="28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619" name="Google Shape;1619;p6"/>
          <p:cNvSpPr txBox="1"/>
          <p:nvPr/>
        </p:nvSpPr>
        <p:spPr>
          <a:xfrm>
            <a:off x="10362167" y="2957567"/>
            <a:ext cx="1380800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s" sz="1200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Policy Recomendation</a:t>
            </a:r>
            <a:endParaRPr sz="1200" b="1">
              <a:solidFill>
                <a:srgbClr val="3E5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0" name="Google Shape;162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81766" y="3001871"/>
            <a:ext cx="385060" cy="41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78879" y="2859202"/>
            <a:ext cx="1187592" cy="8853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2" name="Google Shape;1622;p6"/>
          <p:cNvCxnSpPr>
            <a:endCxn id="1623" idx="1"/>
          </p:cNvCxnSpPr>
          <p:nvPr/>
        </p:nvCxnSpPr>
        <p:spPr>
          <a:xfrm rot="-5400000">
            <a:off x="8783028" y="3238829"/>
            <a:ext cx="1731600" cy="6736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624" name="Google Shape;1624;p6"/>
          <p:cNvGrpSpPr/>
          <p:nvPr/>
        </p:nvGrpSpPr>
        <p:grpSpPr>
          <a:xfrm>
            <a:off x="9985628" y="2501455"/>
            <a:ext cx="1388421" cy="416748"/>
            <a:chOff x="155960" y="1616339"/>
            <a:chExt cx="1521057" cy="509721"/>
          </a:xfrm>
        </p:grpSpPr>
        <p:sp>
          <p:nvSpPr>
            <p:cNvPr id="1625" name="Google Shape;1625;p6"/>
            <p:cNvSpPr txBox="1"/>
            <p:nvPr/>
          </p:nvSpPr>
          <p:spPr>
            <a:xfrm>
              <a:off x="572717" y="1726321"/>
              <a:ext cx="110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s" sz="1200" b="1">
                  <a:solidFill>
                    <a:srgbClr val="3E5D89"/>
                  </a:solidFill>
                  <a:latin typeface="Arial"/>
                  <a:ea typeface="Arial"/>
                  <a:cs typeface="Arial"/>
                  <a:sym typeface="Arial"/>
                </a:rPr>
                <a:t>Audit</a:t>
              </a:r>
              <a:endParaRPr sz="1067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3" name="Google Shape;1623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55960" y="1616339"/>
              <a:ext cx="421838" cy="5097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7" name="Google Shape;1597;p6"/>
          <p:cNvSpPr txBox="1"/>
          <p:nvPr/>
        </p:nvSpPr>
        <p:spPr>
          <a:xfrm>
            <a:off x="4788533" y="3020020"/>
            <a:ext cx="1187600" cy="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3E5D89"/>
              </a:buClr>
              <a:buSzPts val="700"/>
            </a:pPr>
            <a:r>
              <a:rPr lang="es" sz="933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Non Tendering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3E5D89"/>
              </a:buClr>
              <a:buSzPts val="700"/>
            </a:pPr>
            <a:r>
              <a:rPr lang="es" sz="933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Non Purchasing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6"/>
          <p:cNvSpPr/>
          <p:nvPr/>
        </p:nvSpPr>
        <p:spPr>
          <a:xfrm>
            <a:off x="2548600" y="4113713"/>
            <a:ext cx="8322400" cy="2036800"/>
          </a:xfrm>
          <a:prstGeom prst="roundRect">
            <a:avLst>
              <a:gd name="adj" fmla="val 16667"/>
            </a:avLst>
          </a:prstGeom>
          <a:solidFill>
            <a:srgbClr val="EFF7FF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7" name="Google Shape;162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54983" y="4203602"/>
            <a:ext cx="185093" cy="19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28" name="Google Shape;1628;p6"/>
          <p:cNvSpPr txBox="1"/>
          <p:nvPr/>
        </p:nvSpPr>
        <p:spPr>
          <a:xfrm>
            <a:off x="2695047" y="4140341"/>
            <a:ext cx="1252800" cy="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" sz="1600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DW, DL</a:t>
            </a:r>
            <a:endParaRPr sz="1600" b="1">
              <a:solidFill>
                <a:srgbClr val="3E5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9" name="Google Shape;1629;p6"/>
          <p:cNvCxnSpPr/>
          <p:nvPr/>
        </p:nvCxnSpPr>
        <p:spPr>
          <a:xfrm>
            <a:off x="5377501" y="3756573"/>
            <a:ext cx="0" cy="318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30" name="Google Shape;1630;p6"/>
          <p:cNvCxnSpPr/>
          <p:nvPr/>
        </p:nvCxnSpPr>
        <p:spPr>
          <a:xfrm flipH="1">
            <a:off x="7182920" y="2464629"/>
            <a:ext cx="4800" cy="16192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631" name="Google Shape;1631;p6"/>
          <p:cNvGrpSpPr/>
          <p:nvPr/>
        </p:nvGrpSpPr>
        <p:grpSpPr>
          <a:xfrm>
            <a:off x="3689745" y="4151421"/>
            <a:ext cx="496155" cy="372099"/>
            <a:chOff x="6362520" y="4394497"/>
            <a:chExt cx="1124897" cy="822985"/>
          </a:xfrm>
        </p:grpSpPr>
        <p:pic>
          <p:nvPicPr>
            <p:cNvPr id="1632" name="Google Shape;1632;p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362520" y="4394497"/>
              <a:ext cx="1124897" cy="822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3" name="Google Shape;1633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688716" y="4473556"/>
              <a:ext cx="453440" cy="464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4" name="Google Shape;1634;p6"/>
          <p:cNvSpPr txBox="1"/>
          <p:nvPr/>
        </p:nvSpPr>
        <p:spPr>
          <a:xfrm>
            <a:off x="4119055" y="4161317"/>
            <a:ext cx="1194400" cy="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" sz="1600" b="1">
                <a:solidFill>
                  <a:srgbClr val="3E5D89"/>
                </a:solidFill>
                <a:latin typeface="Arial"/>
                <a:ea typeface="Arial"/>
                <a:cs typeface="Arial"/>
                <a:sym typeface="Arial"/>
              </a:rPr>
              <a:t>Monev 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5" name="Google Shape;1635;p6"/>
          <p:cNvCxnSpPr>
            <a:stCxn id="1578" idx="0"/>
          </p:cNvCxnSpPr>
          <p:nvPr/>
        </p:nvCxnSpPr>
        <p:spPr>
          <a:xfrm rot="10800000">
            <a:off x="6144851" y="5994096"/>
            <a:ext cx="0" cy="358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636" name="Google Shape;1636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2708" y="1152231"/>
            <a:ext cx="1203019" cy="92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6"/>
          <p:cNvPicPr preferRelativeResize="0"/>
          <p:nvPr/>
        </p:nvPicPr>
        <p:blipFill rotWithShape="1">
          <a:blip r:embed="rId15">
            <a:alphaModFix/>
          </a:blip>
          <a:srcRect l="22190" r="23804" b="22963"/>
          <a:stretch/>
        </p:blipFill>
        <p:spPr>
          <a:xfrm>
            <a:off x="1148262" y="1254114"/>
            <a:ext cx="860289" cy="4911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6"/>
          <p:cNvSpPr/>
          <p:nvPr/>
        </p:nvSpPr>
        <p:spPr>
          <a:xfrm>
            <a:off x="8289251" y="1074963"/>
            <a:ext cx="1380800" cy="1379200"/>
          </a:xfrm>
          <a:prstGeom prst="roundRect">
            <a:avLst>
              <a:gd name="adj" fmla="val 16667"/>
            </a:avLst>
          </a:prstGeom>
          <a:solidFill>
            <a:srgbClr val="EFF7FF"/>
          </a:solidFill>
          <a:ln w="12700" cap="flat" cmpd="sng">
            <a:solidFill>
              <a:srgbClr val="3E5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9" name="Google Shape;1639;p6"/>
          <p:cNvGrpSpPr/>
          <p:nvPr/>
        </p:nvGrpSpPr>
        <p:grpSpPr>
          <a:xfrm>
            <a:off x="8386388" y="1320506"/>
            <a:ext cx="1203017" cy="922212"/>
            <a:chOff x="-1466270" y="4581811"/>
            <a:chExt cx="1139509" cy="852216"/>
          </a:xfrm>
        </p:grpSpPr>
        <p:pic>
          <p:nvPicPr>
            <p:cNvPr id="1640" name="Google Shape;1640;p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466270" y="4581811"/>
              <a:ext cx="1139509" cy="852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1" name="Google Shape;1641;p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1248513" y="4675627"/>
              <a:ext cx="703082" cy="500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2" name="Google Shape;1642;p6"/>
          <p:cNvSpPr txBox="1"/>
          <p:nvPr/>
        </p:nvSpPr>
        <p:spPr>
          <a:xfrm>
            <a:off x="8262487" y="1106719"/>
            <a:ext cx="1398000" cy="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432FF"/>
              </a:buClr>
              <a:buSzPts val="800"/>
            </a:pPr>
            <a:r>
              <a:rPr lang="es" sz="1067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OM-SPAN</a:t>
            </a:r>
            <a:endParaRPr sz="933" b="1" i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6"/>
          <p:cNvSpPr txBox="1"/>
          <p:nvPr/>
        </p:nvSpPr>
        <p:spPr>
          <a:xfrm>
            <a:off x="8467679" y="756339"/>
            <a:ext cx="1001200" cy="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FF0000"/>
              </a:buClr>
              <a:buSzPts val="900"/>
            </a:pPr>
            <a:r>
              <a:rPr lang="es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PAYMENT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4" name="Google Shape;1644;p6"/>
          <p:cNvCxnSpPr/>
          <p:nvPr/>
        </p:nvCxnSpPr>
        <p:spPr>
          <a:xfrm>
            <a:off x="8979597" y="2454147"/>
            <a:ext cx="12000" cy="1610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645" name="Google Shape;1645;p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20515" y="4414540"/>
            <a:ext cx="7943920" cy="1701819"/>
          </a:xfrm>
          <a:prstGeom prst="rect">
            <a:avLst/>
          </a:prstGeom>
          <a:noFill/>
          <a:ln>
            <a:noFill/>
          </a:ln>
        </p:spPr>
      </p:pic>
      <p:sp>
        <p:nvSpPr>
          <p:cNvPr id="1646" name="Google Shape;1646;p6"/>
          <p:cNvSpPr txBox="1"/>
          <p:nvPr/>
        </p:nvSpPr>
        <p:spPr>
          <a:xfrm rot="-178585">
            <a:off x="10247261" y="4581331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</a:t>
            </a:r>
            <a:endParaRPr sz="1467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47" name="Google Shape;1647;p6"/>
          <p:cNvSpPr txBox="1"/>
          <p:nvPr/>
        </p:nvSpPr>
        <p:spPr>
          <a:xfrm rot="-178585">
            <a:off x="4057110" y="902329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6"/>
          <p:cNvSpPr txBox="1"/>
          <p:nvPr/>
        </p:nvSpPr>
        <p:spPr>
          <a:xfrm rot="-178585">
            <a:off x="2046743" y="2809225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</a:t>
            </a:r>
            <a:endParaRPr sz="1467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49" name="Google Shape;1649;p6"/>
          <p:cNvSpPr txBox="1"/>
          <p:nvPr/>
        </p:nvSpPr>
        <p:spPr>
          <a:xfrm>
            <a:off x="1074057" y="-1451429"/>
            <a:ext cx="1848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6"/>
          <p:cNvSpPr txBox="1"/>
          <p:nvPr/>
        </p:nvSpPr>
        <p:spPr>
          <a:xfrm rot="-178585">
            <a:off x="3782351" y="4850133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</a:t>
            </a:r>
            <a:endParaRPr sz="1467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51" name="Google Shape;1651;p6"/>
          <p:cNvSpPr txBox="1"/>
          <p:nvPr/>
        </p:nvSpPr>
        <p:spPr>
          <a:xfrm rot="-178585">
            <a:off x="3935097" y="2098495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</a:t>
            </a:r>
            <a:endParaRPr sz="1467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52" name="Google Shape;1652;p6"/>
          <p:cNvSpPr txBox="1"/>
          <p:nvPr/>
        </p:nvSpPr>
        <p:spPr>
          <a:xfrm rot="-178585">
            <a:off x="5009722" y="4857837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6"/>
          <p:cNvSpPr txBox="1"/>
          <p:nvPr/>
        </p:nvSpPr>
        <p:spPr>
          <a:xfrm rot="-178585">
            <a:off x="5739161" y="3602633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6"/>
          <p:cNvSpPr txBox="1"/>
          <p:nvPr/>
        </p:nvSpPr>
        <p:spPr>
          <a:xfrm rot="-178585">
            <a:off x="6349430" y="4868957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4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6"/>
          <p:cNvSpPr txBox="1"/>
          <p:nvPr/>
        </p:nvSpPr>
        <p:spPr>
          <a:xfrm rot="-178585">
            <a:off x="6109411" y="3454033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4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6"/>
          <p:cNvSpPr txBox="1"/>
          <p:nvPr/>
        </p:nvSpPr>
        <p:spPr>
          <a:xfrm rot="-178585">
            <a:off x="7715346" y="4868958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6"/>
          <p:cNvSpPr txBox="1"/>
          <p:nvPr/>
        </p:nvSpPr>
        <p:spPr>
          <a:xfrm rot="-178585">
            <a:off x="7287351" y="2306461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6"/>
          <p:cNvSpPr txBox="1"/>
          <p:nvPr/>
        </p:nvSpPr>
        <p:spPr>
          <a:xfrm rot="-178585">
            <a:off x="9015501" y="5757770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6</a:t>
            </a:r>
            <a:endParaRPr sz="1467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59" name="Google Shape;1659;p6"/>
          <p:cNvSpPr txBox="1"/>
          <p:nvPr/>
        </p:nvSpPr>
        <p:spPr>
          <a:xfrm rot="-178585">
            <a:off x="7730778" y="2165669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6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6"/>
          <p:cNvSpPr txBox="1"/>
          <p:nvPr/>
        </p:nvSpPr>
        <p:spPr>
          <a:xfrm rot="-178585">
            <a:off x="10318227" y="5776129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7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6"/>
          <p:cNvSpPr txBox="1"/>
          <p:nvPr/>
        </p:nvSpPr>
        <p:spPr>
          <a:xfrm rot="-178585">
            <a:off x="8437825" y="2169590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7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6"/>
          <p:cNvSpPr txBox="1"/>
          <p:nvPr/>
        </p:nvSpPr>
        <p:spPr>
          <a:xfrm rot="-178585">
            <a:off x="2073170" y="2016339"/>
            <a:ext cx="331247" cy="4726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467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</a:t>
            </a:r>
            <a:endParaRPr sz="1467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663" name="Google Shape;1663;p6"/>
          <p:cNvPicPr preferRelativeResize="0"/>
          <p:nvPr/>
        </p:nvPicPr>
        <p:blipFill rotWithShape="1">
          <a:blip r:embed="rId18">
            <a:alphaModFix/>
          </a:blip>
          <a:srcRect l="33560" t="91864" r="28837" b="-276"/>
          <a:stretch/>
        </p:blipFill>
        <p:spPr>
          <a:xfrm>
            <a:off x="2581124" y="6186487"/>
            <a:ext cx="8290077" cy="7316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4" name="Google Shape;1664;p6"/>
          <p:cNvCxnSpPr>
            <a:stCxn id="1581" idx="2"/>
          </p:cNvCxnSpPr>
          <p:nvPr/>
        </p:nvCxnSpPr>
        <p:spPr>
          <a:xfrm>
            <a:off x="3644451" y="2366581"/>
            <a:ext cx="400" cy="1717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65" name="Google Shape;1665;p6"/>
          <p:cNvSpPr/>
          <p:nvPr/>
        </p:nvSpPr>
        <p:spPr>
          <a:xfrm>
            <a:off x="4111184" y="2455133"/>
            <a:ext cx="496000" cy="1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6" name="Google Shape;1666;p6"/>
          <p:cNvCxnSpPr>
            <a:stCxn id="1636" idx="3"/>
          </p:cNvCxnSpPr>
          <p:nvPr/>
        </p:nvCxnSpPr>
        <p:spPr>
          <a:xfrm>
            <a:off x="2185727" y="1613325"/>
            <a:ext cx="557600" cy="6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67" name="Google Shape;1667;p6"/>
          <p:cNvCxnSpPr/>
          <p:nvPr/>
        </p:nvCxnSpPr>
        <p:spPr>
          <a:xfrm rot="-5400000">
            <a:off x="2178100" y="2698600"/>
            <a:ext cx="1282800" cy="736800"/>
          </a:xfrm>
          <a:prstGeom prst="bentConnector3">
            <a:avLst>
              <a:gd name="adj1" fmla="val -990"/>
            </a:avLst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668" name="Google Shape;1668;p6"/>
          <p:cNvCxnSpPr>
            <a:endCxn id="1640" idx="1"/>
          </p:cNvCxnSpPr>
          <p:nvPr/>
        </p:nvCxnSpPr>
        <p:spPr>
          <a:xfrm rot="10800000" flipH="1">
            <a:off x="7924787" y="1781611"/>
            <a:ext cx="461600" cy="92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583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8"/>
          <p:cNvSpPr txBox="1"/>
          <p:nvPr/>
        </p:nvSpPr>
        <p:spPr>
          <a:xfrm>
            <a:off x="8433533" y="1462400"/>
            <a:ext cx="3342000" cy="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1867" b="1">
                <a:solidFill>
                  <a:srgbClr val="4D43A3"/>
                </a:solidFill>
                <a:latin typeface="Open Sans"/>
                <a:ea typeface="Open Sans"/>
                <a:cs typeface="Open Sans"/>
                <a:sym typeface="Open Sans"/>
              </a:rPr>
              <a:t>Kontrak Manajemen</a:t>
            </a:r>
            <a:endParaRPr sz="1867">
              <a:solidFill>
                <a:srgbClr val="4D43A3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spcBef>
                <a:spcPts val="267"/>
              </a:spcBef>
              <a:buClr>
                <a:schemeClr val="dk1"/>
              </a:buClr>
              <a:buSzPts val="1100"/>
            </a:pPr>
            <a:r>
              <a:rPr lang="e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Aplikasi berbasis web untuk melaporkan,memonitoring Kontrak, sinkronisasi Langsung/lokal</a:t>
            </a:r>
            <a:endParaRPr sz="1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74" name="Google Shape;1674;p8"/>
          <p:cNvSpPr txBox="1"/>
          <p:nvPr/>
        </p:nvSpPr>
        <p:spPr>
          <a:xfrm>
            <a:off x="0" y="4313956"/>
            <a:ext cx="35432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SzPts val="1100"/>
            </a:pPr>
            <a:r>
              <a:rPr lang="es" sz="2133" b="1">
                <a:solidFill>
                  <a:srgbClr val="982A6F"/>
                </a:solidFill>
                <a:latin typeface="Open Sans"/>
                <a:ea typeface="Open Sans"/>
                <a:cs typeface="Open Sans"/>
                <a:sym typeface="Open Sans"/>
              </a:rPr>
              <a:t>SPSE</a:t>
            </a:r>
            <a:endParaRPr sz="2133" b="1">
              <a:solidFill>
                <a:srgbClr val="982A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spcBef>
                <a:spcPts val="267"/>
              </a:spcBef>
              <a:buClr>
                <a:schemeClr val="dk1"/>
              </a:buClr>
              <a:buSzPts val="1100"/>
            </a:pPr>
            <a:r>
              <a:rPr lang="es" sz="1867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Aplikasi Berbasis Web untuk melakukan pemilihan Tendering/e-pengadaan Langsung, dll.</a:t>
            </a:r>
            <a:endParaRPr sz="1867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es" sz="1867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Sinkornisasi langsung/lokal </a:t>
            </a:r>
            <a:endParaRPr sz="1867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75" name="Google Shape;1675;p8"/>
          <p:cNvSpPr txBox="1"/>
          <p:nvPr/>
        </p:nvSpPr>
        <p:spPr>
          <a:xfrm>
            <a:off x="8433533" y="2684913"/>
            <a:ext cx="3631600" cy="1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" sz="1867" b="1">
                <a:solidFill>
                  <a:srgbClr val="D5309A"/>
                </a:solidFill>
                <a:latin typeface="Open Sans"/>
                <a:ea typeface="Open Sans"/>
                <a:cs typeface="Open Sans"/>
                <a:sym typeface="Open Sans"/>
              </a:rPr>
              <a:t>Aplikasi Keuangan Daerah/Pusat</a:t>
            </a:r>
            <a:endParaRPr sz="1867">
              <a:solidFill>
                <a:srgbClr val="D5309A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Aplikasi berbasis web/desktop untuk pelaporan realisasi anggaran, sinkronisasi via webservice/lokal/langsung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76" name="Google Shape;1676;p8"/>
          <p:cNvSpPr txBox="1">
            <a:spLocks noGrp="1"/>
          </p:cNvSpPr>
          <p:nvPr>
            <p:ph type="body" idx="4294967295"/>
          </p:nvPr>
        </p:nvSpPr>
        <p:spPr>
          <a:xfrm>
            <a:off x="400" y="1376867"/>
            <a:ext cx="35428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SzPts val="1400"/>
              <a:buNone/>
            </a:pPr>
            <a:r>
              <a:rPr lang="es" sz="2133" b="1">
                <a:solidFill>
                  <a:srgbClr val="9975E6"/>
                </a:solidFill>
                <a:latin typeface="Open Sans"/>
                <a:ea typeface="Open Sans"/>
                <a:cs typeface="Open Sans"/>
                <a:sym typeface="Open Sans"/>
              </a:rPr>
              <a:t>SiRUP</a:t>
            </a:r>
            <a:br>
              <a:rPr lang="es" sz="2133" b="1">
                <a:solidFill>
                  <a:srgbClr val="9975E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">
                <a:solidFill>
                  <a:schemeClr val="dk1"/>
                </a:solidFill>
              </a:rPr>
              <a:t>Aplikasi Berbasis  Web untuk mengumumkan Paket RUP, Sinkronisasi via Web Service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7" name="Google Shape;1677;p8"/>
          <p:cNvSpPr txBox="1">
            <a:spLocks noGrp="1"/>
          </p:cNvSpPr>
          <p:nvPr>
            <p:ph type="title"/>
          </p:nvPr>
        </p:nvSpPr>
        <p:spPr>
          <a:xfrm>
            <a:off x="1675567" y="387533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s" b="1">
                <a:solidFill>
                  <a:srgbClr val="D5309A"/>
                </a:solidFill>
              </a:rPr>
              <a:t>Sumber Data</a:t>
            </a:r>
            <a:r>
              <a:rPr lang="es" b="1"/>
              <a:t> </a:t>
            </a:r>
            <a:r>
              <a:rPr lang="es">
                <a:latin typeface="Open Sans Light"/>
                <a:ea typeface="Open Sans Light"/>
                <a:cs typeface="Open Sans Light"/>
                <a:sym typeface="Open Sans Light"/>
              </a:rPr>
              <a:t>AMEL </a:t>
            </a:r>
            <a:endParaRPr>
              <a:solidFill>
                <a:srgbClr val="E8A81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78" name="Google Shape;1678;p8"/>
          <p:cNvSpPr txBox="1"/>
          <p:nvPr/>
        </p:nvSpPr>
        <p:spPr>
          <a:xfrm>
            <a:off x="-1" y="2873645"/>
            <a:ext cx="3594361" cy="12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SzPts val="1600"/>
            </a:pPr>
            <a:r>
              <a:rPr lang="es" sz="2133" b="1">
                <a:solidFill>
                  <a:srgbClr val="785CB4"/>
                </a:solidFill>
                <a:latin typeface="Open Sans"/>
                <a:ea typeface="Open Sans"/>
                <a:cs typeface="Open Sans"/>
                <a:sym typeface="Open Sans"/>
              </a:rPr>
              <a:t>E-Katalog</a:t>
            </a:r>
            <a:br>
              <a:rPr lang="es" sz="2133" b="1">
                <a:solidFill>
                  <a:srgbClr val="785CB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" sz="1867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Aplikasi Berbasis Web untuk melakukan transaksi e-Purchasing,</a:t>
            </a:r>
            <a:endParaRPr sz="1867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es" sz="1867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Sinkronisasi via Web Service</a:t>
            </a:r>
            <a:endParaRPr sz="1867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79" name="Google Shape;1679;p8"/>
          <p:cNvSpPr txBox="1">
            <a:spLocks noGrp="1"/>
          </p:cNvSpPr>
          <p:nvPr>
            <p:ph type="body" idx="4294967295"/>
          </p:nvPr>
        </p:nvSpPr>
        <p:spPr>
          <a:xfrm>
            <a:off x="8535133" y="4453359"/>
            <a:ext cx="2864800" cy="18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SzPts val="1400"/>
              <a:buNone/>
            </a:pPr>
            <a:r>
              <a:rPr lang="es"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rPr>
              <a:t>Aplikasi Lokal/Pusat</a:t>
            </a:r>
            <a:br>
              <a:rPr lang="es" b="1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" sz="1600">
                <a:solidFill>
                  <a:schemeClr val="dk1"/>
                </a:solidFill>
              </a:rPr>
              <a:t>Aplikasi berbasis web/desktop untuk pelaporan realisasi anggaran, sinkronisasi via webservice/lokal/langsung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680" name="Google Shape;1680;p8"/>
          <p:cNvCxnSpPr/>
          <p:nvPr/>
        </p:nvCxnSpPr>
        <p:spPr>
          <a:xfrm>
            <a:off x="3543300" y="1701800"/>
            <a:ext cx="1473600" cy="377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975E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81" name="Google Shape;1681;p8"/>
          <p:cNvCxnSpPr/>
          <p:nvPr/>
        </p:nvCxnSpPr>
        <p:spPr>
          <a:xfrm rot="10800000" flipH="1">
            <a:off x="3556000" y="2793600"/>
            <a:ext cx="877200" cy="15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85CB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82" name="Google Shape;1682;p8"/>
          <p:cNvCxnSpPr/>
          <p:nvPr/>
        </p:nvCxnSpPr>
        <p:spPr>
          <a:xfrm rot="10800000" flipH="1">
            <a:off x="3543300" y="4038600"/>
            <a:ext cx="850800" cy="35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82A6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83" name="Google Shape;1683;p8"/>
          <p:cNvCxnSpPr/>
          <p:nvPr/>
        </p:nvCxnSpPr>
        <p:spPr>
          <a:xfrm rot="10800000" flipH="1">
            <a:off x="7149133" y="1734867"/>
            <a:ext cx="1284400" cy="27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3A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684" name="Google Shape;1684;p8"/>
          <p:cNvCxnSpPr/>
          <p:nvPr/>
        </p:nvCxnSpPr>
        <p:spPr>
          <a:xfrm>
            <a:off x="7315200" y="2876567"/>
            <a:ext cx="1118400" cy="21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D5309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685" name="Google Shape;1685;p8"/>
          <p:cNvCxnSpPr/>
          <p:nvPr/>
        </p:nvCxnSpPr>
        <p:spPr>
          <a:xfrm>
            <a:off x="7861300" y="4152900"/>
            <a:ext cx="673200" cy="566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D245C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1686" name="Google Shape;1686;p8"/>
          <p:cNvGrpSpPr/>
          <p:nvPr/>
        </p:nvGrpSpPr>
        <p:grpSpPr>
          <a:xfrm>
            <a:off x="4244765" y="1524290"/>
            <a:ext cx="3708243" cy="3701437"/>
            <a:chOff x="3573813" y="1821300"/>
            <a:chExt cx="1711918" cy="1708776"/>
          </a:xfrm>
        </p:grpSpPr>
        <p:sp>
          <p:nvSpPr>
            <p:cNvPr id="1687" name="Google Shape;1687;p8"/>
            <p:cNvSpPr/>
            <p:nvPr/>
          </p:nvSpPr>
          <p:spPr>
            <a:xfrm>
              <a:off x="4339547" y="2255413"/>
              <a:ext cx="751015" cy="604197"/>
            </a:xfrm>
            <a:custGeom>
              <a:avLst/>
              <a:gdLst/>
              <a:ahLst/>
              <a:cxnLst/>
              <a:rect l="l" t="t" r="r" b="b"/>
              <a:pathLst>
                <a:path w="13622" h="10959" extrusionOk="0">
                  <a:moveTo>
                    <a:pt x="4106" y="0"/>
                  </a:moveTo>
                  <a:cubicBezTo>
                    <a:pt x="1855" y="0"/>
                    <a:pt x="33" y="1825"/>
                    <a:pt x="33" y="4076"/>
                  </a:cubicBezTo>
                  <a:cubicBezTo>
                    <a:pt x="33" y="6327"/>
                    <a:pt x="1" y="10958"/>
                    <a:pt x="1" y="10958"/>
                  </a:cubicBezTo>
                  <a:cubicBezTo>
                    <a:pt x="1" y="10958"/>
                    <a:pt x="1035" y="8686"/>
                    <a:pt x="3530" y="8314"/>
                  </a:cubicBezTo>
                  <a:cubicBezTo>
                    <a:pt x="3845" y="8267"/>
                    <a:pt x="9521" y="8203"/>
                    <a:pt x="9521" y="8203"/>
                  </a:cubicBezTo>
                  <a:cubicBezTo>
                    <a:pt x="11786" y="8203"/>
                    <a:pt x="13622" y="6367"/>
                    <a:pt x="13622" y="4101"/>
                  </a:cubicBezTo>
                  <a:cubicBezTo>
                    <a:pt x="13622" y="1836"/>
                    <a:pt x="11786" y="0"/>
                    <a:pt x="9521" y="0"/>
                  </a:cubicBez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>
              <a:off x="4339547" y="1821300"/>
              <a:ext cx="628510" cy="505786"/>
            </a:xfrm>
            <a:custGeom>
              <a:avLst/>
              <a:gdLst/>
              <a:ahLst/>
              <a:cxnLst/>
              <a:rect l="l" t="t" r="r" b="b"/>
              <a:pathLst>
                <a:path w="11400" h="9174" extrusionOk="0">
                  <a:moveTo>
                    <a:pt x="3437" y="1"/>
                  </a:moveTo>
                  <a:cubicBezTo>
                    <a:pt x="1551" y="1"/>
                    <a:pt x="26" y="1529"/>
                    <a:pt x="26" y="3411"/>
                  </a:cubicBezTo>
                  <a:cubicBezTo>
                    <a:pt x="26" y="5294"/>
                    <a:pt x="1" y="9173"/>
                    <a:pt x="1" y="9173"/>
                  </a:cubicBezTo>
                  <a:cubicBezTo>
                    <a:pt x="1" y="9173"/>
                    <a:pt x="867" y="7269"/>
                    <a:pt x="2953" y="6958"/>
                  </a:cubicBezTo>
                  <a:cubicBezTo>
                    <a:pt x="3215" y="6919"/>
                    <a:pt x="7967" y="6865"/>
                    <a:pt x="7967" y="6865"/>
                  </a:cubicBezTo>
                  <a:cubicBezTo>
                    <a:pt x="9861" y="6865"/>
                    <a:pt x="11400" y="5330"/>
                    <a:pt x="11400" y="3433"/>
                  </a:cubicBezTo>
                  <a:cubicBezTo>
                    <a:pt x="11400" y="1540"/>
                    <a:pt x="9861" y="1"/>
                    <a:pt x="7967" y="1"/>
                  </a:cubicBezTo>
                  <a:close/>
                </a:path>
              </a:pathLst>
            </a:custGeom>
            <a:solidFill>
              <a:srgbClr val="5642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>
              <a:off x="3893470" y="1951743"/>
              <a:ext cx="431577" cy="347114"/>
            </a:xfrm>
            <a:custGeom>
              <a:avLst/>
              <a:gdLst/>
              <a:ahLst/>
              <a:cxnLst/>
              <a:rect l="l" t="t" r="r" b="b"/>
              <a:pathLst>
                <a:path w="7828" h="6296" extrusionOk="0">
                  <a:moveTo>
                    <a:pt x="2359" y="0"/>
                  </a:moveTo>
                  <a:cubicBezTo>
                    <a:pt x="1056" y="0"/>
                    <a:pt x="0" y="1056"/>
                    <a:pt x="0" y="2355"/>
                  </a:cubicBezTo>
                  <a:cubicBezTo>
                    <a:pt x="0" y="3658"/>
                    <a:pt x="1056" y="4710"/>
                    <a:pt x="2359" y="4710"/>
                  </a:cubicBezTo>
                  <a:cubicBezTo>
                    <a:pt x="2359" y="4710"/>
                    <a:pt x="5619" y="4749"/>
                    <a:pt x="5798" y="4774"/>
                  </a:cubicBezTo>
                  <a:cubicBezTo>
                    <a:pt x="7229" y="4989"/>
                    <a:pt x="7827" y="6295"/>
                    <a:pt x="7827" y="6295"/>
                  </a:cubicBezTo>
                  <a:cubicBezTo>
                    <a:pt x="7827" y="6295"/>
                    <a:pt x="7809" y="3633"/>
                    <a:pt x="7809" y="2341"/>
                  </a:cubicBezTo>
                  <a:cubicBezTo>
                    <a:pt x="7809" y="1049"/>
                    <a:pt x="6761" y="0"/>
                    <a:pt x="5469" y="0"/>
                  </a:cubicBezTo>
                  <a:close/>
                </a:path>
              </a:pathLst>
            </a:custGeom>
            <a:solidFill>
              <a:srgbClr val="B290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>
              <a:off x="3573813" y="2255413"/>
              <a:ext cx="751235" cy="604197"/>
            </a:xfrm>
            <a:custGeom>
              <a:avLst/>
              <a:gdLst/>
              <a:ahLst/>
              <a:cxnLst/>
              <a:rect l="l" t="t" r="r" b="b"/>
              <a:pathLst>
                <a:path w="13626" h="10959" extrusionOk="0">
                  <a:moveTo>
                    <a:pt x="4102" y="0"/>
                  </a:moveTo>
                  <a:cubicBezTo>
                    <a:pt x="1836" y="0"/>
                    <a:pt x="0" y="1836"/>
                    <a:pt x="0" y="4101"/>
                  </a:cubicBezTo>
                  <a:cubicBezTo>
                    <a:pt x="0" y="6367"/>
                    <a:pt x="1836" y="8203"/>
                    <a:pt x="4102" y="8203"/>
                  </a:cubicBezTo>
                  <a:cubicBezTo>
                    <a:pt x="4102" y="8203"/>
                    <a:pt x="9781" y="8267"/>
                    <a:pt x="10096" y="8314"/>
                  </a:cubicBezTo>
                  <a:cubicBezTo>
                    <a:pt x="12587" y="8686"/>
                    <a:pt x="13625" y="10958"/>
                    <a:pt x="13625" y="10958"/>
                  </a:cubicBezTo>
                  <a:cubicBezTo>
                    <a:pt x="13625" y="10958"/>
                    <a:pt x="13593" y="6327"/>
                    <a:pt x="13593" y="4076"/>
                  </a:cubicBezTo>
                  <a:cubicBezTo>
                    <a:pt x="13593" y="1825"/>
                    <a:pt x="11768" y="0"/>
                    <a:pt x="9517" y="0"/>
                  </a:cubicBezTo>
                  <a:close/>
                </a:path>
              </a:pathLst>
            </a:custGeom>
            <a:solidFill>
              <a:srgbClr val="785C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>
              <a:off x="3573813" y="2767593"/>
              <a:ext cx="751235" cy="604252"/>
            </a:xfrm>
            <a:custGeom>
              <a:avLst/>
              <a:gdLst/>
              <a:ahLst/>
              <a:cxnLst/>
              <a:rect l="l" t="t" r="r" b="b"/>
              <a:pathLst>
                <a:path w="13626" h="10960" extrusionOk="0">
                  <a:moveTo>
                    <a:pt x="4102" y="1"/>
                  </a:moveTo>
                  <a:cubicBezTo>
                    <a:pt x="1836" y="1"/>
                    <a:pt x="0" y="1837"/>
                    <a:pt x="0" y="4102"/>
                  </a:cubicBezTo>
                  <a:cubicBezTo>
                    <a:pt x="0" y="6364"/>
                    <a:pt x="1836" y="8200"/>
                    <a:pt x="4102" y="8200"/>
                  </a:cubicBezTo>
                  <a:cubicBezTo>
                    <a:pt x="4102" y="8200"/>
                    <a:pt x="9781" y="8268"/>
                    <a:pt x="10096" y="8314"/>
                  </a:cubicBezTo>
                  <a:cubicBezTo>
                    <a:pt x="12587" y="8683"/>
                    <a:pt x="13625" y="10959"/>
                    <a:pt x="13625" y="10959"/>
                  </a:cubicBezTo>
                  <a:cubicBezTo>
                    <a:pt x="13625" y="10959"/>
                    <a:pt x="13593" y="6325"/>
                    <a:pt x="13593" y="4073"/>
                  </a:cubicBezTo>
                  <a:cubicBezTo>
                    <a:pt x="13593" y="1822"/>
                    <a:pt x="11768" y="1"/>
                    <a:pt x="9517" y="1"/>
                  </a:cubicBezTo>
                  <a:close/>
                </a:path>
              </a:pathLst>
            </a:custGeom>
            <a:solidFill>
              <a:srgbClr val="982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>
              <a:off x="4339547" y="2768806"/>
              <a:ext cx="946184" cy="761270"/>
            </a:xfrm>
            <a:custGeom>
              <a:avLst/>
              <a:gdLst/>
              <a:ahLst/>
              <a:cxnLst/>
              <a:rect l="l" t="t" r="r" b="b"/>
              <a:pathLst>
                <a:path w="17162" h="13808" extrusionOk="0">
                  <a:moveTo>
                    <a:pt x="5172" y="0"/>
                  </a:moveTo>
                  <a:cubicBezTo>
                    <a:pt x="2338" y="0"/>
                    <a:pt x="40" y="2298"/>
                    <a:pt x="40" y="5136"/>
                  </a:cubicBezTo>
                  <a:cubicBezTo>
                    <a:pt x="40" y="7970"/>
                    <a:pt x="1" y="13807"/>
                    <a:pt x="1" y="13807"/>
                  </a:cubicBezTo>
                  <a:cubicBezTo>
                    <a:pt x="1" y="13807"/>
                    <a:pt x="1307" y="10944"/>
                    <a:pt x="4446" y="10475"/>
                  </a:cubicBezTo>
                  <a:cubicBezTo>
                    <a:pt x="4843" y="10415"/>
                    <a:pt x="11994" y="10336"/>
                    <a:pt x="11994" y="10336"/>
                  </a:cubicBezTo>
                  <a:cubicBezTo>
                    <a:pt x="14846" y="10336"/>
                    <a:pt x="17161" y="8020"/>
                    <a:pt x="17161" y="5168"/>
                  </a:cubicBezTo>
                  <a:cubicBezTo>
                    <a:pt x="17161" y="2316"/>
                    <a:pt x="14846" y="0"/>
                    <a:pt x="11994" y="0"/>
                  </a:cubicBezTo>
                  <a:close/>
                </a:path>
              </a:pathLst>
            </a:custGeom>
            <a:solidFill>
              <a:srgbClr val="7D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3" name="Google Shape;1693;p8"/>
          <p:cNvSpPr/>
          <p:nvPr/>
        </p:nvSpPr>
        <p:spPr>
          <a:xfrm>
            <a:off x="6728912" y="1734865"/>
            <a:ext cx="394241" cy="39427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4" name="Google Shape;1694;p8"/>
          <p:cNvGrpSpPr/>
          <p:nvPr/>
        </p:nvGrpSpPr>
        <p:grpSpPr>
          <a:xfrm>
            <a:off x="5045499" y="1885612"/>
            <a:ext cx="395909" cy="393129"/>
            <a:chOff x="-63250675" y="3744075"/>
            <a:chExt cx="320350" cy="318100"/>
          </a:xfrm>
        </p:grpSpPr>
        <p:sp>
          <p:nvSpPr>
            <p:cNvPr id="1695" name="Google Shape;1695;p8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8"/>
          <p:cNvGrpSpPr/>
          <p:nvPr/>
        </p:nvGrpSpPr>
        <p:grpSpPr>
          <a:xfrm>
            <a:off x="4405647" y="2734054"/>
            <a:ext cx="392295" cy="389545"/>
            <a:chOff x="-64781025" y="3361050"/>
            <a:chExt cx="317425" cy="315200"/>
          </a:xfrm>
        </p:grpSpPr>
        <p:sp>
          <p:nvSpPr>
            <p:cNvPr id="1699" name="Google Shape;1699;p8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3" name="Google Shape;1703;p8"/>
          <p:cNvSpPr/>
          <p:nvPr/>
        </p:nvSpPr>
        <p:spPr>
          <a:xfrm>
            <a:off x="7350353" y="4021619"/>
            <a:ext cx="392295" cy="39034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8"/>
          <p:cNvSpPr/>
          <p:nvPr/>
        </p:nvSpPr>
        <p:spPr>
          <a:xfrm>
            <a:off x="7016439" y="2719795"/>
            <a:ext cx="333900" cy="392295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5" name="Google Shape;1705;p8"/>
          <p:cNvGrpSpPr/>
          <p:nvPr/>
        </p:nvGrpSpPr>
        <p:grpSpPr>
          <a:xfrm>
            <a:off x="4435170" y="3854079"/>
            <a:ext cx="391337" cy="392325"/>
            <a:chOff x="-61784125" y="3377700"/>
            <a:chExt cx="316650" cy="317450"/>
          </a:xfrm>
        </p:grpSpPr>
        <p:sp>
          <p:nvSpPr>
            <p:cNvPr id="1706" name="Google Shape;1706;p8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722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1084" y="3178088"/>
            <a:ext cx="2749832" cy="50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7" name="Google Shape;172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846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436728A-4348-0B40-914C-4AC89F17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812" y="3629076"/>
            <a:ext cx="4086788" cy="1759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55551F-9CA0-AB46-A632-DCDCC0C9C697}"/>
              </a:ext>
            </a:extLst>
          </p:cNvPr>
          <p:cNvSpPr/>
          <p:nvPr/>
        </p:nvSpPr>
        <p:spPr>
          <a:xfrm>
            <a:off x="4142812" y="3886200"/>
            <a:ext cx="4086788" cy="810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 </a:t>
            </a:r>
            <a:br>
              <a:rPr lang="en-ID" sz="933" dirty="0"/>
            </a:b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Tim </a:t>
            </a:r>
            <a:r>
              <a:rPr lang="en-ID" sz="933" dirty="0" err="1">
                <a:solidFill>
                  <a:srgbClr val="333333"/>
                </a:solidFill>
                <a:latin typeface="Helvetica" pitchFamily="2" charset="0"/>
              </a:rPr>
              <a:t>Direktorat</a:t>
            </a: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 </a:t>
            </a:r>
            <a:r>
              <a:rPr lang="en-ID" sz="933" dirty="0" err="1">
                <a:solidFill>
                  <a:srgbClr val="333333"/>
                </a:solidFill>
                <a:latin typeface="Helvetica" pitchFamily="2" charset="0"/>
              </a:rPr>
              <a:t>Perencanaan</a:t>
            </a: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, Monitoring dan </a:t>
            </a:r>
            <a:r>
              <a:rPr lang="en-ID" sz="933" dirty="0" err="1">
                <a:solidFill>
                  <a:srgbClr val="333333"/>
                </a:solidFill>
                <a:latin typeface="Helvetica" pitchFamily="2" charset="0"/>
              </a:rPr>
              <a:t>Evaluasi</a:t>
            </a: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 </a:t>
            </a:r>
            <a:r>
              <a:rPr lang="en-ID" sz="933" dirty="0" err="1">
                <a:solidFill>
                  <a:srgbClr val="333333"/>
                </a:solidFill>
                <a:latin typeface="Helvetica" pitchFamily="2" charset="0"/>
              </a:rPr>
              <a:t>Pengadaan</a:t>
            </a: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 - LKPP</a:t>
            </a:r>
            <a:br>
              <a:rPr lang="en-ID" sz="933" dirty="0"/>
            </a:br>
            <a:r>
              <a:rPr lang="en-ID" sz="933" dirty="0" err="1">
                <a:solidFill>
                  <a:srgbClr val="333333"/>
                </a:solidFill>
                <a:latin typeface="Helvetica" pitchFamily="2" charset="0"/>
              </a:rPr>
              <a:t>Kompleks</a:t>
            </a: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 </a:t>
            </a:r>
            <a:r>
              <a:rPr lang="en-ID" sz="933" dirty="0" err="1">
                <a:solidFill>
                  <a:srgbClr val="333333"/>
                </a:solidFill>
                <a:latin typeface="Helvetica" pitchFamily="2" charset="0"/>
              </a:rPr>
              <a:t>Rasuna</a:t>
            </a: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 </a:t>
            </a:r>
            <a:r>
              <a:rPr lang="en-ID" sz="933" dirty="0" err="1">
                <a:solidFill>
                  <a:srgbClr val="333333"/>
                </a:solidFill>
                <a:latin typeface="Helvetica" pitchFamily="2" charset="0"/>
              </a:rPr>
              <a:t>Epicentrum</a:t>
            </a:r>
            <a:br>
              <a:rPr lang="en-ID" sz="933" dirty="0"/>
            </a:b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Jl. </a:t>
            </a:r>
            <a:r>
              <a:rPr lang="en-ID" sz="933" dirty="0" err="1">
                <a:solidFill>
                  <a:srgbClr val="333333"/>
                </a:solidFill>
                <a:latin typeface="Helvetica" pitchFamily="2" charset="0"/>
              </a:rPr>
              <a:t>Epicentrum</a:t>
            </a: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 Tengah Lot 11 B, Jakarta Selatan, DKI Jakarta - 12940 </a:t>
            </a:r>
            <a:br>
              <a:rPr lang="en-ID" sz="933" dirty="0"/>
            </a:br>
            <a:r>
              <a:rPr lang="en-ID" sz="933" dirty="0">
                <a:solidFill>
                  <a:srgbClr val="333333"/>
                </a:solidFill>
                <a:latin typeface="Helvetica" pitchFamily="2" charset="0"/>
              </a:rPr>
              <a:t>Tel: (021) 299 12 450, Fax: (021) 299 12 451</a:t>
            </a:r>
            <a:endParaRPr lang="en-US" sz="933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A624C5-9DE0-274E-A635-B44CD6822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49" y="2048968"/>
            <a:ext cx="9520518" cy="13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7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71DF3-1678-FB4F-958A-80A5ED66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>
            <a:extLst>
              <a:ext uri="{FF2B5EF4-FFF2-40B4-BE49-F238E27FC236}">
                <a16:creationId xmlns:a16="http://schemas.microsoft.com/office/drawing/2014/main" id="{DD9A29CE-A9F1-4F20-80B7-0639F7A273D1}"/>
              </a:ext>
            </a:extLst>
          </p:cNvPr>
          <p:cNvGrpSpPr/>
          <p:nvPr/>
        </p:nvGrpSpPr>
        <p:grpSpPr>
          <a:xfrm>
            <a:off x="-2834155" y="5357082"/>
            <a:ext cx="4728509" cy="3459038"/>
            <a:chOff x="10280847" y="4867614"/>
            <a:chExt cx="3711904" cy="3711904"/>
          </a:xfrm>
        </p:grpSpPr>
        <p:sp>
          <p:nvSpPr>
            <p:cNvPr id="3" name="椭圆 14">
              <a:extLst>
                <a:ext uri="{FF2B5EF4-FFF2-40B4-BE49-F238E27FC236}">
                  <a16:creationId xmlns:a16="http://schemas.microsoft.com/office/drawing/2014/main" id="{C59910CD-771B-4EAF-87F6-442F7E984A89}"/>
                </a:ext>
              </a:extLst>
            </p:cNvPr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16">
              <a:extLst>
                <a:ext uri="{FF2B5EF4-FFF2-40B4-BE49-F238E27FC236}">
                  <a16:creationId xmlns:a16="http://schemas.microsoft.com/office/drawing/2014/main" id="{4235D63D-9519-41FA-9271-DD8873EEDEB7}"/>
                </a:ext>
              </a:extLst>
            </p:cNvPr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17">
              <a:extLst>
                <a:ext uri="{FF2B5EF4-FFF2-40B4-BE49-F238E27FC236}">
                  <a16:creationId xmlns:a16="http://schemas.microsoft.com/office/drawing/2014/main" id="{4573E18E-C537-406B-AF91-808676B023F7}"/>
                </a:ext>
              </a:extLst>
            </p:cNvPr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18">
              <a:extLst>
                <a:ext uri="{FF2B5EF4-FFF2-40B4-BE49-F238E27FC236}">
                  <a16:creationId xmlns:a16="http://schemas.microsoft.com/office/drawing/2014/main" id="{E023B1C8-4009-4A0F-9A1D-04A37FD9782C}"/>
                </a:ext>
              </a:extLst>
            </p:cNvPr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19">
              <a:extLst>
                <a:ext uri="{FF2B5EF4-FFF2-40B4-BE49-F238E27FC236}">
                  <a16:creationId xmlns:a16="http://schemas.microsoft.com/office/drawing/2014/main" id="{87F04F5D-A2D6-49DB-8443-4D157E4BEEEB}"/>
                </a:ext>
              </a:extLst>
            </p:cNvPr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20">
              <a:extLst>
                <a:ext uri="{FF2B5EF4-FFF2-40B4-BE49-F238E27FC236}">
                  <a16:creationId xmlns:a16="http://schemas.microsoft.com/office/drawing/2014/main" id="{F5ABBD9F-30FA-4B65-BA6D-95A05674911B}"/>
                </a:ext>
              </a:extLst>
            </p:cNvPr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747CB391-6E29-419B-95E9-A3FB865D4CAB}"/>
                </a:ext>
              </a:extLst>
            </p:cNvPr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21">
            <a:extLst>
              <a:ext uri="{FF2B5EF4-FFF2-40B4-BE49-F238E27FC236}">
                <a16:creationId xmlns:a16="http://schemas.microsoft.com/office/drawing/2014/main" id="{19F29B6A-61FF-7644-BC18-61AD61634B39}"/>
              </a:ext>
            </a:extLst>
          </p:cNvPr>
          <p:cNvGrpSpPr/>
          <p:nvPr/>
        </p:nvGrpSpPr>
        <p:grpSpPr>
          <a:xfrm>
            <a:off x="10259545" y="5357082"/>
            <a:ext cx="4728509" cy="3459038"/>
            <a:chOff x="10280847" y="4867614"/>
            <a:chExt cx="3711904" cy="3711904"/>
          </a:xfrm>
        </p:grpSpPr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98DEEC54-EF0F-0649-9A6C-389DA5D76C61}"/>
                </a:ext>
              </a:extLst>
            </p:cNvPr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6">
              <a:extLst>
                <a:ext uri="{FF2B5EF4-FFF2-40B4-BE49-F238E27FC236}">
                  <a16:creationId xmlns:a16="http://schemas.microsoft.com/office/drawing/2014/main" id="{75726012-3EAE-E241-832C-3895411C6809}"/>
                </a:ext>
              </a:extLst>
            </p:cNvPr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7">
              <a:extLst>
                <a:ext uri="{FF2B5EF4-FFF2-40B4-BE49-F238E27FC236}">
                  <a16:creationId xmlns:a16="http://schemas.microsoft.com/office/drawing/2014/main" id="{4C25A62D-A109-7943-A55B-1DD1E9EB7F46}"/>
                </a:ext>
              </a:extLst>
            </p:cNvPr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8">
              <a:extLst>
                <a:ext uri="{FF2B5EF4-FFF2-40B4-BE49-F238E27FC236}">
                  <a16:creationId xmlns:a16="http://schemas.microsoft.com/office/drawing/2014/main" id="{45584221-D642-1842-9A1D-0BDAB7585DB6}"/>
                </a:ext>
              </a:extLst>
            </p:cNvPr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9">
              <a:extLst>
                <a:ext uri="{FF2B5EF4-FFF2-40B4-BE49-F238E27FC236}">
                  <a16:creationId xmlns:a16="http://schemas.microsoft.com/office/drawing/2014/main" id="{20604B33-7650-3546-8C6A-03014E1EA068}"/>
                </a:ext>
              </a:extLst>
            </p:cNvPr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20">
              <a:extLst>
                <a:ext uri="{FF2B5EF4-FFF2-40B4-BE49-F238E27FC236}">
                  <a16:creationId xmlns:a16="http://schemas.microsoft.com/office/drawing/2014/main" id="{6603F21E-02E4-264B-BD62-9A32AF423CF4}"/>
                </a:ext>
              </a:extLst>
            </p:cNvPr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w="12700" cap="flat" cmpd="sng" algn="ctr">
              <a:solidFill>
                <a:srgbClr val="585858">
                  <a:alpha val="28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5">
              <a:extLst>
                <a:ext uri="{FF2B5EF4-FFF2-40B4-BE49-F238E27FC236}">
                  <a16:creationId xmlns:a16="http://schemas.microsoft.com/office/drawing/2014/main" id="{C62E2386-5DB8-F24F-B15F-0404659DF4EC}"/>
                </a:ext>
              </a:extLst>
            </p:cNvPr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>
              <a:solidFill>
                <a:srgbClr val="585858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223C5D4-602B-45CE-ACAA-F999A926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1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67255-81DF-FB49-9600-01334295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3">
            <a:extLst>
              <a:ext uri="{FF2B5EF4-FFF2-40B4-BE49-F238E27FC236}">
                <a16:creationId xmlns:a16="http://schemas.microsoft.com/office/drawing/2014/main" id="{914BF934-EE40-6745-9E8E-85B8E9645F1A}"/>
              </a:ext>
            </a:extLst>
          </p:cNvPr>
          <p:cNvSpPr/>
          <p:nvPr/>
        </p:nvSpPr>
        <p:spPr>
          <a:xfrm>
            <a:off x="10163177" y="5267550"/>
            <a:ext cx="4686300" cy="468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22300" sx="104000" sy="104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24" name="椭圆 22">
            <a:extLst>
              <a:ext uri="{FF2B5EF4-FFF2-40B4-BE49-F238E27FC236}">
                <a16:creationId xmlns:a16="http://schemas.microsoft.com/office/drawing/2014/main" id="{4B38096F-6507-7043-9669-FD06AD3874C0}"/>
              </a:ext>
            </a:extLst>
          </p:cNvPr>
          <p:cNvSpPr/>
          <p:nvPr/>
        </p:nvSpPr>
        <p:spPr>
          <a:xfrm>
            <a:off x="-130126" y="5474328"/>
            <a:ext cx="795953" cy="795953"/>
          </a:xfrm>
          <a:prstGeom prst="ellipse">
            <a:avLst/>
          </a:prstGeom>
          <a:solidFill>
            <a:srgbClr val="7E7E7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pic>
        <p:nvPicPr>
          <p:cNvPr id="30" name="Google Shape;121;p2">
            <a:extLst>
              <a:ext uri="{FF2B5EF4-FFF2-40B4-BE49-F238E27FC236}">
                <a16:creationId xmlns:a16="http://schemas.microsoft.com/office/drawing/2014/main" id="{C2593DD4-620E-9448-8C05-AAB0E5EAD0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0" y="330200"/>
            <a:ext cx="2120086" cy="5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84D272-47C9-A245-889A-DB373D8C9D5B}"/>
              </a:ext>
            </a:extLst>
          </p:cNvPr>
          <p:cNvSpPr txBox="1"/>
          <p:nvPr/>
        </p:nvSpPr>
        <p:spPr>
          <a:xfrm>
            <a:off x="1" y="6489877"/>
            <a:ext cx="12143003" cy="256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67" b="1" dirty="0">
                <a:cs typeface="Arial" pitchFamily="34" charset="0"/>
              </a:rPr>
              <a:t>DIREKTORAT PERENCANAAN, MONITORING DAN EVALUASI PENGADAAN</a:t>
            </a:r>
            <a:endParaRPr lang="ko-KR" altLang="en-US" sz="1067" b="1" dirty="0">
              <a:cs typeface="Arial" pitchFamily="34" charset="0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ABC316AD-B9B7-F949-8ECC-8B3275314716}"/>
              </a:ext>
            </a:extLst>
          </p:cNvPr>
          <p:cNvSpPr txBox="1">
            <a:spLocks/>
          </p:cNvSpPr>
          <p:nvPr/>
        </p:nvSpPr>
        <p:spPr>
          <a:xfrm>
            <a:off x="1320800" y="355530"/>
            <a:ext cx="9601200" cy="79263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Profil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Belanja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Pengadaan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en-US" sz="2133" b="1" dirty="0">
                <a:solidFill>
                  <a:schemeClr val="tx1"/>
                </a:solidFill>
              </a:rPr>
            </a:br>
            <a:r>
              <a:rPr lang="en-US" sz="1333" dirty="0" err="1">
                <a:solidFill>
                  <a:schemeClr val="tx1"/>
                </a:solidFill>
              </a:rPr>
              <a:t>Menurut</a:t>
            </a:r>
            <a:r>
              <a:rPr lang="en-US" sz="1333" dirty="0">
                <a:solidFill>
                  <a:schemeClr val="tx1"/>
                </a:solidFill>
              </a:rPr>
              <a:t> </a:t>
            </a:r>
            <a:r>
              <a:rPr lang="en-US" sz="1333" dirty="0" err="1">
                <a:solidFill>
                  <a:schemeClr val="tx1"/>
                </a:solidFill>
              </a:rPr>
              <a:t>Pencadangan</a:t>
            </a:r>
            <a:r>
              <a:rPr lang="en-US" sz="1333" dirty="0">
                <a:solidFill>
                  <a:schemeClr val="tx1"/>
                </a:solidFill>
              </a:rPr>
              <a:t> UKM, </a:t>
            </a:r>
            <a:r>
              <a:rPr lang="en-US" sz="1333" dirty="0" err="1">
                <a:solidFill>
                  <a:schemeClr val="tx1"/>
                </a:solidFill>
              </a:rPr>
              <a:t>Penggunaan</a:t>
            </a:r>
            <a:r>
              <a:rPr lang="en-US" sz="1333" dirty="0">
                <a:solidFill>
                  <a:schemeClr val="tx1"/>
                </a:solidFill>
              </a:rPr>
              <a:t> </a:t>
            </a:r>
            <a:r>
              <a:rPr lang="en-US" sz="1333" dirty="0" err="1">
                <a:solidFill>
                  <a:schemeClr val="tx1"/>
                </a:solidFill>
              </a:rPr>
              <a:t>Produksi</a:t>
            </a:r>
            <a:r>
              <a:rPr lang="en-US" sz="1333" dirty="0">
                <a:solidFill>
                  <a:schemeClr val="tx1"/>
                </a:solidFill>
              </a:rPr>
              <a:t> </a:t>
            </a:r>
            <a:r>
              <a:rPr lang="en-US" sz="1333" dirty="0" err="1">
                <a:solidFill>
                  <a:schemeClr val="tx1"/>
                </a:solidFill>
              </a:rPr>
              <a:t>Dalam</a:t>
            </a:r>
            <a:r>
              <a:rPr lang="en-US" sz="1333" dirty="0">
                <a:solidFill>
                  <a:schemeClr val="tx1"/>
                </a:solidFill>
              </a:rPr>
              <a:t> Negeri (PPDN), dan </a:t>
            </a:r>
            <a:r>
              <a:rPr lang="en-US" sz="1333" dirty="0" err="1">
                <a:solidFill>
                  <a:schemeClr val="tx1"/>
                </a:solidFill>
              </a:rPr>
              <a:t>Pengadaan</a:t>
            </a:r>
            <a:r>
              <a:rPr lang="en-US" sz="1333" dirty="0">
                <a:solidFill>
                  <a:schemeClr val="tx1"/>
                </a:solidFill>
              </a:rPr>
              <a:t> </a:t>
            </a:r>
            <a:r>
              <a:rPr lang="en-US" sz="1333" dirty="0" err="1">
                <a:solidFill>
                  <a:schemeClr val="tx1"/>
                </a:solidFill>
              </a:rPr>
              <a:t>Langsung</a:t>
            </a:r>
            <a:endParaRPr lang="en-US" sz="1333" dirty="0">
              <a:solidFill>
                <a:schemeClr val="tx1"/>
              </a:solidFill>
            </a:endParaRPr>
          </a:p>
          <a:p>
            <a:pPr algn="ctr"/>
            <a:r>
              <a:rPr lang="en-US" sz="1333" i="1" dirty="0">
                <a:solidFill>
                  <a:schemeClr val="tx1"/>
                </a:solidFill>
              </a:rPr>
              <a:t>(</a:t>
            </a:r>
            <a:r>
              <a:rPr lang="en-US" sz="1333" i="1" dirty="0" err="1">
                <a:solidFill>
                  <a:schemeClr val="tx1"/>
                </a:solidFill>
              </a:rPr>
              <a:t>Dalam</a:t>
            </a:r>
            <a:r>
              <a:rPr lang="en-US" sz="1333" i="1" dirty="0">
                <a:solidFill>
                  <a:schemeClr val="tx1"/>
                </a:solidFill>
              </a:rPr>
              <a:t> </a:t>
            </a:r>
            <a:r>
              <a:rPr lang="en-US" sz="1333" i="1" dirty="0" err="1">
                <a:solidFill>
                  <a:schemeClr val="tx1"/>
                </a:solidFill>
              </a:rPr>
              <a:t>Triliun</a:t>
            </a:r>
            <a:r>
              <a:rPr lang="en-US" sz="1333" i="1" dirty="0">
                <a:solidFill>
                  <a:schemeClr val="tx1"/>
                </a:solidFill>
              </a:rPr>
              <a:t> Rupiah)</a:t>
            </a:r>
            <a:endParaRPr lang="en-US" sz="1067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07AC4A-F051-0940-905B-1E83D34E1E73}"/>
              </a:ext>
            </a:extLst>
          </p:cNvPr>
          <p:cNvGrpSpPr/>
          <p:nvPr/>
        </p:nvGrpSpPr>
        <p:grpSpPr>
          <a:xfrm>
            <a:off x="-558800" y="4223693"/>
            <a:ext cx="2111128" cy="644140"/>
            <a:chOff x="15651153" y="2741067"/>
            <a:chExt cx="3166692" cy="966210"/>
          </a:xfrm>
        </p:grpSpPr>
        <p:grpSp>
          <p:nvGrpSpPr>
            <p:cNvPr id="35" name="Group 25">
              <a:extLst>
                <a:ext uri="{FF2B5EF4-FFF2-40B4-BE49-F238E27FC236}">
                  <a16:creationId xmlns:a16="http://schemas.microsoft.com/office/drawing/2014/main" id="{E534CAF0-14EB-2044-BC84-E15D7B469305}"/>
                </a:ext>
              </a:extLst>
            </p:cNvPr>
            <p:cNvGrpSpPr/>
            <p:nvPr/>
          </p:nvGrpSpPr>
          <p:grpSpPr>
            <a:xfrm>
              <a:off x="15651153" y="2741067"/>
              <a:ext cx="3166692" cy="966210"/>
              <a:chOff x="0" y="0"/>
              <a:chExt cx="4140005" cy="354756"/>
            </a:xfrm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4C6F86B4-20EF-0C45-AA70-781FB663BCB4}"/>
                  </a:ext>
                </a:extLst>
              </p:cNvPr>
              <p:cNvSpPr/>
              <p:nvPr/>
            </p:nvSpPr>
            <p:spPr>
              <a:xfrm>
                <a:off x="0" y="0"/>
                <a:ext cx="4140005" cy="354756"/>
              </a:xfrm>
              <a:custGeom>
                <a:avLst/>
                <a:gdLst/>
                <a:ahLst/>
                <a:cxnLst/>
                <a:rect l="l" t="t" r="r" b="b"/>
                <a:pathLst>
                  <a:path w="4140005" h="354756">
                    <a:moveTo>
                      <a:pt x="0" y="0"/>
                    </a:moveTo>
                    <a:lnTo>
                      <a:pt x="4140005" y="0"/>
                    </a:lnTo>
                    <a:lnTo>
                      <a:pt x="4140005" y="354756"/>
                    </a:lnTo>
                    <a:lnTo>
                      <a:pt x="0" y="354756"/>
                    </a:lnTo>
                    <a:close/>
                  </a:path>
                </a:pathLst>
              </a:custGeom>
              <a:solidFill>
                <a:srgbClr val="94110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B1CD8A9B-C92B-9640-B83C-BE9D06414907}"/>
                </a:ext>
              </a:extLst>
            </p:cNvPr>
            <p:cNvSpPr txBox="1"/>
            <p:nvPr/>
          </p:nvSpPr>
          <p:spPr>
            <a:xfrm>
              <a:off x="16464683" y="2854784"/>
              <a:ext cx="2245025" cy="7106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74"/>
                </a:lnSpc>
              </a:pPr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Data </a:t>
              </a:r>
              <a:r>
                <a:rPr lang="en-US" sz="1400" b="1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Pertanggal</a:t>
              </a:r>
              <a:endParaRPr lang="en-US" sz="14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ts val="1874"/>
                </a:lnSpc>
              </a:pPr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4 </a:t>
              </a:r>
              <a:r>
                <a:rPr lang="en-US" sz="1400" b="1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Januari</a:t>
              </a:r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2021</a:t>
              </a:r>
            </a:p>
          </p:txBody>
        </p:sp>
      </p:grpSp>
      <p:sp>
        <p:nvSpPr>
          <p:cNvPr id="17" name="椭圆 1">
            <a:extLst>
              <a:ext uri="{FF2B5EF4-FFF2-40B4-BE49-F238E27FC236}">
                <a16:creationId xmlns:a16="http://schemas.microsoft.com/office/drawing/2014/main" id="{2CC494F9-54AB-084C-BD7A-497EC25D9D3C}"/>
              </a:ext>
            </a:extLst>
          </p:cNvPr>
          <p:cNvSpPr/>
          <p:nvPr/>
        </p:nvSpPr>
        <p:spPr>
          <a:xfrm>
            <a:off x="-2657477" y="-3095849"/>
            <a:ext cx="4686300" cy="468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22300" sx="104000" sy="104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AC9955-2D75-455F-A77A-4B828CC9845F}"/>
              </a:ext>
            </a:extLst>
          </p:cNvPr>
          <p:cNvSpPr txBox="1"/>
          <p:nvPr/>
        </p:nvSpPr>
        <p:spPr>
          <a:xfrm>
            <a:off x="9737056" y="1652080"/>
            <a:ext cx="874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Pemda</a:t>
            </a:r>
            <a:endParaRPr lang="en-ID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7A562-C882-47FC-8AAE-B3F36D4C7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057" y="1367763"/>
            <a:ext cx="9119946" cy="4679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DA333D-77B3-4980-A4B3-C56D69DB7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18711"/>
              </p:ext>
            </p:extLst>
          </p:nvPr>
        </p:nvGraphicFramePr>
        <p:xfrm>
          <a:off x="2046910" y="2297795"/>
          <a:ext cx="8642861" cy="37412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2119">
                  <a:extLst>
                    <a:ext uri="{9D8B030D-6E8A-4147-A177-3AD203B41FA5}">
                      <a16:colId xmlns:a16="http://schemas.microsoft.com/office/drawing/2014/main" val="4258624034"/>
                    </a:ext>
                  </a:extLst>
                </a:gridCol>
                <a:gridCol w="4963885">
                  <a:extLst>
                    <a:ext uri="{9D8B030D-6E8A-4147-A177-3AD203B41FA5}">
                      <a16:colId xmlns:a16="http://schemas.microsoft.com/office/drawing/2014/main" val="373695563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4021358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173109398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978816540"/>
                    </a:ext>
                  </a:extLst>
                </a:gridCol>
              </a:tblGrid>
              <a:tr h="37255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Pengadaan</a:t>
                      </a:r>
                      <a:endParaRPr lang="en-US" sz="14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i-FI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1027,05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s-I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606,55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9,12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476267"/>
                  </a:ext>
                </a:extLst>
              </a:tr>
              <a:tr h="293915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s-IS" sz="1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Pengadaan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diumumkan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SIRUP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b-NO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863,42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450,39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7,64</a:t>
                      </a:r>
                      <a:endParaRPr kumimoji="0" lang="is-I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616476"/>
                  </a:ext>
                </a:extLst>
              </a:tr>
              <a:tr h="546085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1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2738" indent="-312738"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/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Pengadaan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diumumkan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pada SIRUP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sebelum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tahun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anggaran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75,72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26,91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0,64</a:t>
                      </a:r>
                      <a:endParaRPr kumimoji="0" lang="is-I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994752"/>
                  </a:ext>
                </a:extLst>
              </a:tr>
              <a:tr h="509829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1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2738" indent="-312738"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/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Pengadaan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diumumkan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pada SIRUP pada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tahun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anggaran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berjalan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787,70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423,49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7,00</a:t>
                      </a:r>
                      <a:endParaRPr kumimoji="0" lang="is-I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957790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Pencadangan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Usaha Kecil yang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Diumumkan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SIRUP (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nilai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RUP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 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r-H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88,12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141,60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1,78</a:t>
                      </a:r>
                      <a:endParaRPr kumimoji="0" lang="is-I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666432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Penggunaan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Produksi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Negeri yang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Diumumkan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Berdasarkan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Tagging PDN di SIRUP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510,42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246,84</a:t>
                      </a:r>
                      <a:endParaRPr kumimoji="0" lang="hr-H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3,78</a:t>
                      </a:r>
                      <a:endParaRPr kumimoji="0" lang="is-I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77964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Paket Pengadaan Langsung yang Diumumkan di SIRUP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92,68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76,65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0,92</a:t>
                      </a:r>
                      <a:endParaRPr kumimoji="0" lang="is-I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381620"/>
                  </a:ext>
                </a:extLst>
              </a:tr>
              <a:tr h="59355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Realisasi Transaksi (e-Tender/Seleksi/Tender Cepat/Pengadaan Langsung/Penunjukkan Langsung/e-Purchasing/Keadaan Darurat/Dikecualikan/Swakelola)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nb-NO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391,58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177,82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2,43</a:t>
                      </a:r>
                      <a:endParaRPr kumimoji="0" lang="is-I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198" marR="7198" marT="71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190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55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3DC99-29C1-964D-8B07-254DAE86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25"/>
            <a:ext cx="12192000" cy="67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{EAF069D3-B084-4240-9A06-FF97D15D2670}tf10001070</Template>
  <TotalTime>9754</TotalTime>
  <Words>1670</Words>
  <Application>Microsoft Macintosh PowerPoint</Application>
  <PresentationFormat>Widescreen</PresentationFormat>
  <Paragraphs>402</Paragraphs>
  <Slides>49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Architects Daughter</vt:lpstr>
      <vt:lpstr>Arial</vt:lpstr>
      <vt:lpstr>Arial Rounded MT Bold</vt:lpstr>
      <vt:lpstr>Arimo</vt:lpstr>
      <vt:lpstr>Cabin</vt:lpstr>
      <vt:lpstr>Calibri</vt:lpstr>
      <vt:lpstr>Calibri Light</vt:lpstr>
      <vt:lpstr>Cambria Math</vt:lpstr>
      <vt:lpstr>Helvetica</vt:lpstr>
      <vt:lpstr>Open Sans</vt:lpstr>
      <vt:lpstr>Open Sans Light</vt:lpstr>
      <vt:lpstr>PT Sans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Partisipasi Pelaku Usaha Kecil dalam Pengadaan Pemerintah Secara Elektronik Tahun 2020</vt:lpstr>
      <vt:lpstr>PowerPoint Presentation</vt:lpstr>
      <vt:lpstr>PROPORSI POTENSI NILAI PAKET PENGADAAN PEMERINTAH BAGI PELAKU USAHA KECIL TAHUN 2020</vt:lpstr>
      <vt:lpstr>PowerPoint Presentation</vt:lpstr>
      <vt:lpstr>TOTAL NILAI TRANSAKSI PENGADAAN &amp; PROPORSI REALISASI TRANSAKSI PAKET PENGADAAN PEMERINTAH YANG DIMENANGKAN PELAKU USAHA KECIL TAHUN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Partisipasi Pelaku Usaha Kecil dalam Pengadaan Pemerintah Secara Elektronik Tahun 2020</vt:lpstr>
      <vt:lpstr>PROPORSI POTENSI NILAI PAKET PENGADAAN PEMERINTAH BAGI PELAKU USAHA KECIL TAHUN 2020</vt:lpstr>
      <vt:lpstr>TOTAL NILAI TRANSAKSI PENGADAAN &amp; PROPORSI REALISASI TRANSAKSI PAKET PENGADAAN PEMERINTAH YANG DIMENANGKAN PELAKU USAHA KECIL TAHUN 2020</vt:lpstr>
      <vt:lpstr> Partisipasi Pelaku Usaha Kecil dalam Pengadaan Pemerintah Secara Elektronik Tahun 2021</vt:lpstr>
      <vt:lpstr>PROPORSI POTENSI NILAI PAKET PENGADAAN PEMERINTAH BAGI PELAKU USAHA KECIL TAHUN 2021</vt:lpstr>
      <vt:lpstr>TOTAL NILAI TRANSAKSI PENGADAAN &amp; PROPORSI REALISASI TRANSAKSI PAKET PENGADAAN PEMERINTAH YANG DIMENANGKAN PELAKU USAHA KECIL TAHUN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Data AMEL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235</cp:revision>
  <dcterms:created xsi:type="dcterms:W3CDTF">2020-10-01T23:11:31Z</dcterms:created>
  <dcterms:modified xsi:type="dcterms:W3CDTF">2021-02-23T01:03:57Z</dcterms:modified>
</cp:coreProperties>
</file>