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2.xml" ContentType="application/vnd.openxmlformats-officedocument.drawingml.chartshapes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3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3.xml" ContentType="application/vnd.openxmlformats-officedocument.drawingml.chartshapes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6.xml" ContentType="application/vnd.openxmlformats-officedocument.presentationml.notesSlide+xml"/>
  <Override PartName="/ppt/theme/themeOverride2.xml" ContentType="application/vnd.openxmlformats-officedocument.themeOverrid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3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4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5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6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80" r:id="rId3"/>
    <p:sldId id="282" r:id="rId4"/>
    <p:sldId id="293" r:id="rId5"/>
    <p:sldId id="294" r:id="rId6"/>
    <p:sldId id="296" r:id="rId7"/>
    <p:sldId id="284" r:id="rId8"/>
    <p:sldId id="285" r:id="rId9"/>
    <p:sldId id="291" r:id="rId10"/>
    <p:sldId id="287" r:id="rId11"/>
    <p:sldId id="290" r:id="rId12"/>
    <p:sldId id="256" r:id="rId13"/>
    <p:sldId id="286" r:id="rId14"/>
    <p:sldId id="288" r:id="rId15"/>
    <p:sldId id="292" r:id="rId1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6970" userDrawn="1">
          <p15:clr>
            <a:srgbClr val="A4A3A4"/>
          </p15:clr>
        </p15:guide>
        <p15:guide id="4" orient="horz" pos="3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AFF"/>
    <a:srgbClr val="58DF3E"/>
    <a:srgbClr val="FFC000"/>
    <a:srgbClr val="00B0F0"/>
    <a:srgbClr val="00CCFF"/>
    <a:srgbClr val="03D393"/>
    <a:srgbClr val="C5E0B4"/>
    <a:srgbClr val="E2F0D9"/>
    <a:srgbClr val="385723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80" autoAdjust="0"/>
    <p:restoredTop sz="95897" autoAdjust="0"/>
  </p:normalViewPr>
  <p:slideViewPr>
    <p:cSldViewPr snapToGrid="0" showGuides="1">
      <p:cViewPr varScale="1">
        <p:scale>
          <a:sx n="78" d="100"/>
          <a:sy n="78" d="100"/>
        </p:scale>
        <p:origin x="624" y="72"/>
      </p:cViewPr>
      <p:guideLst>
        <p:guide orient="horz" pos="3974"/>
        <p:guide pos="688"/>
        <p:guide pos="6970"/>
        <p:guide orient="horz" pos="346"/>
      </p:guideLst>
    </p:cSldViewPr>
  </p:slideViewPr>
  <p:notesTextViewPr>
    <p:cViewPr>
      <p:scale>
        <a:sx n="40" d="100"/>
        <a:sy n="4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U\Desktop\Paparan\Book9%20(ver3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U\Desktop\Paparan\Book9%20(ver3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U\Desktop\Paparan\Book9%20(ver3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U\Desktop\Paparan\Book9%20(ver3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KU\Desktop\Paparan\Book9%20(ver3)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U\Desktop\Paparan\Book9%20(ver3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U\Desktop\Paparan\Book9%20(ver3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U\Desktop\Paparan\Book9%20(ver3)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U\Desktop\Paparan\Book9%20(ver3)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U\Desktop\Paparan\Book9%20(ver3)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U\Desktop\Paparan\Book9%20(ver3)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U\Desktop\Paparan\Book9%20(ver3)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U\Desktop\Paparan\Book9%20(ver3)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Persentase RUP vs Realisasi Nasional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spPr>
            <a:solidFill>
              <a:srgbClr val="F8A19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'1'!$A$11:$A$15</c:f>
              <c:strCache>
                <c:ptCount val="5"/>
                <c:pt idx="0">
                  <c:v>e-Tendering</c:v>
                </c:pt>
                <c:pt idx="1">
                  <c:v>e-Purchasing</c:v>
                </c:pt>
                <c:pt idx="2">
                  <c:v>Pengadaan Langsung</c:v>
                </c:pt>
                <c:pt idx="3">
                  <c:v>Penunjukan Langsung</c:v>
                </c:pt>
                <c:pt idx="4">
                  <c:v>Lain-lain</c:v>
                </c:pt>
              </c:strCache>
            </c:strRef>
          </c:cat>
          <c:val>
            <c:numRef>
              <c:f>'1'!$C$11:$C$15</c:f>
              <c:numCache>
                <c:formatCode>0.0,,,,</c:formatCode>
                <c:ptCount val="5"/>
                <c:pt idx="0">
                  <c:v>117830232591460</c:v>
                </c:pt>
                <c:pt idx="1">
                  <c:v>8530562485188</c:v>
                </c:pt>
                <c:pt idx="2">
                  <c:v>7625827249880</c:v>
                </c:pt>
                <c:pt idx="3">
                  <c:v>4515207275112</c:v>
                </c:pt>
                <c:pt idx="4">
                  <c:v>70412304255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B9-4549-B283-9CB7E6286330}"/>
            </c:ext>
          </c:extLst>
        </c:ser>
        <c:ser>
          <c:idx val="1"/>
          <c:order val="1"/>
          <c:spPr>
            <a:gradFill>
              <a:gsLst>
                <a:gs pos="0">
                  <a:schemeClr val="bg1">
                    <a:lumMod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'1'!$A$11:$A$15</c:f>
              <c:strCache>
                <c:ptCount val="5"/>
                <c:pt idx="0">
                  <c:v>e-Tendering</c:v>
                </c:pt>
                <c:pt idx="1">
                  <c:v>e-Purchasing</c:v>
                </c:pt>
                <c:pt idx="2">
                  <c:v>Pengadaan Langsung</c:v>
                </c:pt>
                <c:pt idx="3">
                  <c:v>Penunjukan Langsung</c:v>
                </c:pt>
                <c:pt idx="4">
                  <c:v>Lain-lain</c:v>
                </c:pt>
              </c:strCache>
            </c:strRef>
          </c:cat>
          <c:val>
            <c:numRef>
              <c:f>'1'!$B$11:$B$15</c:f>
              <c:numCache>
                <c:formatCode>0.0,,,,</c:formatCode>
                <c:ptCount val="5"/>
                <c:pt idx="0">
                  <c:v>328522761342093</c:v>
                </c:pt>
                <c:pt idx="1">
                  <c:v>47498247173827</c:v>
                </c:pt>
                <c:pt idx="2">
                  <c:v>73284252109507</c:v>
                </c:pt>
                <c:pt idx="3">
                  <c:v>19288124700851</c:v>
                </c:pt>
                <c:pt idx="4">
                  <c:v>11523537491656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B9-4549-B283-9CB7E628633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100"/>
        <c:axId val="-1835824400"/>
        <c:axId val="-1835821920"/>
      </c:barChart>
      <c:catAx>
        <c:axId val="-183582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35821920"/>
        <c:crosses val="autoZero"/>
        <c:auto val="1"/>
        <c:lblAlgn val="ctr"/>
        <c:lblOffset val="100"/>
        <c:noMultiLvlLbl val="0"/>
      </c:catAx>
      <c:valAx>
        <c:axId val="-183582192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3582440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Belanja PBJ Nasional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spPr>
            <a:solidFill>
              <a:schemeClr val="accent2"/>
            </a:solidFill>
            <a:ln>
              <a:noFill/>
            </a:ln>
          </c:spPr>
          <c:dPt>
            <c:idx val="0"/>
            <c:bubble3D val="0"/>
            <c:spPr>
              <a:solidFill>
                <a:srgbClr val="A94D0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98E-4647-8319-FA474F424D5E}"/>
              </c:ext>
            </c:extLst>
          </c:dPt>
          <c:dPt>
            <c:idx val="1"/>
            <c:bubble3D val="0"/>
            <c:spPr>
              <a:solidFill>
                <a:srgbClr val="FFD96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98E-4647-8319-FA474F424D5E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98E-4647-8319-FA474F424D5E}"/>
              </c:ext>
            </c:extLst>
          </c:dPt>
          <c:dLbls>
            <c:dLbl>
              <c:idx val="0"/>
              <c:layout>
                <c:manualLayout>
                  <c:x val="-2.7639205745669623E-2"/>
                  <c:y val="6.2654408670033551E-2"/>
                </c:manualLayout>
              </c:layout>
              <c:tx>
                <c:rich>
                  <a:bodyPr/>
                  <a:lstStyle/>
                  <a:p>
                    <a:r>
                      <a:rPr lang="fr-FR" dirty="0">
                        <a:solidFill>
                          <a:schemeClr val="bg1"/>
                        </a:solidFill>
                      </a:rPr>
                      <a:t>R</a:t>
                    </a:r>
                    <a:r>
                      <a:rPr lang="fr-FR" dirty="0"/>
                      <a:t>UP</a:t>
                    </a:r>
                    <a:br>
                      <a:rPr lang="fr-FR" dirty="0"/>
                    </a:br>
                    <a:r>
                      <a:rPr lang="fr-FR" dirty="0" err="1"/>
                      <a:t>Rp</a:t>
                    </a:r>
                    <a:r>
                      <a:rPr lang="fr-FR" dirty="0"/>
                      <a:t>.</a:t>
                    </a:r>
                    <a:fld id="{23DB6BE8-982D-AA4C-B6C4-8FACCC9C3009}" type="VALUE">
                      <a:rPr lang="fr-FR" smtClean="0"/>
                      <a:pPr/>
                      <a:t>[VALUE]</a:t>
                    </a:fld>
                    <a:r>
                      <a:rPr lang="fr-FR" dirty="0"/>
                      <a:t> T</a:t>
                    </a:r>
                    <a:endParaRPr lang="fr-FR" baseline="0" dirty="0"/>
                  </a:p>
                  <a:p>
                    <a:fld id="{5E125EDC-3B83-3E4F-B751-642BB5B14B85}" type="PERCENTAGE">
                      <a:rPr lang="fr-FR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98E-4647-8319-FA474F424D5E}"/>
                </c:ext>
              </c:extLst>
            </c:dLbl>
            <c:dLbl>
              <c:idx val="1"/>
              <c:layout>
                <c:manualLayout>
                  <c:x val="-4.5073753067050887E-2"/>
                  <c:y val="8.607907782760434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>
                        <a:solidFill>
                          <a:schemeClr val="tx1"/>
                        </a:solidFill>
                      </a:rPr>
                      <a:t>Belum RUP</a:t>
                    </a:r>
                    <a:br>
                      <a:rPr lang="en-US" sz="1000">
                        <a:solidFill>
                          <a:schemeClr val="tx1"/>
                        </a:solidFill>
                      </a:rPr>
                    </a:br>
                    <a:r>
                      <a:rPr lang="en-US" sz="1000">
                        <a:solidFill>
                          <a:schemeClr val="tx1"/>
                        </a:solidFill>
                      </a:rPr>
                      <a:t>Rp.</a:t>
                    </a:r>
                    <a:fld id="{DC716669-1F8F-6E46-BF74-39F3655300DE}" type="VALUE">
                      <a:rPr lang="en-US" sz="1000">
                        <a:solidFill>
                          <a:schemeClr val="tx1"/>
                        </a:solidFill>
                      </a:rPr>
                      <a:pPr>
                        <a:defRPr sz="1000"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r>
                      <a:rPr lang="en-US" sz="1000">
                        <a:solidFill>
                          <a:schemeClr val="tx1"/>
                        </a:solidFill>
                      </a:rPr>
                      <a:t> T</a:t>
                    </a:r>
                    <a:endParaRPr lang="en-US" sz="1000" baseline="0">
                      <a:solidFill>
                        <a:schemeClr val="tx1"/>
                      </a:solidFill>
                    </a:endParaRPr>
                  </a:p>
                  <a:p>
                    <a:pPr>
                      <a:defRPr sz="1000">
                        <a:solidFill>
                          <a:schemeClr val="tx1"/>
                        </a:solidFill>
                      </a:defRPr>
                    </a:pPr>
                    <a:fld id="{38FB9978-78BC-6247-B75F-F82B0449C2E1}" type="PERCENTAGE">
                      <a:rPr lang="en-US" sz="1000">
                        <a:solidFill>
                          <a:schemeClr val="tx1"/>
                        </a:solidFill>
                      </a:rPr>
                      <a:pPr>
                        <a:defRPr sz="1000">
                          <a:solidFill>
                            <a:schemeClr val="tx1"/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98E-4647-8319-FA474F424D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'1'!$B$27:$D$27</c:f>
              <c:numCache>
                <c:formatCode>0.0,,,,</c:formatCode>
                <c:ptCount val="3"/>
                <c:pt idx="0">
                  <c:v>861885358658079</c:v>
                </c:pt>
                <c:pt idx="1">
                  <c:v>352236381828648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98E-4647-8319-FA474F424D5E}"/>
            </c:ext>
          </c:extLst>
        </c:ser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solidFill>
                <a:srgbClr val="C55A1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98E-4647-8319-FA474F424D5E}"/>
              </c:ext>
            </c:extLst>
          </c:dPt>
          <c:dPt>
            <c:idx val="1"/>
            <c:bubble3D val="0"/>
            <c:spPr>
              <a:solidFill>
                <a:srgbClr val="BF9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D98E-4647-8319-FA474F424D5E}"/>
              </c:ext>
            </c:extLst>
          </c:dPt>
          <c:dPt>
            <c:idx val="2"/>
            <c:bubble3D val="0"/>
            <c:spPr>
              <a:solidFill>
                <a:srgbClr val="FFD96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D98E-4647-8319-FA474F424D5E}"/>
              </c:ext>
            </c:extLst>
          </c:dPt>
          <c:dLbls>
            <c:dLbl>
              <c:idx val="0"/>
              <c:layout>
                <c:manualLayout>
                  <c:x val="0.16896366708914237"/>
                  <c:y val="-8.576757154882161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Melalui Penyedia</a:t>
                    </a:r>
                    <a:br>
                      <a:rPr lang="en-US"/>
                    </a:br>
                    <a:r>
                      <a:rPr lang="en-US"/>
                      <a:t>Rp.</a:t>
                    </a:r>
                    <a:fld id="{FE16B324-CEFA-3840-99B6-C638D6C69CAB}" type="VALUE">
                      <a:rPr lang="en-US"/>
                      <a:pPr/>
                      <a:t>[VALUE]</a:t>
                    </a:fld>
                    <a:r>
                      <a:rPr lang="en-US"/>
                      <a:t> T</a:t>
                    </a:r>
                    <a:endParaRPr lang="en-US" baseline="0"/>
                  </a:p>
                  <a:p>
                    <a:fld id="{14F8510A-56A5-6340-83FC-E6C68139DCD8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98E-4647-8319-FA474F424D5E}"/>
                </c:ext>
              </c:extLst>
            </c:dLbl>
            <c:dLbl>
              <c:idx val="1"/>
              <c:layout>
                <c:manualLayout>
                  <c:x val="0.1389647232784115"/>
                  <c:y val="0.14690025252525252"/>
                </c:manualLayout>
              </c:layout>
              <c:tx>
                <c:rich>
                  <a:bodyPr/>
                  <a:lstStyle/>
                  <a:p>
                    <a:r>
                      <a:rPr lang="fr-FR"/>
                      <a:t>Swakelola</a:t>
                    </a:r>
                    <a:br>
                      <a:rPr lang="fr-FR"/>
                    </a:br>
                    <a:r>
                      <a:rPr lang="fr-FR"/>
                      <a:t>Rp.</a:t>
                    </a:r>
                    <a:fld id="{1E10FC76-FABA-1F42-A92B-18F55CA8E34F}" type="VALUE">
                      <a:rPr lang="fr-FR"/>
                      <a:pPr/>
                      <a:t>[VALUE]</a:t>
                    </a:fld>
                    <a:r>
                      <a:rPr lang="fr-FR"/>
                      <a:t> T</a:t>
                    </a:r>
                    <a:endParaRPr lang="fr-FR" baseline="0"/>
                  </a:p>
                  <a:p>
                    <a:fld id="{10710D91-3822-3243-9D7E-166B573A065C}" type="PERCENTAGE">
                      <a:rPr lang="fr-FR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D98E-4647-8319-FA474F424D5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98E-4647-8319-FA474F424D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'1'!$B$28:$D$28</c:f>
              <c:numCache>
                <c:formatCode>0.0,,,,</c:formatCode>
                <c:ptCount val="3"/>
                <c:pt idx="0">
                  <c:v>480116922817934</c:v>
                </c:pt>
                <c:pt idx="1">
                  <c:v>381768435840145</c:v>
                </c:pt>
                <c:pt idx="2">
                  <c:v>352236381828648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98E-4647-8319-FA474F424D5E}"/>
            </c:ext>
          </c:extLst>
        </c:ser>
        <c:ser>
          <c:idx val="2"/>
          <c:order val="2"/>
          <c:spPr>
            <a:ln>
              <a:noFill/>
            </a:ln>
          </c:spPr>
          <c:dPt>
            <c:idx val="0"/>
            <c:bubble3D val="0"/>
            <c:spPr>
              <a:solidFill>
                <a:srgbClr val="F8A1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98E-4647-8319-FA474F424D5E}"/>
              </c:ext>
            </c:extLst>
          </c:dPt>
          <c:dPt>
            <c:idx val="1"/>
            <c:bubble3D val="0"/>
            <c:spPr>
              <a:solidFill>
                <a:srgbClr val="FFF2C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D98E-4647-8319-FA474F424D5E}"/>
              </c:ext>
            </c:extLst>
          </c:dPt>
          <c:dPt>
            <c:idx val="2"/>
            <c:bubble3D val="0"/>
            <c:spPr>
              <a:solidFill>
                <a:srgbClr val="FFD96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D98E-4647-8319-FA474F424D5E}"/>
              </c:ext>
            </c:extLst>
          </c:dPt>
          <c:dLbls>
            <c:dLbl>
              <c:idx val="0"/>
              <c:layout>
                <c:manualLayout>
                  <c:x val="0.18642659484579627"/>
                  <c:y val="-7.374276620370370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Realisasi</a:t>
                    </a:r>
                  </a:p>
                  <a:p>
                    <a:pPr>
                      <a:defRPr/>
                    </a:pPr>
                    <a:r>
                      <a:rPr lang="en-US"/>
                      <a:t>Rp.</a:t>
                    </a:r>
                    <a:fld id="{A2941003-0889-43BC-90FB-F5D72FCA91FD}" type="VALUE">
                      <a:rPr lang="en-US"/>
                      <a:pPr>
                        <a:defRPr/>
                      </a:pPr>
                      <a:t>[VALUE]</a:t>
                    </a:fld>
                    <a:r>
                      <a:rPr lang="en-US"/>
                      <a:t> T</a:t>
                    </a:r>
                    <a:r>
                      <a:rPr lang="en-US" baseline="0"/>
                      <a:t>
</a:t>
                    </a:r>
                    <a:fld id="{68FB0A3C-D095-4E41-A1D4-F8CDD49058F7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172834811998308"/>
                      <c:h val="0.1249421296296296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D98E-4647-8319-FA474F424D5E}"/>
                </c:ext>
              </c:extLst>
            </c:dLbl>
            <c:dLbl>
              <c:idx val="1"/>
              <c:layout>
                <c:manualLayout>
                  <c:x val="0.1681345585128855"/>
                  <c:y val="5.1544612794612796E-2"/>
                </c:manualLayout>
              </c:layout>
              <c:tx>
                <c:rich>
                  <a:bodyPr/>
                  <a:lstStyle/>
                  <a:p>
                    <a:r>
                      <a:rPr lang="de-DE"/>
                      <a:t>Belum Realisasi</a:t>
                    </a:r>
                    <a:br>
                      <a:rPr lang="de-DE"/>
                    </a:br>
                    <a:r>
                      <a:rPr lang="de-DE"/>
                      <a:t>Rp.</a:t>
                    </a:r>
                    <a:fld id="{8335CD19-D1BD-DB4E-9A09-F5D9232C56C6}" type="VALUE">
                      <a:rPr lang="de-DE"/>
                      <a:pPr/>
                      <a:t>[VALUE]</a:t>
                    </a:fld>
                    <a:r>
                      <a:rPr lang="de-DE"/>
                      <a:t> T</a:t>
                    </a:r>
                    <a:endParaRPr lang="de-DE" baseline="0"/>
                  </a:p>
                  <a:p>
                    <a:fld id="{A35E3160-93D6-6D4F-AFD9-6E6C97F9D0F3}" type="PERCENTAGE">
                      <a:rPr lang="de-DE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D98E-4647-8319-FA474F424D5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98E-4647-8319-FA474F424D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'1'!$B$29:$D$29</c:f>
              <c:numCache>
                <c:formatCode>0.0,,,,</c:formatCode>
                <c:ptCount val="3"/>
                <c:pt idx="0">
                  <c:v>139001353933564</c:v>
                </c:pt>
                <c:pt idx="1">
                  <c:v>722884004724515</c:v>
                </c:pt>
                <c:pt idx="2">
                  <c:v>352236381828648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98E-4647-8319-FA474F424D5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sq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843C0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EF-49EC-9FF0-E87DF462505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EF-49EC-9FF0-E87DF4625055}"/>
              </c:ext>
            </c:extLst>
          </c:dPt>
          <c:dLbls>
            <c:dLbl>
              <c:idx val="0"/>
              <c:layout>
                <c:manualLayout>
                  <c:x val="0.22351695210247841"/>
                  <c:y val="-6.416564767261759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PBJ</a:t>
                    </a:r>
                    <a:r>
                      <a:rPr lang="en-US" baseline="0"/>
                      <a:t>P</a:t>
                    </a:r>
                  </a:p>
                  <a:p>
                    <a:r>
                      <a:rPr lang="en-US"/>
                      <a:t>Rp.1214,2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0EF-49EC-9FF0-E87DF4625055}"/>
                </c:ext>
              </c:extLst>
            </c:dLbl>
            <c:dLbl>
              <c:idx val="1"/>
              <c:layout>
                <c:manualLayout>
                  <c:x val="-4.462420646926326E-2"/>
                  <c:y val="-7.2295548878179586E-2"/>
                </c:manualLayout>
              </c:layout>
              <c:tx>
                <c:rich>
                  <a:bodyPr/>
                  <a:lstStyle/>
                  <a:p>
                    <a:r>
                      <a:rPr lang="fr-FR"/>
                      <a:t>Non PBJP</a:t>
                    </a:r>
                  </a:p>
                  <a:p>
                    <a:r>
                      <a:rPr lang="fr-FR"/>
                      <a:t>Rp.</a:t>
                    </a:r>
                    <a:fld id="{5A3C8BA6-08A5-4DA7-BDCA-BD0A6094B671}" type="VALUE">
                      <a:rPr lang="fr-FR"/>
                      <a:pPr/>
                      <a:t>[VALUE]</a:t>
                    </a:fld>
                    <a:r>
                      <a:rPr lang="fr-FR"/>
                      <a:t> T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986620073488606"/>
                      <c:h val="7.221015882095230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0EF-49EC-9FF0-E87DF46250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'1'!$B$3:$C$3</c:f>
              <c:numCache>
                <c:formatCode>0.0,,,,</c:formatCode>
                <c:ptCount val="2"/>
                <c:pt idx="0">
                  <c:v>1214121740486727</c:v>
                </c:pt>
                <c:pt idx="1">
                  <c:v>1118193040503345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EF-49EC-9FF0-E87DF4625055}"/>
            </c:ext>
          </c:extLst>
        </c:ser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solidFill>
                <a:srgbClr val="A94D0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0EF-49EC-9FF0-E87DF4625055}"/>
              </c:ext>
            </c:extLst>
          </c:dPt>
          <c:dPt>
            <c:idx val="1"/>
            <c:bubble3D val="0"/>
            <c:spPr>
              <a:solidFill>
                <a:srgbClr val="FFD96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0EF-49EC-9FF0-E87DF4625055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  <a:alpha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20EF-49EC-9FF0-E87DF4625055}"/>
              </c:ext>
            </c:extLst>
          </c:dPt>
          <c:dLbls>
            <c:dLbl>
              <c:idx val="0"/>
              <c:layout>
                <c:manualLayout>
                  <c:x val="0.14323906732598288"/>
                  <c:y val="-8.964794704085879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RUP</a:t>
                    </a:r>
                  </a:p>
                  <a:p>
                    <a:pPr>
                      <a:defRPr/>
                    </a:pPr>
                    <a:r>
                      <a:rPr lang="en-US"/>
                      <a:t>Rp.</a:t>
                    </a:r>
                    <a:fld id="{9DCA4C64-A90E-465F-91D1-DFC2BFE59632}" type="VALUE">
                      <a:rPr lang="en-US"/>
                      <a:pPr>
                        <a:defRPr/>
                      </a:pPr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476112415283109"/>
                      <c:h val="9.534517165906278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0EF-49EC-9FF0-E87DF46250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'1'!$B$4:$D$4</c:f>
              <c:numCache>
                <c:formatCode>0.0,,,,</c:formatCode>
                <c:ptCount val="3"/>
                <c:pt idx="0">
                  <c:v>861885358658079</c:v>
                </c:pt>
                <c:pt idx="1">
                  <c:v>352236381828648</c:v>
                </c:pt>
                <c:pt idx="2">
                  <c:v>1118193040503345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0EF-49EC-9FF0-E87DF4625055}"/>
            </c:ext>
          </c:extLst>
        </c:ser>
        <c:ser>
          <c:idx val="3"/>
          <c:order val="2"/>
          <c:spPr>
            <a:ln>
              <a:noFill/>
            </a:ln>
          </c:spPr>
          <c:dPt>
            <c:idx val="0"/>
            <c:bubble3D val="0"/>
            <c:spPr>
              <a:solidFill>
                <a:srgbClr val="C55A1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0EF-49EC-9FF0-E87DF4625055}"/>
              </c:ext>
            </c:extLst>
          </c:dPt>
          <c:dPt>
            <c:idx val="1"/>
            <c:bubble3D val="0"/>
            <c:spPr>
              <a:solidFill>
                <a:srgbClr val="BF9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0EF-49EC-9FF0-E87DF4625055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0EF-49EC-9FF0-E87DF4625055}"/>
              </c:ext>
            </c:extLst>
          </c:dPt>
          <c:dPt>
            <c:idx val="3"/>
            <c:bubble3D val="0"/>
            <c:spPr>
              <a:solidFill>
                <a:schemeClr val="bg1">
                  <a:lumMod val="95000"/>
                  <a:alpha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0EF-49EC-9FF0-E87DF4625055}"/>
              </c:ext>
            </c:extLst>
          </c:dPt>
          <c:dLbls>
            <c:dLbl>
              <c:idx val="0"/>
              <c:layout>
                <c:manualLayout>
                  <c:x val="0.11219280952283377"/>
                  <c:y val="-7.989412543731093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Penyedia</a:t>
                    </a:r>
                  </a:p>
                  <a:p>
                    <a:r>
                      <a:rPr lang="en-US"/>
                      <a:t>Rp.</a:t>
                    </a:r>
                    <a:fld id="{0DE702C4-2CC1-4F67-AEF2-10F58C0C217A}" type="VALUE">
                      <a:rPr lang="en-US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20EF-49EC-9FF0-E87DF4625055}"/>
                </c:ext>
              </c:extLst>
            </c:dLbl>
            <c:dLbl>
              <c:idx val="1"/>
              <c:layout>
                <c:manualLayout>
                  <c:x val="0.14253254664438875"/>
                  <c:y val="-2.940327708486191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Swakelola</a:t>
                    </a:r>
                  </a:p>
                  <a:p>
                    <a:r>
                      <a:rPr lang="en-US"/>
                      <a:t>Rp.</a:t>
                    </a:r>
                    <a:fld id="{5CFF7C54-5D8A-4739-8B22-A80E54E7D9B8}" type="VALUE">
                      <a:rPr lang="en-US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20EF-49EC-9FF0-E87DF4625055}"/>
                </c:ext>
              </c:extLst>
            </c:dLbl>
            <c:dLbl>
              <c:idx val="2"/>
              <c:layout>
                <c:manualLayout>
                  <c:x val="0.12165430807529182"/>
                  <c:y val="8.002095813564576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Belum RUP</a:t>
                    </a:r>
                  </a:p>
                  <a:p>
                    <a:r>
                      <a:rPr lang="en-US"/>
                      <a:t>Rp.</a:t>
                    </a:r>
                    <a:fld id="{731AFD4D-5327-4A06-AAA4-8971B5BF25FD}" type="VALUE">
                      <a:rPr lang="en-US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20EF-49EC-9FF0-E87DF462505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0EF-49EC-9FF0-E87DF46250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'1'!$B$5:$E$5</c:f>
              <c:numCache>
                <c:formatCode>0.0,,,,</c:formatCode>
                <c:ptCount val="4"/>
                <c:pt idx="0">
                  <c:v>480116922817934</c:v>
                </c:pt>
                <c:pt idx="1">
                  <c:v>381768435840145</c:v>
                </c:pt>
                <c:pt idx="2">
                  <c:v>352236381828648</c:v>
                </c:pt>
                <c:pt idx="3">
                  <c:v>1118193040503345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0EF-49EC-9FF0-E87DF4625055}"/>
            </c:ext>
          </c:extLst>
        </c:ser>
        <c:ser>
          <c:idx val="2"/>
          <c:order val="3"/>
          <c:spPr>
            <a:ln>
              <a:noFill/>
            </a:ln>
          </c:spPr>
          <c:dPt>
            <c:idx val="0"/>
            <c:bubble3D val="0"/>
            <c:spPr>
              <a:solidFill>
                <a:srgbClr val="F8A1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20EF-49EC-9FF0-E87DF4625055}"/>
              </c:ext>
            </c:extLst>
          </c:dPt>
          <c:dPt>
            <c:idx val="1"/>
            <c:bubble3D val="0"/>
            <c:spPr>
              <a:solidFill>
                <a:srgbClr val="FFF2C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20EF-49EC-9FF0-E87DF4625055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  <a:alpha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20EF-49EC-9FF0-E87DF4625055}"/>
              </c:ext>
            </c:extLst>
          </c:dPt>
          <c:dLbls>
            <c:dLbl>
              <c:idx val="0"/>
              <c:layout>
                <c:manualLayout>
                  <c:x val="1.485097283118818E-2"/>
                  <c:y val="-7.270268867103923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Realisasi</a:t>
                    </a:r>
                  </a:p>
                  <a:p>
                    <a:r>
                      <a:rPr lang="en-US"/>
                      <a:t>Rp.</a:t>
                    </a:r>
                    <a:fld id="{5FFB121A-AFCC-4564-9507-78D38FD88090}" type="VALUE">
                      <a:rPr lang="en-US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20EF-49EC-9FF0-E87DF4625055}"/>
                </c:ext>
              </c:extLst>
            </c:dLbl>
            <c:dLbl>
              <c:idx val="1"/>
              <c:layout>
                <c:manualLayout>
                  <c:x val="0.10217581577809534"/>
                  <c:y val="4.2934120773875289E-2"/>
                </c:manualLayout>
              </c:layout>
              <c:tx>
                <c:rich>
                  <a:bodyPr/>
                  <a:lstStyle/>
                  <a:p>
                    <a:r>
                      <a:rPr lang="de-DE"/>
                      <a:t>Belum Realisasi</a:t>
                    </a:r>
                  </a:p>
                  <a:p>
                    <a:r>
                      <a:rPr lang="de-DE"/>
                      <a:t>Rp.</a:t>
                    </a:r>
                    <a:fld id="{20BEC0A9-2C86-407C-BDD5-0C336D635CFF}" type="VALUE">
                      <a:rPr lang="de-DE"/>
                      <a:pPr/>
                      <a:t>[VALUE]</a:t>
                    </a:fld>
                    <a:r>
                      <a:rPr lang="de-DE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20EF-49EC-9FF0-E87DF462505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0EF-49EC-9FF0-E87DF46250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'1'!$B$6:$D$6</c:f>
              <c:numCache>
                <c:formatCode>0.0,,,,</c:formatCode>
                <c:ptCount val="3"/>
                <c:pt idx="0">
                  <c:v>139001353933564</c:v>
                </c:pt>
                <c:pt idx="1">
                  <c:v>1075120386553163</c:v>
                </c:pt>
                <c:pt idx="2">
                  <c:v>1118193040503345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20EF-49EC-9FF0-E87DF46250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3B-4F6C-8EF8-530D445D74B9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33B-4F6C-8EF8-530D445D74B9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3B-4F6C-8EF8-530D445D7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'1'!$B$3:$C$3</c:f>
              <c:numCache>
                <c:formatCode>0.0,,,,</c:formatCode>
                <c:ptCount val="2"/>
                <c:pt idx="0">
                  <c:v>1214121740486727</c:v>
                </c:pt>
                <c:pt idx="1">
                  <c:v>1118193040503345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3B-4F6C-8EF8-530D445D74B9}"/>
            </c:ext>
          </c:extLst>
        </c:ser>
        <c:ser>
          <c:idx val="1"/>
          <c:order val="1"/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E33B-4F6C-8EF8-530D445D74B9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E33B-4F6C-8EF8-530D445D74B9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E33B-4F6C-8EF8-530D445D74B9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33B-4F6C-8EF8-530D445D74B9}"/>
                </c:ext>
              </c:extLst>
            </c:dLbl>
            <c:dLbl>
              <c:idx val="2"/>
              <c:layout>
                <c:manualLayout>
                  <c:x val="-1.9893483709273182E-2"/>
                  <c:y val="-1.332242363209130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33B-4F6C-8EF8-530D445D7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'1'!$B$4:$D$4</c:f>
              <c:numCache>
                <c:formatCode>0.0,,,,</c:formatCode>
                <c:ptCount val="3"/>
                <c:pt idx="0">
                  <c:v>861885358658079</c:v>
                </c:pt>
                <c:pt idx="1">
                  <c:v>352236381828648</c:v>
                </c:pt>
                <c:pt idx="2">
                  <c:v>1118193040503345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33B-4F6C-8EF8-530D445D74B9}"/>
            </c:ext>
          </c:extLst>
        </c:ser>
        <c:ser>
          <c:idx val="3"/>
          <c:order val="2"/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33B-4F6C-8EF8-530D445D74B9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33B-4F6C-8EF8-530D445D74B9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33B-4F6C-8EF8-530D445D74B9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33B-4F6C-8EF8-530D445D74B9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33B-4F6C-8EF8-530D445D7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'1'!$B$5:$E$5</c:f>
              <c:numCache>
                <c:formatCode>0.0,,,,</c:formatCode>
                <c:ptCount val="4"/>
                <c:pt idx="0">
                  <c:v>480116922817934</c:v>
                </c:pt>
                <c:pt idx="1">
                  <c:v>381768435840145</c:v>
                </c:pt>
                <c:pt idx="2">
                  <c:v>352236381828648</c:v>
                </c:pt>
                <c:pt idx="3">
                  <c:v>1118193040503345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E33B-4F6C-8EF8-530D445D74B9}"/>
            </c:ext>
          </c:extLst>
        </c:ser>
        <c:ser>
          <c:idx val="2"/>
          <c:order val="3"/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E33B-4F6C-8EF8-530D445D74B9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E33B-4F6C-8EF8-530D445D74B9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E33B-4F6C-8EF8-530D445D74B9}"/>
              </c:ext>
            </c:extLst>
          </c:dPt>
          <c:dLbls>
            <c:dLbl>
              <c:idx val="1"/>
              <c:layout>
                <c:manualLayout>
                  <c:x val="6.631161236424394E-3"/>
                  <c:y val="-1.332242363209140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33B-4F6C-8EF8-530D445D74B9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33B-4F6C-8EF8-530D445D74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'1'!$B$6:$D$6</c:f>
              <c:numCache>
                <c:formatCode>0.0,,,,</c:formatCode>
                <c:ptCount val="3"/>
                <c:pt idx="0">
                  <c:v>139001353933564</c:v>
                </c:pt>
                <c:pt idx="1">
                  <c:v>1075120386553163</c:v>
                </c:pt>
                <c:pt idx="2">
                  <c:v>1118193040503345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E33B-4F6C-8EF8-530D445D7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0"/>
        <c:ser>
          <c:idx val="1"/>
          <c:order val="0"/>
          <c:spPr>
            <a:solidFill>
              <a:schemeClr val="accent2"/>
            </a:solidFill>
            <a:ln w="19050">
              <a:noFill/>
            </a:ln>
            <a:effectLst/>
          </c:spPr>
          <c:dPt>
            <c:idx val="0"/>
            <c:bubble3D val="0"/>
            <c:spPr>
              <a:solidFill>
                <a:srgbClr val="1F4E79">
                  <a:alpha val="8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AE-4644-86A0-FC2D98411B6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AE-4644-86A0-FC2D98411B6C}"/>
              </c:ext>
            </c:extLst>
          </c:dPt>
          <c:dPt>
            <c:idx val="4"/>
            <c:bubble3D val="0"/>
            <c:spPr>
              <a:solidFill>
                <a:srgbClr val="385723">
                  <a:alpha val="8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5AE-4644-86A0-FC2D98411B6C}"/>
              </c:ext>
            </c:extLst>
          </c:dPt>
          <c:dPt>
            <c:idx val="5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5AE-4644-86A0-FC2D98411B6C}"/>
              </c:ext>
            </c:extLst>
          </c:dPt>
          <c:dLbls>
            <c:dLbl>
              <c:idx val="0"/>
              <c:layout>
                <c:manualLayout>
                  <c:x val="-3.6635425591142901E-3"/>
                  <c:y val="-2.33207295807617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9.1414617823278699E-2"/>
                      <c:h val="0.201024688986165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5AE-4644-86A0-FC2D98411B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'2'!$B$5:$I$5</c:f>
              <c:numCache>
                <c:formatCode>General</c:formatCode>
                <c:ptCount val="8"/>
                <c:pt idx="0" formatCode="0.0,,,,">
                  <c:v>607568841518000</c:v>
                </c:pt>
                <c:pt idx="4" formatCode="0.0,,,,">
                  <c:v>606552898968727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5AE-4644-86A0-FC2D98411B6C}"/>
            </c:ext>
          </c:extLst>
        </c:ser>
        <c:ser>
          <c:idx val="2"/>
          <c:order val="1"/>
          <c:spPr>
            <a:solidFill>
              <a:schemeClr val="accent3"/>
            </a:solidFill>
            <a:ln w="19050">
              <a:noFill/>
            </a:ln>
            <a:effectLst/>
          </c:spPr>
          <c:dPt>
            <c:idx val="0"/>
            <c:bubble3D val="0"/>
            <c:spPr>
              <a:solidFill>
                <a:srgbClr val="1F4E79">
                  <a:alpha val="6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F5AE-4644-86A0-FC2D98411B6C}"/>
              </c:ext>
            </c:extLst>
          </c:dPt>
          <c:dPt>
            <c:idx val="1"/>
            <c:bubble3D val="0"/>
            <c:spPr>
              <a:solidFill>
                <a:srgbClr val="BDD7E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F5AE-4644-86A0-FC2D98411B6C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  <a:alpha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F5AE-4644-86A0-FC2D98411B6C}"/>
              </c:ext>
            </c:extLst>
          </c:dPt>
          <c:dPt>
            <c:idx val="4"/>
            <c:bubble3D val="0"/>
            <c:spPr>
              <a:solidFill>
                <a:srgbClr val="385723">
                  <a:alpha val="6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F5AE-4644-86A0-FC2D98411B6C}"/>
              </c:ext>
            </c:extLst>
          </c:dPt>
          <c:dPt>
            <c:idx val="5"/>
            <c:bubble3D val="0"/>
            <c:spPr>
              <a:solidFill>
                <a:srgbClr val="C5E0B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F5AE-4644-86A0-FC2D98411B6C}"/>
              </c:ext>
            </c:extLst>
          </c:dPt>
          <c:dPt>
            <c:idx val="6"/>
            <c:bubble3D val="0"/>
            <c:spPr>
              <a:solidFill>
                <a:schemeClr val="bg1">
                  <a:lumMod val="95000"/>
                  <a:alpha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F5AE-4644-86A0-FC2D98411B6C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F5AE-4644-86A0-FC2D98411B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'2'!$B$6:$I$6</c:f>
              <c:numCache>
                <c:formatCode>0.0,,,,</c:formatCode>
                <c:ptCount val="8"/>
                <c:pt idx="0">
                  <c:v>304083743807881</c:v>
                </c:pt>
                <c:pt idx="1">
                  <c:v>303485097710119</c:v>
                </c:pt>
                <c:pt idx="4">
                  <c:v>557801614850198</c:v>
                </c:pt>
                <c:pt idx="5">
                  <c:v>48751284118529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F5AE-4644-86A0-FC2D98411B6C}"/>
            </c:ext>
          </c:extLst>
        </c:ser>
        <c:ser>
          <c:idx val="3"/>
          <c:order val="2"/>
          <c:spPr>
            <a:solidFill>
              <a:schemeClr val="accent4"/>
            </a:solidFill>
            <a:ln w="19050">
              <a:noFill/>
            </a:ln>
            <a:effectLst/>
          </c:spPr>
          <c:dPt>
            <c:idx val="0"/>
            <c:bubble3D val="0"/>
            <c:spPr>
              <a:solidFill>
                <a:srgbClr val="1F4E79">
                  <a:alpha val="4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F5AE-4644-86A0-FC2D98411B6C}"/>
              </c:ext>
            </c:extLst>
          </c:dPt>
          <c:dPt>
            <c:idx val="1"/>
            <c:bubble3D val="0"/>
            <c:spPr>
              <a:solidFill>
                <a:srgbClr val="BF9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F5AE-4644-86A0-FC2D98411B6C}"/>
              </c:ext>
            </c:extLst>
          </c:dPt>
          <c:dPt>
            <c:idx val="2"/>
            <c:bubble3D val="0"/>
            <c:spPr>
              <a:solidFill>
                <a:srgbClr val="BDD7E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F5AE-4644-86A0-FC2D98411B6C}"/>
              </c:ext>
            </c:extLst>
          </c:dPt>
          <c:dPt>
            <c:idx val="3"/>
            <c:bubble3D val="0"/>
            <c:spPr>
              <a:solidFill>
                <a:schemeClr val="bg1">
                  <a:lumMod val="95000"/>
                  <a:alpha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F5AE-4644-86A0-FC2D98411B6C}"/>
              </c:ext>
            </c:extLst>
          </c:dPt>
          <c:dPt>
            <c:idx val="4"/>
            <c:bubble3D val="0"/>
            <c:spPr>
              <a:solidFill>
                <a:srgbClr val="385723">
                  <a:alpha val="4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F5AE-4644-86A0-FC2D98411B6C}"/>
              </c:ext>
            </c:extLst>
          </c:dPt>
          <c:dPt>
            <c:idx val="5"/>
            <c:bubble3D val="0"/>
            <c:spPr>
              <a:solidFill>
                <a:srgbClr val="BF9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F5AE-4644-86A0-FC2D98411B6C}"/>
              </c:ext>
            </c:extLst>
          </c:dPt>
          <c:dPt>
            <c:idx val="6"/>
            <c:bubble3D val="0"/>
            <c:spPr>
              <a:solidFill>
                <a:srgbClr val="C5E0B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F5AE-4644-86A0-FC2D98411B6C}"/>
              </c:ext>
            </c:extLst>
          </c:dPt>
          <c:dPt>
            <c:idx val="7"/>
            <c:bubble3D val="0"/>
            <c:spPr>
              <a:solidFill>
                <a:schemeClr val="bg1">
                  <a:lumMod val="95000"/>
                  <a:alpha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F5AE-4644-86A0-FC2D98411B6C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F5AE-4644-86A0-FC2D98411B6C}"/>
                </c:ext>
              </c:extLst>
            </c:dLbl>
            <c:dLbl>
              <c:idx val="3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F5AE-4644-86A0-FC2D98411B6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F5AE-4644-86A0-FC2D98411B6C}"/>
                </c:ext>
              </c:extLst>
            </c:dLbl>
            <c:dLbl>
              <c:idx val="7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F5AE-4644-86A0-FC2D98411B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'2'!$B$7:$I$7</c:f>
              <c:numCache>
                <c:formatCode>0.0,,,,</c:formatCode>
                <c:ptCount val="8"/>
                <c:pt idx="0">
                  <c:v>250270558689502</c:v>
                </c:pt>
                <c:pt idx="1">
                  <c:v>53813185118379</c:v>
                </c:pt>
                <c:pt idx="2">
                  <c:v>303485097710119</c:v>
                </c:pt>
                <c:pt idx="4">
                  <c:v>229846364128432</c:v>
                </c:pt>
                <c:pt idx="5">
                  <c:v>327955250721766</c:v>
                </c:pt>
                <c:pt idx="6">
                  <c:v>48751284118529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F5AE-4644-86A0-FC2D98411B6C}"/>
            </c:ext>
          </c:extLst>
        </c:ser>
        <c:ser>
          <c:idx val="4"/>
          <c:order val="3"/>
          <c:spPr>
            <a:solidFill>
              <a:schemeClr val="accent5"/>
            </a:solidFill>
            <a:ln w="19050">
              <a:noFill/>
            </a:ln>
            <a:effectLst/>
          </c:spPr>
          <c:dPt>
            <c:idx val="0"/>
            <c:bubble3D val="0"/>
            <c:spPr>
              <a:solidFill>
                <a:srgbClr val="00CCFF">
                  <a:alpha val="4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8-F5AE-4644-86A0-FC2D98411B6C}"/>
              </c:ext>
            </c:extLst>
          </c:dPt>
          <c:dPt>
            <c:idx val="1"/>
            <c:bubble3D val="0"/>
            <c:spPr>
              <a:solidFill>
                <a:srgbClr val="DEEBF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F5AE-4644-86A0-FC2D98411B6C}"/>
              </c:ext>
            </c:extLst>
          </c:dPt>
          <c:dPt>
            <c:idx val="3"/>
            <c:bubble3D val="0"/>
            <c:spPr>
              <a:solidFill>
                <a:schemeClr val="bg1">
                  <a:lumMod val="95000"/>
                  <a:alpha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C-F5AE-4644-86A0-FC2D98411B6C}"/>
              </c:ext>
            </c:extLst>
          </c:dPt>
          <c:dPt>
            <c:idx val="4"/>
            <c:bubble3D val="0"/>
            <c:spPr>
              <a:solidFill>
                <a:srgbClr val="03D393">
                  <a:alpha val="4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E-F5AE-4644-86A0-FC2D98411B6C}"/>
              </c:ext>
            </c:extLst>
          </c:dPt>
          <c:dPt>
            <c:idx val="5"/>
            <c:bubble3D val="0"/>
            <c:spPr>
              <a:solidFill>
                <a:srgbClr val="E2F0D9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0-F5AE-4644-86A0-FC2D98411B6C}"/>
              </c:ext>
            </c:extLst>
          </c:dPt>
          <c:dPt>
            <c:idx val="7"/>
            <c:bubble3D val="0"/>
            <c:spPr>
              <a:solidFill>
                <a:schemeClr val="bg1">
                  <a:lumMod val="95000"/>
                  <a:alpha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2-F5AE-4644-86A0-FC2D98411B6C}"/>
              </c:ext>
            </c:extLst>
          </c:dPt>
          <c:dLbls>
            <c:dLbl>
              <c:idx val="0"/>
              <c:layout>
                <c:manualLayout>
                  <c:x val="3.5032899513547542E-3"/>
                  <c:y val="-2.4564413103417837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F5AE-4644-86A0-FC2D98411B6C}"/>
                </c:ext>
              </c:extLst>
            </c:dLbl>
            <c:dLbl>
              <c:idx val="1"/>
              <c:layout>
                <c:manualLayout>
                  <c:x val="4.4754146231651476E-3"/>
                  <c:y val="-1.09719021318661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F5AE-4644-86A0-FC2D98411B6C}"/>
                </c:ext>
              </c:extLst>
            </c:dLbl>
            <c:dLbl>
              <c:idx val="3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F5AE-4644-86A0-FC2D98411B6C}"/>
                </c:ext>
              </c:extLst>
            </c:dLbl>
            <c:dLbl>
              <c:idx val="4"/>
              <c:layout>
                <c:manualLayout>
                  <c:x val="1.2798870902045868E-3"/>
                  <c:y val="1.7772127529446711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F5AE-4644-86A0-FC2D98411B6C}"/>
                </c:ext>
              </c:extLst>
            </c:dLbl>
            <c:dLbl>
              <c:idx val="5"/>
              <c:layout>
                <c:manualLayout>
                  <c:x val="-6.0685547288996328E-3"/>
                  <c:y val="-3.3534078540268099E-4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F5AE-4644-86A0-FC2D98411B6C}"/>
                </c:ext>
              </c:extLst>
            </c:dLbl>
            <c:dLbl>
              <c:idx val="7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F5AE-4644-86A0-FC2D98411B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'2'!$B$8:$I$8</c:f>
              <c:numCache>
                <c:formatCode>0.0,,,,</c:formatCode>
                <c:ptCount val="8"/>
                <c:pt idx="0">
                  <c:v>100882099387277</c:v>
                </c:pt>
                <c:pt idx="1">
                  <c:v>506686742130723</c:v>
                </c:pt>
                <c:pt idx="4">
                  <c:v>38119254546287</c:v>
                </c:pt>
                <c:pt idx="5">
                  <c:v>568433644422440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3-F5AE-4644-86A0-FC2D98411B6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Persentase</a:t>
            </a:r>
            <a:r>
              <a:rPr lang="en-US" dirty="0"/>
              <a:t> RUP vs </a:t>
            </a:r>
            <a:r>
              <a:rPr lang="en-US" dirty="0" err="1"/>
              <a:t>Realisasi</a:t>
            </a:r>
            <a:r>
              <a:rPr lang="en-US" dirty="0"/>
              <a:t> Kementerian Lembaga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1"/>
          <c:order val="0"/>
          <c:spPr>
            <a:solidFill>
              <a:srgbClr val="00CCFF">
                <a:alpha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'2'!$A$13:$A$17</c:f>
              <c:strCache>
                <c:ptCount val="5"/>
                <c:pt idx="0">
                  <c:v>e-Tendering</c:v>
                </c:pt>
                <c:pt idx="1">
                  <c:v>e-Purchasing</c:v>
                </c:pt>
                <c:pt idx="2">
                  <c:v>Pengadaan Langsung</c:v>
                </c:pt>
                <c:pt idx="3">
                  <c:v>Penunjukan Langsung</c:v>
                </c:pt>
                <c:pt idx="4">
                  <c:v>Lain-lain</c:v>
                </c:pt>
              </c:strCache>
            </c:strRef>
          </c:cat>
          <c:val>
            <c:numRef>
              <c:f>'2'!$C$13:$C$17</c:f>
              <c:numCache>
                <c:formatCode>0.0,,,,</c:formatCode>
                <c:ptCount val="5"/>
                <c:pt idx="0">
                  <c:v>89726584605731</c:v>
                </c:pt>
                <c:pt idx="1">
                  <c:v>5403238247529</c:v>
                </c:pt>
                <c:pt idx="2">
                  <c:v>2006874745272</c:v>
                </c:pt>
                <c:pt idx="3">
                  <c:v>3668449329581</c:v>
                </c:pt>
                <c:pt idx="4">
                  <c:v>26335679164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95-4002-AB8A-D76F47911B7E}"/>
            </c:ext>
          </c:extLst>
        </c:ser>
        <c:ser>
          <c:idx val="0"/>
          <c:order val="1"/>
          <c:spPr>
            <a:gradFill>
              <a:gsLst>
                <a:gs pos="0">
                  <a:schemeClr val="bg1">
                    <a:lumMod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'2'!$A$13:$A$17</c:f>
              <c:strCache>
                <c:ptCount val="5"/>
                <c:pt idx="0">
                  <c:v>e-Tendering</c:v>
                </c:pt>
                <c:pt idx="1">
                  <c:v>e-Purchasing</c:v>
                </c:pt>
                <c:pt idx="2">
                  <c:v>Pengadaan Langsung</c:v>
                </c:pt>
                <c:pt idx="3">
                  <c:v>Penunjukan Langsung</c:v>
                </c:pt>
                <c:pt idx="4">
                  <c:v>Lain-lain</c:v>
                </c:pt>
              </c:strCache>
            </c:strRef>
          </c:cat>
          <c:val>
            <c:numRef>
              <c:f>'2'!$B$13:$B$17</c:f>
              <c:numCache>
                <c:formatCode>0.0,,,,</c:formatCode>
                <c:ptCount val="5"/>
                <c:pt idx="0">
                  <c:v>207335807120189</c:v>
                </c:pt>
                <c:pt idx="1">
                  <c:v>17423976591792</c:v>
                </c:pt>
                <c:pt idx="2">
                  <c:v>12724308848871</c:v>
                </c:pt>
                <c:pt idx="3">
                  <c:v>11112791430025</c:v>
                </c:pt>
                <c:pt idx="4">
                  <c:v>1673674698625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95-4002-AB8A-D76F47911B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81329088"/>
        <c:axId val="181331408"/>
      </c:barChart>
      <c:catAx>
        <c:axId val="18132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331408"/>
        <c:crosses val="autoZero"/>
        <c:auto val="1"/>
        <c:lblAlgn val="ctr"/>
        <c:lblOffset val="100"/>
        <c:noMultiLvlLbl val="0"/>
      </c:catAx>
      <c:valAx>
        <c:axId val="18133140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32908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Persentase RUP vs Realisasi Pemerintah Daerah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1"/>
          <c:order val="0"/>
          <c:spPr>
            <a:solidFill>
              <a:srgbClr val="03D393">
                <a:alpha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'2'!$A$21:$A$25</c:f>
              <c:strCache>
                <c:ptCount val="5"/>
                <c:pt idx="0">
                  <c:v>e-Tendering</c:v>
                </c:pt>
                <c:pt idx="1">
                  <c:v>e-Purchasing</c:v>
                </c:pt>
                <c:pt idx="2">
                  <c:v>Pengadaan Langsung</c:v>
                </c:pt>
                <c:pt idx="3">
                  <c:v>Penunjukan Langsung</c:v>
                </c:pt>
                <c:pt idx="4">
                  <c:v>Lain-lain</c:v>
                </c:pt>
              </c:strCache>
            </c:strRef>
          </c:cat>
          <c:val>
            <c:numRef>
              <c:f>'2'!$C$21:$C$25</c:f>
              <c:numCache>
                <c:formatCode>0.0,,,,</c:formatCode>
                <c:ptCount val="5"/>
                <c:pt idx="0">
                  <c:v>28103647985729</c:v>
                </c:pt>
                <c:pt idx="1">
                  <c:v>3127324237659</c:v>
                </c:pt>
                <c:pt idx="2">
                  <c:v>5618952504608</c:v>
                </c:pt>
                <c:pt idx="3">
                  <c:v>846757945531</c:v>
                </c:pt>
                <c:pt idx="4">
                  <c:v>44076625091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AC-487C-9768-18A584DD538B}"/>
            </c:ext>
          </c:extLst>
        </c:ser>
        <c:ser>
          <c:idx val="0"/>
          <c:order val="1"/>
          <c:spPr>
            <a:gradFill>
              <a:gsLst>
                <a:gs pos="0">
                  <a:schemeClr val="bg1">
                    <a:lumMod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'2'!$A$21:$A$25</c:f>
              <c:strCache>
                <c:ptCount val="5"/>
                <c:pt idx="0">
                  <c:v>e-Tendering</c:v>
                </c:pt>
                <c:pt idx="1">
                  <c:v>e-Purchasing</c:v>
                </c:pt>
                <c:pt idx="2">
                  <c:v>Pengadaan Langsung</c:v>
                </c:pt>
                <c:pt idx="3">
                  <c:v>Penunjukan Langsung</c:v>
                </c:pt>
                <c:pt idx="4">
                  <c:v>Lain-lain</c:v>
                </c:pt>
              </c:strCache>
            </c:strRef>
          </c:cat>
          <c:val>
            <c:numRef>
              <c:f>'2'!$B$21:$B$25</c:f>
              <c:numCache>
                <c:formatCode>0.0,,,,</c:formatCode>
                <c:ptCount val="5"/>
                <c:pt idx="0">
                  <c:v>121186954221904</c:v>
                </c:pt>
                <c:pt idx="1">
                  <c:v>30074270582035</c:v>
                </c:pt>
                <c:pt idx="2">
                  <c:v>60559943260636</c:v>
                </c:pt>
                <c:pt idx="3">
                  <c:v>8175333270826</c:v>
                </c:pt>
                <c:pt idx="4">
                  <c:v>9849862793031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AC-487C-9768-18A584DD5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492676784"/>
        <c:axId val="492697024"/>
      </c:barChart>
      <c:catAx>
        <c:axId val="49267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697024"/>
        <c:crosses val="autoZero"/>
        <c:auto val="1"/>
        <c:lblAlgn val="ctr"/>
        <c:lblOffset val="100"/>
        <c:noMultiLvlLbl val="0"/>
      </c:catAx>
      <c:valAx>
        <c:axId val="49269702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67678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589474853543122"/>
          <c:y val="9.3193551444731418E-2"/>
          <c:w val="0.45800791646287936"/>
          <c:h val="0.69907733120759985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44"/>
      </c:doughnutChart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002060"/>
            </a:solidFill>
          </c:spPr>
          <c:dPt>
            <c:idx val="0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C0-4A3C-A76C-8A9C06C618FB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C0-4A3C-A76C-8A9C06C618FB}"/>
              </c:ext>
            </c:extLst>
          </c:dPt>
          <c:dPt>
            <c:idx val="2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C0-4A3C-A76C-8A9C06C618FB}"/>
              </c:ext>
            </c:extLst>
          </c:dPt>
          <c:dLbls>
            <c:dLbl>
              <c:idx val="0"/>
              <c:layout>
                <c:manualLayout>
                  <c:x val="0.202602230483271"/>
                  <c:y val="-2.6894865525672398E-2"/>
                </c:manualLayout>
              </c:layout>
              <c:tx>
                <c:rich>
                  <a:bodyPr/>
                  <a:lstStyle/>
                  <a:p>
                    <a:r>
                      <a:rPr lang="fr-FR" dirty="0"/>
                      <a:t>RUP K/L</a:t>
                    </a:r>
                  </a:p>
                  <a:p>
                    <a:fld id="{5017564F-64A1-4E26-B4F4-75C2ACE11112}" type="VALUE">
                      <a:rPr lang="fr-FR"/>
                      <a:pPr/>
                      <a:t>[VALUE]</a:t>
                    </a:fld>
                    <a:r>
                      <a:rPr lang="fr-FR" dirty="0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8C0-4A3C-A76C-8A9C06C618FB}"/>
                </c:ext>
              </c:extLst>
            </c:dLbl>
            <c:dLbl>
              <c:idx val="1"/>
              <c:layout>
                <c:manualLayout>
                  <c:x val="-0.195652164344297"/>
                  <c:y val="0.10374640442075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Belum RUP K/L</a:t>
                    </a:r>
                  </a:p>
                  <a:p>
                    <a:fld id="{D2FC8117-91DF-4A5D-832B-D76A9AA3EE26}" type="VALUE">
                      <a:rPr lang="en-US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8C0-4A3C-A76C-8A9C06C618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'3'!$B$12:$D$12</c:f>
              <c:numCache>
                <c:formatCode>0.0,,,,</c:formatCode>
                <c:ptCount val="3"/>
                <c:pt idx="0">
                  <c:v>304083743807881</c:v>
                </c:pt>
                <c:pt idx="1">
                  <c:v>303485097710119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8C0-4A3C-A76C-8A9C06C618FB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rgbClr val="5B9BD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88C0-4A3C-A76C-8A9C06C618FB}"/>
              </c:ext>
            </c:extLst>
          </c:dPt>
          <c:dPt>
            <c:idx val="1"/>
            <c:bubble3D val="0"/>
            <c:spPr>
              <a:solidFill>
                <a:srgbClr val="BF900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88C0-4A3C-A76C-8A9C06C618FB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88C0-4A3C-A76C-8A9C06C618FB}"/>
              </c:ext>
            </c:extLst>
          </c:dPt>
          <c:dLbls>
            <c:dLbl>
              <c:idx val="0"/>
              <c:layout>
                <c:manualLayout>
                  <c:x val="0.13229813017566699"/>
                  <c:y val="-8.3985184531088206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Penyedia</a:t>
                    </a:r>
                    <a:r>
                      <a:rPr lang="en-US"/>
                      <a:t> K/L</a:t>
                    </a:r>
                  </a:p>
                  <a:p>
                    <a:fld id="{FF3E539B-3062-432E-ABA9-6F08D8EFB8E0}" type="VALUE">
                      <a:rPr lang="en-US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88C0-4A3C-A76C-8A9C06C618FB}"/>
                </c:ext>
              </c:extLst>
            </c:dLbl>
            <c:dLbl>
              <c:idx val="1"/>
              <c:layout>
                <c:manualLayout>
                  <c:x val="0.15844668197609374"/>
                  <c:y val="0.13062939766488826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Swakelola K/L</a:t>
                    </a:r>
                  </a:p>
                  <a:p>
                    <a:fld id="{9B86FB92-159F-40B1-8E81-4E7FE1EE9D9B}" type="VALUE">
                      <a:rPr lang="en-US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88C0-4A3C-A76C-8A9C06C618F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8C0-4A3C-A76C-8A9C06C618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'3'!$B$13:$D$13</c:f>
              <c:numCache>
                <c:formatCode>0.0,,,,</c:formatCode>
                <c:ptCount val="3"/>
                <c:pt idx="0">
                  <c:v>250270558689502</c:v>
                </c:pt>
                <c:pt idx="1">
                  <c:v>53813185118379</c:v>
                </c:pt>
                <c:pt idx="2">
                  <c:v>303485097710119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8C0-4A3C-A76C-8A9C06C618FB}"/>
            </c:ext>
          </c:extLst>
        </c:ser>
        <c:ser>
          <c:idx val="2"/>
          <c:order val="2"/>
          <c:spPr>
            <a:solidFill>
              <a:schemeClr val="accent5">
                <a:lumMod val="60000"/>
                <a:lumOff val="40000"/>
              </a:schemeClr>
            </a:solidFill>
            <a:effectLst>
              <a:outerShdw sx="1000" sy="1000" algn="ctr" rotWithShape="0">
                <a:prstClr val="black"/>
              </a:outerShdw>
            </a:effectLst>
          </c:spPr>
          <c:dPt>
            <c:idx val="0"/>
            <c:bubble3D val="0"/>
            <c:spPr>
              <a:solidFill>
                <a:srgbClr val="00CCFF">
                  <a:alpha val="40000"/>
                </a:srgbClr>
              </a:solidFill>
              <a:ln>
                <a:noFill/>
              </a:ln>
              <a:effectLst>
                <a:outerShdw sx="1000" sy="1000" algn="ctr" rotWithShape="0">
                  <a:prstClr val="black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88C0-4A3C-A76C-8A9C06C618FB}"/>
              </c:ext>
            </c:extLst>
          </c:dPt>
          <c:dPt>
            <c:idx val="1"/>
            <c:bubble3D val="0"/>
            <c:spPr>
              <a:solidFill>
                <a:srgbClr val="DAE3F3"/>
              </a:solidFill>
              <a:ln>
                <a:noFill/>
              </a:ln>
              <a:effectLst>
                <a:outerShdw sx="1000" sy="1000" algn="ctr" rotWithShape="0">
                  <a:prstClr val="black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88C0-4A3C-A76C-8A9C06C618FB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sx="1000" sy="1000" algn="ctr" rotWithShape="0">
                  <a:prstClr val="black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88C0-4A3C-A76C-8A9C06C618FB}"/>
              </c:ext>
            </c:extLst>
          </c:dPt>
          <c:dLbls>
            <c:dLbl>
              <c:idx val="0"/>
              <c:layout>
                <c:manualLayout>
                  <c:x val="2.60869552459062E-2"/>
                  <c:y val="-9.6335946962130603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Realisasi</a:t>
                    </a:r>
                    <a:r>
                      <a:rPr lang="en-US" dirty="0"/>
                      <a:t> K/L</a:t>
                    </a:r>
                  </a:p>
                  <a:p>
                    <a:fld id="{FBD4E8CC-8868-44F8-A257-3C53EC21F5A6}" type="VALUE">
                      <a:rPr lang="en-US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88C0-4A3C-A76C-8A9C06C618FB}"/>
                </c:ext>
              </c:extLst>
            </c:dLbl>
            <c:dLbl>
              <c:idx val="1"/>
              <c:layout>
                <c:manualLayout>
                  <c:x val="-3.7334834834834872E-2"/>
                  <c:y val="0.10612541560349494"/>
                </c:manualLayout>
              </c:layout>
              <c:tx>
                <c:rich>
                  <a:bodyPr/>
                  <a:lstStyle/>
                  <a:p>
                    <a:r>
                      <a:rPr lang="de-DE"/>
                      <a:t>Belum Realisasi K/L</a:t>
                    </a:r>
                  </a:p>
                  <a:p>
                    <a:fld id="{AF2A4C31-8857-4A99-B81E-51180B942851}" type="VALUE">
                      <a:rPr lang="de-DE"/>
                      <a:pPr/>
                      <a:t>[VALUE]</a:t>
                    </a:fld>
                    <a:r>
                      <a:rPr lang="de-DE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88C0-4A3C-A76C-8A9C06C618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'3'!$B$14:$D$14</c:f>
              <c:numCache>
                <c:formatCode>0.0,,,,</c:formatCode>
                <c:ptCount val="3"/>
                <c:pt idx="0">
                  <c:v>100882099387277</c:v>
                </c:pt>
                <c:pt idx="1">
                  <c:v>506686742130723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8C0-4A3C-A76C-8A9C06C618F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4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noFill/>
            <a:ln>
              <a:noFill/>
            </a:ln>
            <a:effectLst>
              <a:outerShdw sx="1000" sy="1000" algn="ctr" rotWithShape="0">
                <a:prstClr val="black"/>
              </a:outerShdw>
            </a:effectLst>
          </c:spPr>
          <c:dPt>
            <c:idx val="0"/>
            <c:bubble3D val="0"/>
            <c:spPr>
              <a:noFill/>
              <a:ln>
                <a:noFill/>
              </a:ln>
              <a:effectLst>
                <a:outerShdw sx="1000" sy="1000" algn="ctr" rotWithShape="0">
                  <a:prstClr val="black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9CF-4C47-BDCF-E7A132B1B1FA}"/>
              </c:ext>
            </c:extLst>
          </c:dPt>
          <c:dPt>
            <c:idx val="1"/>
            <c:bubble3D val="0"/>
            <c:spPr>
              <a:noFill/>
              <a:ln>
                <a:noFill/>
              </a:ln>
              <a:effectLst>
                <a:outerShdw sx="1000" sy="1000" algn="ctr" rotWithShape="0">
                  <a:prstClr val="black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9CF-4C47-BDCF-E7A132B1B1FA}"/>
              </c:ext>
            </c:extLst>
          </c:dPt>
          <c:dPt>
            <c:idx val="2"/>
            <c:bubble3D val="0"/>
            <c:spPr>
              <a:noFill/>
              <a:ln>
                <a:noFill/>
              </a:ln>
              <a:effectLst>
                <a:outerShdw sx="1000" sy="1000" algn="ctr" rotWithShape="0">
                  <a:prstClr val="black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9CF-4C47-BDCF-E7A132B1B1F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'3'!$B$12:$D$12</c:f>
              <c:numCache>
                <c:formatCode>0.0,,,,</c:formatCode>
                <c:ptCount val="3"/>
                <c:pt idx="0">
                  <c:v>304083743807881</c:v>
                </c:pt>
                <c:pt idx="1">
                  <c:v>303485097710119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9CF-4C47-BDCF-E7A132B1B1FA}"/>
            </c:ext>
          </c:extLst>
        </c:ser>
        <c:ser>
          <c:idx val="1"/>
          <c:order val="1"/>
          <c:spPr>
            <a:noFill/>
            <a:ln>
              <a:noFill/>
            </a:ln>
            <a:effectLst>
              <a:outerShdw sx="1000" sy="1000" algn="ctr" rotWithShape="0">
                <a:prstClr val="black"/>
              </a:outerShdw>
            </a:effectLst>
          </c:spPr>
          <c:dPt>
            <c:idx val="0"/>
            <c:bubble3D val="0"/>
            <c:spPr>
              <a:noFill/>
              <a:ln>
                <a:noFill/>
              </a:ln>
              <a:effectLst>
                <a:outerShdw sx="1000" sy="1000" algn="ctr" rotWithShape="0">
                  <a:prstClr val="black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F9CF-4C47-BDCF-E7A132B1B1FA}"/>
              </c:ext>
            </c:extLst>
          </c:dPt>
          <c:dPt>
            <c:idx val="1"/>
            <c:bubble3D val="0"/>
            <c:spPr>
              <a:noFill/>
              <a:ln>
                <a:noFill/>
              </a:ln>
              <a:effectLst>
                <a:outerShdw sx="1000" sy="1000" algn="ctr" rotWithShape="0">
                  <a:prstClr val="black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F9CF-4C47-BDCF-E7A132B1B1FA}"/>
              </c:ext>
            </c:extLst>
          </c:dPt>
          <c:dPt>
            <c:idx val="2"/>
            <c:bubble3D val="0"/>
            <c:spPr>
              <a:noFill/>
              <a:ln>
                <a:noFill/>
              </a:ln>
              <a:effectLst>
                <a:outerShdw sx="1000" sy="1000" algn="ctr" rotWithShape="0">
                  <a:prstClr val="black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F9CF-4C47-BDCF-E7A132B1B1FA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9CF-4C47-BDCF-E7A132B1B1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'3'!$B$13:$D$13</c:f>
              <c:numCache>
                <c:formatCode>0.0,,,,</c:formatCode>
                <c:ptCount val="3"/>
                <c:pt idx="0">
                  <c:v>250270558689502</c:v>
                </c:pt>
                <c:pt idx="1">
                  <c:v>53813185118379</c:v>
                </c:pt>
                <c:pt idx="2">
                  <c:v>303485097710119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9CF-4C47-BDCF-E7A132B1B1FA}"/>
            </c:ext>
          </c:extLst>
        </c:ser>
        <c:ser>
          <c:idx val="2"/>
          <c:order val="2"/>
          <c:spPr>
            <a:noFill/>
            <a:ln>
              <a:noFill/>
            </a:ln>
            <a:effectLst>
              <a:outerShdw sx="1000" sy="1000" algn="ctr" rotWithShape="0">
                <a:prstClr val="black"/>
              </a:outerShdw>
            </a:effectLst>
          </c:spPr>
          <c:dPt>
            <c:idx val="0"/>
            <c:bubble3D val="0"/>
            <c:spPr>
              <a:noFill/>
              <a:ln>
                <a:noFill/>
              </a:ln>
              <a:effectLst>
                <a:outerShdw sx="1000" sy="1000" algn="ctr" rotWithShape="0">
                  <a:prstClr val="black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F9CF-4C47-BDCF-E7A132B1B1FA}"/>
              </c:ext>
            </c:extLst>
          </c:dPt>
          <c:dPt>
            <c:idx val="1"/>
            <c:bubble3D val="0"/>
            <c:spPr>
              <a:noFill/>
              <a:ln>
                <a:noFill/>
              </a:ln>
              <a:effectLst>
                <a:outerShdw sx="1000" sy="1000" algn="ctr" rotWithShape="0">
                  <a:prstClr val="black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F9CF-4C47-BDCF-E7A132B1B1FA}"/>
              </c:ext>
            </c:extLst>
          </c:dPt>
          <c:dPt>
            <c:idx val="2"/>
            <c:bubble3D val="0"/>
            <c:spPr>
              <a:noFill/>
              <a:ln>
                <a:noFill/>
              </a:ln>
              <a:effectLst>
                <a:outerShdw sx="1000" sy="1000" algn="ctr" rotWithShape="0">
                  <a:prstClr val="black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F9CF-4C47-BDCF-E7A132B1B1FA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F9CF-4C47-BDCF-E7A132B1B1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'3'!$B$14:$D$14</c:f>
              <c:numCache>
                <c:formatCode>0.0,,,,</c:formatCode>
                <c:ptCount val="3"/>
                <c:pt idx="0">
                  <c:v>100882099387277</c:v>
                </c:pt>
                <c:pt idx="1">
                  <c:v>506686742130723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F9CF-4C47-BDCF-E7A132B1B1F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44"/>
      </c:doughnutChart>
      <c:spPr>
        <a:noFill/>
        <a:ln>
          <a:noFill/>
        </a:ln>
        <a:effectLst>
          <a:glow rad="127000">
            <a:schemeClr val="accent1">
              <a:alpha val="94000"/>
            </a:schemeClr>
          </a:glow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noProof="1"/>
              <a:t>Persentase</a:t>
            </a:r>
            <a:r>
              <a:rPr lang="en-US" dirty="0"/>
              <a:t> RUP</a:t>
            </a:r>
            <a:r>
              <a:rPr lang="en-US" baseline="0" dirty="0"/>
              <a:t> vs </a:t>
            </a:r>
            <a:r>
              <a:rPr lang="en-US" baseline="0" noProof="1"/>
              <a:t>Realisasi</a:t>
            </a:r>
            <a:r>
              <a:rPr lang="en-US" baseline="0" dirty="0"/>
              <a:t> - K/L</a:t>
            </a:r>
            <a:endParaRPr lang="en-US" dirty="0"/>
          </a:p>
        </c:rich>
      </c:tx>
      <c:layout>
        <c:manualLayout>
          <c:xMode val="edge"/>
          <c:yMode val="edge"/>
          <c:x val="0.20038256110843014"/>
          <c:y val="4.23567678134385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0677482810082796E-2"/>
          <c:y val="0.16132992310463001"/>
          <c:w val="0.87997861697178104"/>
          <c:h val="0.45402703154605001"/>
        </c:manualLayout>
      </c:layout>
      <c:barChart>
        <c:barDir val="col"/>
        <c:grouping val="percentStacked"/>
        <c:varyColors val="0"/>
        <c:ser>
          <c:idx val="1"/>
          <c:order val="0"/>
          <c:spPr>
            <a:solidFill>
              <a:srgbClr val="00CCFF">
                <a:alpha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'3'!$A$32:$A$36</c:f>
              <c:strCache>
                <c:ptCount val="5"/>
                <c:pt idx="0">
                  <c:v>e-Tendering</c:v>
                </c:pt>
                <c:pt idx="1">
                  <c:v>e-Purchasing</c:v>
                </c:pt>
                <c:pt idx="2">
                  <c:v>Pengadaan Langsung</c:v>
                </c:pt>
                <c:pt idx="3">
                  <c:v>Penunjukan Langsung</c:v>
                </c:pt>
                <c:pt idx="4">
                  <c:v>Lain-lain</c:v>
                </c:pt>
              </c:strCache>
            </c:strRef>
          </c:cat>
          <c:val>
            <c:numRef>
              <c:f>'3'!$C$32:$C$36</c:f>
              <c:numCache>
                <c:formatCode>0.0,,,,</c:formatCode>
                <c:ptCount val="5"/>
                <c:pt idx="0">
                  <c:v>89726584605731</c:v>
                </c:pt>
                <c:pt idx="1">
                  <c:v>5403238247529</c:v>
                </c:pt>
                <c:pt idx="2">
                  <c:v>2006874745272</c:v>
                </c:pt>
                <c:pt idx="3">
                  <c:v>3668449329581</c:v>
                </c:pt>
                <c:pt idx="4">
                  <c:v>26335679164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D7-46D5-9CB1-B4F2899528E1}"/>
            </c:ext>
          </c:extLst>
        </c:ser>
        <c:ser>
          <c:idx val="0"/>
          <c:order val="1"/>
          <c:spPr>
            <a:gradFill flip="none" rotWithShape="1">
              <a:gsLst>
                <a:gs pos="26000">
                  <a:schemeClr val="bg1">
                    <a:lumMod val="75000"/>
                    <a:alpha val="77000"/>
                  </a:schemeClr>
                </a:gs>
                <a:gs pos="67000">
                  <a:schemeClr val="bg1">
                    <a:lumMod val="95000"/>
                    <a:alpha val="3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'3'!$A$32:$A$36</c:f>
              <c:strCache>
                <c:ptCount val="5"/>
                <c:pt idx="0">
                  <c:v>e-Tendering</c:v>
                </c:pt>
                <c:pt idx="1">
                  <c:v>e-Purchasing</c:v>
                </c:pt>
                <c:pt idx="2">
                  <c:v>Pengadaan Langsung</c:v>
                </c:pt>
                <c:pt idx="3">
                  <c:v>Penunjukan Langsung</c:v>
                </c:pt>
                <c:pt idx="4">
                  <c:v>Lain-lain</c:v>
                </c:pt>
              </c:strCache>
            </c:strRef>
          </c:cat>
          <c:val>
            <c:numRef>
              <c:f>'3'!$B$32:$B$36</c:f>
              <c:numCache>
                <c:formatCode>0.0,,,,</c:formatCode>
                <c:ptCount val="5"/>
                <c:pt idx="0">
                  <c:v>207335807120189</c:v>
                </c:pt>
                <c:pt idx="1">
                  <c:v>17423976591792</c:v>
                </c:pt>
                <c:pt idx="2">
                  <c:v>12724308848871</c:v>
                </c:pt>
                <c:pt idx="3">
                  <c:v>11112791430025</c:v>
                </c:pt>
                <c:pt idx="4">
                  <c:v>1673674698625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D7-46D5-9CB1-B4F289952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100"/>
        <c:axId val="180402608"/>
        <c:axId val="180404928"/>
      </c:barChart>
      <c:catAx>
        <c:axId val="18040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404928"/>
        <c:crosses val="autoZero"/>
        <c:auto val="1"/>
        <c:lblAlgn val="ctr"/>
        <c:lblOffset val="100"/>
        <c:noMultiLvlLbl val="0"/>
      </c:catAx>
      <c:valAx>
        <c:axId val="18040492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40260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38572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015-46A3-8FD7-ABB9A4C74776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015-46A3-8FD7-ABB9A4C747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015-46A3-8FD7-ABB9A4C74776}"/>
              </c:ext>
            </c:extLst>
          </c:dPt>
          <c:dLbls>
            <c:dLbl>
              <c:idx val="0"/>
              <c:layout>
                <c:manualLayout>
                  <c:x val="0.21029777702163799"/>
                  <c:y val="-4.9281298232373002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RUP PD</a:t>
                    </a:r>
                  </a:p>
                  <a:p>
                    <a:fld id="{30C40281-7A0F-4A5A-BF1E-0F40C1DF64A6}" type="VALUE">
                      <a:rPr lang="en-US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015-46A3-8FD7-ABB9A4C74776}"/>
                </c:ext>
              </c:extLst>
            </c:dLbl>
            <c:dLbl>
              <c:idx val="1"/>
              <c:layout>
                <c:manualLayout>
                  <c:x val="-0.22145855379188711"/>
                  <c:y val="-4.7370653095844383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Belum RUP PD</a:t>
                    </a:r>
                  </a:p>
                  <a:p>
                    <a:fld id="{2DB62332-7A41-4B7B-8496-BD067E86EEF1}" type="VALUE">
                      <a:rPr lang="en-US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015-46A3-8FD7-ABB9A4C747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'3'!$B$23:$D$23</c:f>
              <c:numCache>
                <c:formatCode>0.0,,,,</c:formatCode>
                <c:ptCount val="3"/>
                <c:pt idx="0">
                  <c:v>557801614850198</c:v>
                </c:pt>
                <c:pt idx="1">
                  <c:v>48751284118529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15-46A3-8FD7-ABB9A4C74776}"/>
            </c:ext>
          </c:extLst>
        </c:ser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solidFill>
                <a:srgbClr val="669E4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015-46A3-8FD7-ABB9A4C74776}"/>
              </c:ext>
            </c:extLst>
          </c:dPt>
          <c:dPt>
            <c:idx val="1"/>
            <c:bubble3D val="0"/>
            <c:spPr>
              <a:solidFill>
                <a:srgbClr val="BF9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1015-46A3-8FD7-ABB9A4C74776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1015-46A3-8FD7-ABB9A4C74776}"/>
              </c:ext>
            </c:extLst>
          </c:dPt>
          <c:dLbls>
            <c:dLbl>
              <c:idx val="0"/>
              <c:layout>
                <c:manualLayout>
                  <c:x val="0.12282879011883301"/>
                  <c:y val="-0.14537982978549999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Penyedia PD</a:t>
                    </a:r>
                  </a:p>
                  <a:p>
                    <a:fld id="{C4C1073F-5E12-4218-A1E2-8692B9D077B9}" type="VALUE">
                      <a:rPr lang="en-US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1015-46A3-8FD7-ABB9A4C74776}"/>
                </c:ext>
              </c:extLst>
            </c:dLbl>
            <c:dLbl>
              <c:idx val="1"/>
              <c:layout>
                <c:manualLayout>
                  <c:x val="-0.14978644914756029"/>
                  <c:y val="0.118020471894517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Swakelola PD</a:t>
                    </a:r>
                  </a:p>
                  <a:p>
                    <a:fld id="{AB83C2BB-B2A5-4B04-A0A0-D1BD77BB7F34}" type="VALUE">
                      <a:rPr lang="en-US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1015-46A3-8FD7-ABB9A4C7477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015-46A3-8FD7-ABB9A4C747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'3'!$B$24:$D$24</c:f>
              <c:numCache>
                <c:formatCode>0.0,,,,</c:formatCode>
                <c:ptCount val="3"/>
                <c:pt idx="0">
                  <c:v>229846364128432</c:v>
                </c:pt>
                <c:pt idx="1">
                  <c:v>327955250721766</c:v>
                </c:pt>
                <c:pt idx="2">
                  <c:v>48751284118529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015-46A3-8FD7-ABB9A4C74776}"/>
            </c:ext>
          </c:extLst>
        </c:ser>
        <c:ser>
          <c:idx val="2"/>
          <c:order val="2"/>
          <c:spPr>
            <a:ln>
              <a:noFill/>
            </a:ln>
          </c:spPr>
          <c:dPt>
            <c:idx val="0"/>
            <c:bubble3D val="0"/>
            <c:spPr>
              <a:solidFill>
                <a:srgbClr val="03D393">
                  <a:alpha val="4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015-46A3-8FD7-ABB9A4C74776}"/>
              </c:ext>
            </c:extLst>
          </c:dPt>
          <c:dPt>
            <c:idx val="1"/>
            <c:bubble3D val="0"/>
            <c:spPr>
              <a:solidFill>
                <a:srgbClr val="E2F0D9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015-46A3-8FD7-ABB9A4C747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015-46A3-8FD7-ABB9A4C74776}"/>
              </c:ext>
            </c:extLst>
          </c:dPt>
          <c:dLbls>
            <c:dLbl>
              <c:idx val="0"/>
              <c:layout>
                <c:manualLayout>
                  <c:x val="9.3052113726388407E-3"/>
                  <c:y val="-9.856259646474589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Realisasi</a:t>
                    </a:r>
                    <a:r>
                      <a:rPr lang="en-US" baseline="0"/>
                      <a:t> PD</a:t>
                    </a:r>
                  </a:p>
                  <a:p>
                    <a:fld id="{3E5E3739-94BC-4EFE-8544-92506DBFDD64}" type="VALUE">
                      <a:rPr lang="en-US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1015-46A3-8FD7-ABB9A4C74776}"/>
                </c:ext>
              </c:extLst>
            </c:dLbl>
            <c:dLbl>
              <c:idx val="1"/>
              <c:layout>
                <c:manualLayout>
                  <c:x val="-7.4441690981110701E-3"/>
                  <c:y val="9.8562596464745897E-2"/>
                </c:manualLayout>
              </c:layout>
              <c:tx>
                <c:rich>
                  <a:bodyPr/>
                  <a:lstStyle/>
                  <a:p>
                    <a:r>
                      <a:rPr lang="de-DE"/>
                      <a:t>Belum Realisasi PD</a:t>
                    </a:r>
                  </a:p>
                  <a:p>
                    <a:fld id="{3B4F9266-679D-4B0A-9D32-5C52C536F250}" type="VALUE">
                      <a:rPr lang="de-DE"/>
                      <a:pPr/>
                      <a:t>[VALUE]</a:t>
                    </a:fld>
                    <a:r>
                      <a:rPr lang="de-DE"/>
                      <a:t> 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1015-46A3-8FD7-ABB9A4C747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'3'!$B$25:$D$25</c:f>
              <c:numCache>
                <c:formatCode>0.0,,,,</c:formatCode>
                <c:ptCount val="3"/>
                <c:pt idx="0">
                  <c:v>38119254546287</c:v>
                </c:pt>
                <c:pt idx="1">
                  <c:v>568433644422440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015-46A3-8FD7-ABB9A4C74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34E-4937-9FC0-99C491DDED5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34E-4937-9FC0-99C491DDED5D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34E-4937-9FC0-99C491DDED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'3'!$B$23:$D$23</c:f>
              <c:numCache>
                <c:formatCode>0.0,,,,</c:formatCode>
                <c:ptCount val="3"/>
                <c:pt idx="0">
                  <c:v>557801614850198</c:v>
                </c:pt>
                <c:pt idx="1">
                  <c:v>48751284118529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34E-4937-9FC0-99C491DDED5D}"/>
            </c:ext>
          </c:extLst>
        </c:ser>
        <c:ser>
          <c:idx val="1"/>
          <c:order val="1"/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34E-4937-9FC0-99C491DDED5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D34E-4937-9FC0-99C491DDED5D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D34E-4937-9FC0-99C491DDED5D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4E-4937-9FC0-99C491DDED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'3'!$B$24:$D$24</c:f>
              <c:numCache>
                <c:formatCode>0.0,,,,</c:formatCode>
                <c:ptCount val="3"/>
                <c:pt idx="0">
                  <c:v>229846364128432</c:v>
                </c:pt>
                <c:pt idx="1">
                  <c:v>327955250721766</c:v>
                </c:pt>
                <c:pt idx="2">
                  <c:v>48751284118529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34E-4937-9FC0-99C491DDED5D}"/>
            </c:ext>
          </c:extLst>
        </c:ser>
        <c:ser>
          <c:idx val="2"/>
          <c:order val="2"/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34E-4937-9FC0-99C491DDED5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D34E-4937-9FC0-99C491DDED5D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D34E-4937-9FC0-99C491DDED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'3'!$B$25:$D$25</c:f>
              <c:numCache>
                <c:formatCode>0.0,,,,</c:formatCode>
                <c:ptCount val="3"/>
                <c:pt idx="0">
                  <c:v>38119254546287</c:v>
                </c:pt>
                <c:pt idx="1">
                  <c:v>568433644422440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34E-4937-9FC0-99C491DDED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r"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Persentase</a:t>
            </a:r>
            <a:r>
              <a:rPr lang="en-US" dirty="0"/>
              <a:t> RUP vs </a:t>
            </a:r>
            <a:r>
              <a:rPr lang="en-US" dirty="0" err="1"/>
              <a:t>Realisasi</a:t>
            </a:r>
            <a:r>
              <a:rPr lang="en-US" dirty="0"/>
              <a:t> - PD</a:t>
            </a:r>
          </a:p>
        </c:rich>
      </c:tx>
      <c:layout>
        <c:manualLayout>
          <c:xMode val="edge"/>
          <c:yMode val="edge"/>
          <c:x val="0.26342566002779066"/>
          <c:y val="2.79043488459787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r"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1"/>
          <c:order val="0"/>
          <c:spPr>
            <a:solidFill>
              <a:srgbClr val="03D393">
                <a:alpha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'3'!$A$42:$A$46</c:f>
              <c:strCache>
                <c:ptCount val="5"/>
                <c:pt idx="0">
                  <c:v>e-Tendering</c:v>
                </c:pt>
                <c:pt idx="1">
                  <c:v>e-Purchasing</c:v>
                </c:pt>
                <c:pt idx="2">
                  <c:v>Pengadaan Langsung</c:v>
                </c:pt>
                <c:pt idx="3">
                  <c:v>Penunjukan Langsung</c:v>
                </c:pt>
                <c:pt idx="4">
                  <c:v>Lain-lain</c:v>
                </c:pt>
              </c:strCache>
            </c:strRef>
          </c:cat>
          <c:val>
            <c:numRef>
              <c:f>'3'!$C$42:$C$46</c:f>
              <c:numCache>
                <c:formatCode>0.0,,,,</c:formatCode>
                <c:ptCount val="5"/>
                <c:pt idx="0">
                  <c:v>28103647985729</c:v>
                </c:pt>
                <c:pt idx="1">
                  <c:v>3127324237659</c:v>
                </c:pt>
                <c:pt idx="2">
                  <c:v>5618952504608</c:v>
                </c:pt>
                <c:pt idx="3">
                  <c:v>846757945531</c:v>
                </c:pt>
                <c:pt idx="4">
                  <c:v>44076625091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B7-40DB-8EE0-962072F68BF9}"/>
            </c:ext>
          </c:extLst>
        </c:ser>
        <c:ser>
          <c:idx val="0"/>
          <c:order val="1"/>
          <c:spPr>
            <a:gradFill>
              <a:gsLst>
                <a:gs pos="26000">
                  <a:schemeClr val="bg1">
                    <a:lumMod val="75000"/>
                    <a:alpha val="77000"/>
                  </a:schemeClr>
                </a:gs>
                <a:gs pos="67000">
                  <a:schemeClr val="bg1">
                    <a:lumMod val="95000"/>
                    <a:alpha val="33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'3'!$A$42:$A$46</c:f>
              <c:strCache>
                <c:ptCount val="5"/>
                <c:pt idx="0">
                  <c:v>e-Tendering</c:v>
                </c:pt>
                <c:pt idx="1">
                  <c:v>e-Purchasing</c:v>
                </c:pt>
                <c:pt idx="2">
                  <c:v>Pengadaan Langsung</c:v>
                </c:pt>
                <c:pt idx="3">
                  <c:v>Penunjukan Langsung</c:v>
                </c:pt>
                <c:pt idx="4">
                  <c:v>Lain-lain</c:v>
                </c:pt>
              </c:strCache>
            </c:strRef>
          </c:cat>
          <c:val>
            <c:numRef>
              <c:f>'3'!$B$42:$B$46</c:f>
              <c:numCache>
                <c:formatCode>0.0,,,,</c:formatCode>
                <c:ptCount val="5"/>
                <c:pt idx="0">
                  <c:v>121186954221904</c:v>
                </c:pt>
                <c:pt idx="1">
                  <c:v>30074270582035</c:v>
                </c:pt>
                <c:pt idx="2">
                  <c:v>60559943260636</c:v>
                </c:pt>
                <c:pt idx="3">
                  <c:v>8175333270826</c:v>
                </c:pt>
                <c:pt idx="4">
                  <c:v>9849862793031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B7-40DB-8EE0-962072F68B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644605808"/>
        <c:axId val="643994288"/>
      </c:barChart>
      <c:catAx>
        <c:axId val="64460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994288"/>
        <c:crosses val="autoZero"/>
        <c:auto val="1"/>
        <c:lblAlgn val="ctr"/>
        <c:lblOffset val="100"/>
        <c:noMultiLvlLbl val="0"/>
      </c:catAx>
      <c:valAx>
        <c:axId val="64399428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460580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t" anchorCtr="0"/>
          <a:lstStyle/>
          <a:p>
            <a:pPr>
              <a:defRPr sz="1400" b="0" i="0" u="none" strike="noStrike" kern="1200" spc="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r>
              <a:rPr lang="en-US" sz="1400" b="0" dirty="0" err="1">
                <a:solidFill>
                  <a:schemeClr val="accent3"/>
                </a:solidFill>
              </a:rPr>
              <a:t>Tren</a:t>
            </a:r>
            <a:r>
              <a:rPr lang="en-US" sz="1400" b="0" dirty="0">
                <a:solidFill>
                  <a:schemeClr val="accent3"/>
                </a:solidFill>
              </a:rPr>
              <a:t> </a:t>
            </a:r>
            <a:r>
              <a:rPr lang="en-US" sz="1400" b="0" dirty="0" err="1">
                <a:solidFill>
                  <a:schemeClr val="accent3"/>
                </a:solidFill>
              </a:rPr>
              <a:t>Pengisian</a:t>
            </a:r>
            <a:r>
              <a:rPr lang="en-US" sz="1400" b="0" dirty="0">
                <a:solidFill>
                  <a:schemeClr val="accent3"/>
                </a:solidFill>
              </a:rPr>
              <a:t> </a:t>
            </a:r>
            <a:r>
              <a:rPr lang="en-US" sz="1400" b="0" dirty="0" err="1">
                <a:solidFill>
                  <a:schemeClr val="accent3"/>
                </a:solidFill>
              </a:rPr>
              <a:t>SiRUP</a:t>
            </a:r>
            <a:r>
              <a:rPr lang="en-US" sz="1400" b="0" dirty="0">
                <a:solidFill>
                  <a:schemeClr val="accent3"/>
                </a:solidFill>
              </a:rPr>
              <a:t> </a:t>
            </a:r>
            <a:r>
              <a:rPr lang="en-US" sz="1400" b="0" dirty="0" err="1">
                <a:solidFill>
                  <a:schemeClr val="accent3"/>
                </a:solidFill>
              </a:rPr>
              <a:t>secara</a:t>
            </a:r>
            <a:r>
              <a:rPr lang="en-US" sz="1400" b="0" dirty="0">
                <a:solidFill>
                  <a:schemeClr val="accent3"/>
                </a:solidFill>
              </a:rPr>
              <a:t> Nasional</a:t>
            </a:r>
          </a:p>
        </c:rich>
      </c:tx>
      <c:layout>
        <c:manualLayout>
          <c:xMode val="edge"/>
          <c:yMode val="edge"/>
          <c:x val="0.243810266940756"/>
          <c:y val="0"/>
        </c:manualLayout>
      </c:layout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400" b="0" i="0" u="none" strike="noStrike" kern="1200" spc="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8.4682789893924401E-2"/>
          <c:w val="0.94706923808111299"/>
          <c:h val="0.692961106143931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Oktober</c:v>
                </c:pt>
                <c:pt idx="1">
                  <c:v>November</c:v>
                </c:pt>
                <c:pt idx="2">
                  <c:v>Desember</c:v>
                </c:pt>
                <c:pt idx="3">
                  <c:v>January</c:v>
                </c:pt>
                <c:pt idx="4">
                  <c:v>February</c:v>
                </c:pt>
                <c:pt idx="5">
                  <c:v>Maret</c:v>
                </c:pt>
                <c:pt idx="6">
                  <c:v>April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2.3191729379003949E-4</c:v>
                </c:pt>
                <c:pt idx="1">
                  <c:v>8.1959857495644377E-3</c:v>
                </c:pt>
                <c:pt idx="2">
                  <c:v>6.6613517023388441E-2</c:v>
                </c:pt>
                <c:pt idx="3">
                  <c:v>0.19196378533191741</c:v>
                </c:pt>
                <c:pt idx="4">
                  <c:v>0.28282734739927456</c:v>
                </c:pt>
                <c:pt idx="5">
                  <c:v>0.35911832236088725</c:v>
                </c:pt>
                <c:pt idx="6">
                  <c:v>0.43822049030246474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A4-4226-9389-D0D689B11A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Oktober</c:v>
                </c:pt>
                <c:pt idx="1">
                  <c:v>November</c:v>
                </c:pt>
                <c:pt idx="2">
                  <c:v>Desember</c:v>
                </c:pt>
                <c:pt idx="3">
                  <c:v>January</c:v>
                </c:pt>
                <c:pt idx="4">
                  <c:v>February</c:v>
                </c:pt>
                <c:pt idx="5">
                  <c:v>Maret</c:v>
                </c:pt>
                <c:pt idx="6">
                  <c:v>April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7"/>
                <c:pt idx="0">
                  <c:v>2.3032422641904422E-2</c:v>
                </c:pt>
                <c:pt idx="1">
                  <c:v>5.5089601977150855E-2</c:v>
                </c:pt>
                <c:pt idx="2">
                  <c:v>0.11370997084775894</c:v>
                </c:pt>
                <c:pt idx="3">
                  <c:v>0.21556177804268284</c:v>
                </c:pt>
                <c:pt idx="4">
                  <c:v>0.3173135267105569</c:v>
                </c:pt>
                <c:pt idx="5">
                  <c:v>0.40343139243344184</c:v>
                </c:pt>
                <c:pt idx="6">
                  <c:v>0.45848273675727913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A4-4226-9389-D0D689B11A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Oktober</c:v>
                </c:pt>
                <c:pt idx="1">
                  <c:v>November</c:v>
                </c:pt>
                <c:pt idx="2">
                  <c:v>Desember</c:v>
                </c:pt>
                <c:pt idx="3">
                  <c:v>January</c:v>
                </c:pt>
                <c:pt idx="4">
                  <c:v>February</c:v>
                </c:pt>
                <c:pt idx="5">
                  <c:v>Maret</c:v>
                </c:pt>
                <c:pt idx="6">
                  <c:v>April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1.1272098111786424E-3</c:v>
                </c:pt>
                <c:pt idx="1">
                  <c:v>2.1716969660201046E-2</c:v>
                </c:pt>
                <c:pt idx="2">
                  <c:v>7.3750120125105442E-2</c:v>
                </c:pt>
                <c:pt idx="3">
                  <c:v>0.19038111012635711</c:v>
                </c:pt>
                <c:pt idx="4">
                  <c:v>0.29307508747991173</c:v>
                </c:pt>
                <c:pt idx="5">
                  <c:v>0.35549521370518966</c:v>
                </c:pt>
                <c:pt idx="6">
                  <c:v>0.39598820244266808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A4-4226-9389-D0D689B11A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1351760"/>
        <c:axId val="641354080"/>
      </c:line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2021</c:v>
                </c:pt>
              </c:strCache>
            </c:strRef>
          </c:tx>
          <c:spPr>
            <a:ln w="50800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7.2585678677931406E-2"/>
                  <c:y val="-6.85931432505745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297456536226794E-2"/>
                      <c:h val="9.40156254925070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3A4-4226-9389-D0D689B11A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Oktober</c:v>
                </c:pt>
                <c:pt idx="1">
                  <c:v>November</c:v>
                </c:pt>
                <c:pt idx="2">
                  <c:v>Desember</c:v>
                </c:pt>
                <c:pt idx="3">
                  <c:v>January</c:v>
                </c:pt>
                <c:pt idx="4">
                  <c:v>February</c:v>
                </c:pt>
                <c:pt idx="5">
                  <c:v>Maret</c:v>
                </c:pt>
                <c:pt idx="6">
                  <c:v>April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6.1595191914527265E-3</c:v>
                </c:pt>
                <c:pt idx="1">
                  <c:v>4.6363745145623844E-2</c:v>
                </c:pt>
                <c:pt idx="2">
                  <c:v>0.15737812656342876</c:v>
                </c:pt>
                <c:pt idx="3">
                  <c:v>0.29929382688785777</c:v>
                </c:pt>
                <c:pt idx="4">
                  <c:v>0.45938609076708403</c:v>
                </c:pt>
                <c:pt idx="5">
                  <c:v>0.60496844761386015</c:v>
                </c:pt>
                <c:pt idx="6">
                  <c:v>0.70434063566970995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3A4-4226-9389-D0D689B11A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5295503"/>
        <c:axId val="1534305391"/>
      </c:lineChart>
      <c:catAx>
        <c:axId val="64135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641354080"/>
        <c:crosses val="autoZero"/>
        <c:auto val="1"/>
        <c:lblAlgn val="ctr"/>
        <c:lblOffset val="100"/>
        <c:noMultiLvlLbl val="0"/>
      </c:catAx>
      <c:valAx>
        <c:axId val="641354080"/>
        <c:scaling>
          <c:orientation val="minMax"/>
          <c:max val="0.60000000000000009"/>
        </c:scaling>
        <c:delete val="1"/>
        <c:axPos val="l"/>
        <c:numFmt formatCode="0%" sourceLinked="1"/>
        <c:majorTickMark val="out"/>
        <c:minorTickMark val="none"/>
        <c:tickLblPos val="nextTo"/>
        <c:crossAx val="641351760"/>
        <c:crosses val="autoZero"/>
        <c:crossBetween val="between"/>
        <c:majorUnit val="0.1"/>
      </c:valAx>
      <c:valAx>
        <c:axId val="1534305391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5295503"/>
        <c:crosses val="max"/>
        <c:crossBetween val="between"/>
      </c:valAx>
      <c:catAx>
        <c:axId val="97529550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3430539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5.4163988754065098E-2"/>
          <c:y val="0.13949562329225601"/>
          <c:w val="0.120974276833797"/>
          <c:h val="0.280687788667098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t" anchorCtr="0"/>
          <a:lstStyle/>
          <a:p>
            <a:pPr>
              <a:defRPr sz="1400" b="0" i="0" u="none" strike="noStrike" kern="1200" spc="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u="none" strike="noStrike" baseline="0" dirty="0" err="1">
                <a:solidFill>
                  <a:schemeClr val="accent3"/>
                </a:solidFill>
                <a:effectLst/>
                <a:latin typeface="+mn-lt"/>
              </a:rPr>
              <a:t>Tren</a:t>
            </a:r>
            <a:r>
              <a:rPr lang="en-US" sz="1400" b="0" i="0" u="none" strike="noStrike" baseline="0" dirty="0">
                <a:solidFill>
                  <a:schemeClr val="accent3"/>
                </a:solidFill>
                <a:effectLst/>
                <a:latin typeface="+mn-lt"/>
              </a:rPr>
              <a:t> </a:t>
            </a:r>
            <a:r>
              <a:rPr lang="en-US" sz="1400" b="0" i="0" u="none" strike="noStrike" baseline="0" dirty="0" err="1">
                <a:solidFill>
                  <a:schemeClr val="accent3"/>
                </a:solidFill>
                <a:effectLst/>
                <a:latin typeface="+mn-lt"/>
              </a:rPr>
              <a:t>Pengisian</a:t>
            </a:r>
            <a:r>
              <a:rPr lang="en-US" sz="1400" b="0" i="0" u="none" strike="noStrike" baseline="0" dirty="0">
                <a:solidFill>
                  <a:schemeClr val="accent3"/>
                </a:solidFill>
                <a:effectLst/>
                <a:latin typeface="+mn-lt"/>
              </a:rPr>
              <a:t> </a:t>
            </a:r>
            <a:r>
              <a:rPr lang="en-US" sz="1400" b="0" i="0" u="none" strike="noStrike" baseline="0" dirty="0" err="1">
                <a:solidFill>
                  <a:schemeClr val="accent3"/>
                </a:solidFill>
                <a:effectLst/>
                <a:latin typeface="+mn-lt"/>
              </a:rPr>
              <a:t>SiRUP</a:t>
            </a:r>
            <a:r>
              <a:rPr lang="en-US" sz="1400" b="0" i="0" u="none" strike="noStrike" baseline="0" dirty="0">
                <a:solidFill>
                  <a:schemeClr val="accent3"/>
                </a:solidFill>
                <a:effectLst/>
                <a:latin typeface="+mn-lt"/>
              </a:rPr>
              <a:t>  </a:t>
            </a:r>
            <a:r>
              <a:rPr lang="en-US" sz="1400" b="0" i="0" u="none" strike="noStrike" baseline="0" dirty="0" err="1">
                <a:solidFill>
                  <a:schemeClr val="accent3"/>
                </a:solidFill>
                <a:effectLst/>
                <a:latin typeface="+mn-lt"/>
              </a:rPr>
              <a:t>Kementerian</a:t>
            </a:r>
            <a:r>
              <a:rPr lang="en-US" sz="1400" b="0" i="0" u="none" strike="noStrike" baseline="0" dirty="0">
                <a:solidFill>
                  <a:schemeClr val="accent3"/>
                </a:solidFill>
                <a:effectLst/>
                <a:latin typeface="+mn-lt"/>
              </a:rPr>
              <a:t>/</a:t>
            </a:r>
            <a:r>
              <a:rPr lang="en-US" sz="1400" b="0" i="0" u="none" strike="noStrike" baseline="0" dirty="0" err="1">
                <a:solidFill>
                  <a:schemeClr val="accent3"/>
                </a:solidFill>
                <a:effectLst/>
                <a:latin typeface="+mn-lt"/>
              </a:rPr>
              <a:t>Lembaga</a:t>
            </a:r>
            <a:endParaRPr lang="en-US" sz="1400" b="0" dirty="0">
              <a:solidFill>
                <a:schemeClr val="accent3"/>
              </a:solidFill>
              <a:latin typeface="+mn-lt"/>
            </a:endParaRPr>
          </a:p>
        </c:rich>
      </c:tx>
      <c:layout>
        <c:manualLayout>
          <c:xMode val="edge"/>
          <c:yMode val="edge"/>
          <c:x val="0.17139040412965501"/>
          <c:y val="0.13889695535757601"/>
        </c:manualLayout>
      </c:layout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400" b="0" i="0" u="none" strike="noStrike" kern="1200" spc="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11702716900815E-2"/>
          <c:y val="0.253598199219363"/>
          <c:w val="0.94706923808111299"/>
          <c:h val="0.5780303382966129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Oktober</c:v>
                </c:pt>
                <c:pt idx="1">
                  <c:v>November</c:v>
                </c:pt>
                <c:pt idx="2">
                  <c:v>Desember</c:v>
                </c:pt>
                <c:pt idx="3">
                  <c:v>January</c:v>
                </c:pt>
                <c:pt idx="4">
                  <c:v>February</c:v>
                </c:pt>
                <c:pt idx="5">
                  <c:v>Maret</c:v>
                </c:pt>
                <c:pt idx="6">
                  <c:v>April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5.2194347108971146E-5</c:v>
                </c:pt>
                <c:pt idx="1">
                  <c:v>1.3383512630915509E-2</c:v>
                </c:pt>
                <c:pt idx="2">
                  <c:v>9.6005017550611971E-2</c:v>
                </c:pt>
                <c:pt idx="3">
                  <c:v>0.19170071698948771</c:v>
                </c:pt>
                <c:pt idx="4">
                  <c:v>0.2359049092726101</c:v>
                </c:pt>
                <c:pt idx="5">
                  <c:v>0.27475975993127588</c:v>
                </c:pt>
                <c:pt idx="6">
                  <c:v>0.35969945934068503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C1-4465-8470-4C6773F56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Oktober</c:v>
                </c:pt>
                <c:pt idx="1">
                  <c:v>November</c:v>
                </c:pt>
                <c:pt idx="2">
                  <c:v>Desember</c:v>
                </c:pt>
                <c:pt idx="3">
                  <c:v>January</c:v>
                </c:pt>
                <c:pt idx="4">
                  <c:v>February</c:v>
                </c:pt>
                <c:pt idx="5">
                  <c:v>Maret</c:v>
                </c:pt>
                <c:pt idx="6">
                  <c:v>April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4.9371351159918073E-2</c:v>
                </c:pt>
                <c:pt idx="1">
                  <c:v>0.11697986379519647</c:v>
                </c:pt>
                <c:pt idx="2">
                  <c:v>0.20013868872333213</c:v>
                </c:pt>
                <c:pt idx="3">
                  <c:v>0.28743490253731541</c:v>
                </c:pt>
                <c:pt idx="4">
                  <c:v>0.3448121026308128</c:v>
                </c:pt>
                <c:pt idx="5">
                  <c:v>0.39714731909456452</c:v>
                </c:pt>
                <c:pt idx="6">
                  <c:v>0.43237303641770208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C1-4465-8470-4C6773F56E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Oktober</c:v>
                </c:pt>
                <c:pt idx="1">
                  <c:v>November</c:v>
                </c:pt>
                <c:pt idx="2">
                  <c:v>Desember</c:v>
                </c:pt>
                <c:pt idx="3">
                  <c:v>January</c:v>
                </c:pt>
                <c:pt idx="4">
                  <c:v>February</c:v>
                </c:pt>
                <c:pt idx="5">
                  <c:v>Maret</c:v>
                </c:pt>
                <c:pt idx="6">
                  <c:v>April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1.9365350321128873E-3</c:v>
                </c:pt>
                <c:pt idx="1">
                  <c:v>4.5663634229669216E-2</c:v>
                </c:pt>
                <c:pt idx="2">
                  <c:v>0.11619601863709011</c:v>
                </c:pt>
                <c:pt idx="3">
                  <c:v>0.2006499372585864</c:v>
                </c:pt>
                <c:pt idx="4">
                  <c:v>0.28935184355911719</c:v>
                </c:pt>
                <c:pt idx="5">
                  <c:v>0.33966470788225023</c:v>
                </c:pt>
                <c:pt idx="6">
                  <c:v>0.3804382936306967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C1-4465-8470-4C6773F56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2833808"/>
        <c:axId val="452835584"/>
      </c:line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2021</c:v>
                </c:pt>
              </c:strCache>
            </c:strRef>
          </c:tx>
          <c:spPr>
            <a:ln w="50800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Oktober</c:v>
                </c:pt>
                <c:pt idx="1">
                  <c:v>November</c:v>
                </c:pt>
                <c:pt idx="2">
                  <c:v>Desember</c:v>
                </c:pt>
                <c:pt idx="3">
                  <c:v>January</c:v>
                </c:pt>
                <c:pt idx="4">
                  <c:v>February</c:v>
                </c:pt>
                <c:pt idx="5">
                  <c:v>Maret</c:v>
                </c:pt>
                <c:pt idx="6">
                  <c:v>April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0.01</c:v>
                </c:pt>
                <c:pt idx="1">
                  <c:v>0.08</c:v>
                </c:pt>
                <c:pt idx="2">
                  <c:v>0.19</c:v>
                </c:pt>
                <c:pt idx="3">
                  <c:v>0.26</c:v>
                </c:pt>
                <c:pt idx="4">
                  <c:v>0.32</c:v>
                </c:pt>
                <c:pt idx="5">
                  <c:v>0.43</c:v>
                </c:pt>
                <c:pt idx="6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C1-4465-8470-4C6773F56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12354127"/>
        <c:axId val="1534294159"/>
      </c:lineChart>
      <c:catAx>
        <c:axId val="45283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452835584"/>
        <c:crosses val="autoZero"/>
        <c:auto val="1"/>
        <c:lblAlgn val="ctr"/>
        <c:lblOffset val="100"/>
        <c:noMultiLvlLbl val="0"/>
      </c:catAx>
      <c:valAx>
        <c:axId val="452835584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extTo"/>
        <c:crossAx val="452833808"/>
        <c:crosses val="autoZero"/>
        <c:crossBetween val="between"/>
      </c:valAx>
      <c:valAx>
        <c:axId val="1534294159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2354127"/>
        <c:crosses val="max"/>
        <c:crossBetween val="between"/>
      </c:valAx>
      <c:catAx>
        <c:axId val="141235412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342941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6.8294776052287495E-2"/>
          <c:y val="0.31276174459368"/>
          <c:w val="0.120976138736118"/>
          <c:h val="0.223719260288812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baseline="0" dirty="0" err="1">
                <a:solidFill>
                  <a:schemeClr val="accent3"/>
                </a:solidFill>
                <a:effectLst/>
              </a:rPr>
              <a:t>Tren</a:t>
            </a:r>
            <a:r>
              <a:rPr lang="en-US" sz="1400" b="0" i="0" baseline="0" dirty="0">
                <a:solidFill>
                  <a:schemeClr val="accent3"/>
                </a:solidFill>
                <a:effectLst/>
              </a:rPr>
              <a:t> </a:t>
            </a:r>
            <a:r>
              <a:rPr lang="en-US" sz="1400" b="0" i="0" baseline="0" dirty="0" err="1">
                <a:solidFill>
                  <a:schemeClr val="accent3"/>
                </a:solidFill>
                <a:effectLst/>
              </a:rPr>
              <a:t>Pengisian</a:t>
            </a:r>
            <a:r>
              <a:rPr lang="en-US" sz="1400" b="0" i="0" baseline="0" dirty="0">
                <a:solidFill>
                  <a:schemeClr val="accent3"/>
                </a:solidFill>
                <a:effectLst/>
              </a:rPr>
              <a:t> </a:t>
            </a:r>
            <a:r>
              <a:rPr lang="en-US" sz="1400" b="0" i="0" baseline="0" dirty="0" err="1">
                <a:solidFill>
                  <a:schemeClr val="accent3"/>
                </a:solidFill>
                <a:effectLst/>
              </a:rPr>
              <a:t>SiRUP</a:t>
            </a:r>
            <a:r>
              <a:rPr lang="en-US" sz="1400" b="0" i="0" baseline="0" dirty="0">
                <a:solidFill>
                  <a:schemeClr val="accent3"/>
                </a:solidFill>
                <a:effectLst/>
              </a:rPr>
              <a:t>  </a:t>
            </a:r>
            <a:r>
              <a:rPr lang="en-US" sz="1400" b="0" i="0" baseline="0" dirty="0" err="1">
                <a:solidFill>
                  <a:schemeClr val="accent3"/>
                </a:solidFill>
                <a:effectLst/>
              </a:rPr>
              <a:t>Pemerintah</a:t>
            </a:r>
            <a:r>
              <a:rPr lang="en-US" sz="1400" b="0" i="0" baseline="0" dirty="0">
                <a:solidFill>
                  <a:schemeClr val="accent3"/>
                </a:solidFill>
                <a:effectLst/>
              </a:rPr>
              <a:t> Daerah</a:t>
            </a:r>
            <a:endParaRPr lang="en-US" sz="1400" b="0" dirty="0">
              <a:solidFill>
                <a:schemeClr val="accent3"/>
              </a:solidFill>
              <a:effectLst/>
            </a:endParaRPr>
          </a:p>
        </c:rich>
      </c:tx>
      <c:layout>
        <c:manualLayout>
          <c:xMode val="edge"/>
          <c:yMode val="edge"/>
          <c:x val="0.20935284082480299"/>
          <c:y val="0"/>
        </c:manualLayout>
      </c:layout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1158501644914199E-2"/>
          <c:y val="8.4682768019382196E-2"/>
          <c:w val="0.94706923808111299"/>
          <c:h val="0.7907387946698970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Oktober</c:v>
                </c:pt>
                <c:pt idx="1">
                  <c:v>November</c:v>
                </c:pt>
                <c:pt idx="2">
                  <c:v>Desember</c:v>
                </c:pt>
                <c:pt idx="3">
                  <c:v>January</c:v>
                </c:pt>
                <c:pt idx="4">
                  <c:v>February</c:v>
                </c:pt>
                <c:pt idx="5">
                  <c:v>Maret</c:v>
                </c:pt>
                <c:pt idx="6">
                  <c:v>April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4.0705691581817172E-4</c:v>
                </c:pt>
                <c:pt idx="1">
                  <c:v>3.1407520465867324E-3</c:v>
                </c:pt>
                <c:pt idx="2">
                  <c:v>3.7971563459649013E-2</c:v>
                </c:pt>
                <c:pt idx="3">
                  <c:v>0.1922201448614686</c:v>
                </c:pt>
                <c:pt idx="4">
                  <c:v>0.32855316165896309</c:v>
                </c:pt>
                <c:pt idx="5">
                  <c:v>0.44132555861868805</c:v>
                </c:pt>
                <c:pt idx="6">
                  <c:v>0.51473906479651388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7C-4C71-9CA4-F13E1095E2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Oktober</c:v>
                </c:pt>
                <c:pt idx="1">
                  <c:v>November</c:v>
                </c:pt>
                <c:pt idx="2">
                  <c:v>Desember</c:v>
                </c:pt>
                <c:pt idx="3">
                  <c:v>January</c:v>
                </c:pt>
                <c:pt idx="4">
                  <c:v>February</c:v>
                </c:pt>
                <c:pt idx="5">
                  <c:v>Maret</c:v>
                </c:pt>
                <c:pt idx="6">
                  <c:v>April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5.8303390292153174E-6</c:v>
                </c:pt>
                <c:pt idx="1">
                  <c:v>9.8254802362063905E-4</c:v>
                </c:pt>
                <c:pt idx="2">
                  <c:v>3.8150372877782987E-2</c:v>
                </c:pt>
                <c:pt idx="3">
                  <c:v>0.15272728824406331</c:v>
                </c:pt>
                <c:pt idx="4">
                  <c:v>0.29327312217427004</c:v>
                </c:pt>
                <c:pt idx="5">
                  <c:v>0.40892519202657018</c:v>
                </c:pt>
                <c:pt idx="6">
                  <c:v>0.48130892820460791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7C-4C71-9CA4-F13E1095E2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Oktober</c:v>
                </c:pt>
                <c:pt idx="1">
                  <c:v>November</c:v>
                </c:pt>
                <c:pt idx="2">
                  <c:v>Desember</c:v>
                </c:pt>
                <c:pt idx="3">
                  <c:v>January</c:v>
                </c:pt>
                <c:pt idx="4">
                  <c:v>February</c:v>
                </c:pt>
                <c:pt idx="5">
                  <c:v>Maret</c:v>
                </c:pt>
                <c:pt idx="6">
                  <c:v>April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5.661390855469363E-4</c:v>
                </c:pt>
                <c:pt idx="1">
                  <c:v>5.1157664369269971E-3</c:v>
                </c:pt>
                <c:pt idx="2">
                  <c:v>4.4324185454840306E-2</c:v>
                </c:pt>
                <c:pt idx="3">
                  <c:v>0.18326216938234374</c:v>
                </c:pt>
                <c:pt idx="4">
                  <c:v>0.29565625400519635</c:v>
                </c:pt>
                <c:pt idx="5">
                  <c:v>0.36646982954496365</c:v>
                </c:pt>
                <c:pt idx="6">
                  <c:v>0.4067682923187359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B7C-4C71-9CA4-F13E1095E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7886608"/>
        <c:axId val="527888384"/>
      </c:line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2021</c:v>
                </c:pt>
              </c:strCache>
            </c:strRef>
          </c:tx>
          <c:spPr>
            <a:ln w="50800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1.6484942886812046E-2"/>
                  <c:y val="4.3170661008642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88-46F0-9538-818BF72D21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Oktober</c:v>
                </c:pt>
                <c:pt idx="1">
                  <c:v>November</c:v>
                </c:pt>
                <c:pt idx="2">
                  <c:v>Desember</c:v>
                </c:pt>
                <c:pt idx="3">
                  <c:v>January</c:v>
                </c:pt>
                <c:pt idx="4">
                  <c:v>February</c:v>
                </c:pt>
                <c:pt idx="5">
                  <c:v>Maret</c:v>
                </c:pt>
                <c:pt idx="6">
                  <c:v>April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7.7838232706944842E-5</c:v>
                </c:pt>
                <c:pt idx="1">
                  <c:v>9.7511724792546418E-3</c:v>
                </c:pt>
                <c:pt idx="2">
                  <c:v>0.11984412513227233</c:v>
                </c:pt>
                <c:pt idx="3">
                  <c:v>0.33770970471597767</c:v>
                </c:pt>
                <c:pt idx="4">
                  <c:v>0.59602788587735511</c:v>
                </c:pt>
                <c:pt idx="5">
                  <c:v>0.78303760905900921</c:v>
                </c:pt>
                <c:pt idx="6">
                  <c:v>0.91279208215718732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B7C-4C71-9CA4-F13E1095E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36495887"/>
        <c:axId val="1534302063"/>
      </c:lineChart>
      <c:catAx>
        <c:axId val="52788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527888384"/>
        <c:crosses val="autoZero"/>
        <c:auto val="1"/>
        <c:lblAlgn val="ctr"/>
        <c:lblOffset val="100"/>
        <c:noMultiLvlLbl val="0"/>
      </c:catAx>
      <c:valAx>
        <c:axId val="527888384"/>
        <c:scaling>
          <c:orientation val="minMax"/>
          <c:max val="0.70000000000000007"/>
        </c:scaling>
        <c:delete val="1"/>
        <c:axPos val="l"/>
        <c:numFmt formatCode="0%" sourceLinked="1"/>
        <c:majorTickMark val="out"/>
        <c:minorTickMark val="none"/>
        <c:tickLblPos val="nextTo"/>
        <c:crossAx val="527886608"/>
        <c:crosses val="autoZero"/>
        <c:crossBetween val="between"/>
      </c:valAx>
      <c:valAx>
        <c:axId val="1534302063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6495887"/>
        <c:crosses val="max"/>
        <c:crossBetween val="between"/>
      </c:valAx>
      <c:catAx>
        <c:axId val="153649588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343020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Paket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3000">
                    <a:schemeClr val="accent3"/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ABA-427D-9D31-594F820D5744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chemeClr val="bg1">
                      <a:lumMod val="95000"/>
                    </a:schemeClr>
                  </a:gs>
                  <a:gs pos="53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ABA-427D-9D31-594F820D574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BABA-427D-9D31-594F820D574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BABA-427D-9D31-594F820D57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Usaha Kecil</c:v>
                </c:pt>
                <c:pt idx="1">
                  <c:v>Usaha Non Kecil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1596450</c:v>
                </c:pt>
                <c:pt idx="1">
                  <c:v>23267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BA-427D-9D31-594F820D57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3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Pelaku Usaha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3000">
                    <a:schemeClr val="accent3"/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5B-45E8-A0C6-9B7D625CA324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chemeClr val="bg1">
                      <a:lumMod val="95000"/>
                    </a:schemeClr>
                  </a:gs>
                  <a:gs pos="53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5B-45E8-A0C6-9B7D625CA32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D45B-45E8-A0C6-9B7D625CA32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D45B-45E8-A0C6-9B7D625CA3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Pelaku Usaha Kecil</c:v>
                </c:pt>
                <c:pt idx="1">
                  <c:v>Pelaku Usaha Non Kecil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169297</c:v>
                </c:pt>
                <c:pt idx="1">
                  <c:v>246408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5B-45E8-A0C6-9B7D625CA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86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055968910016497E-2"/>
          <c:y val="0"/>
          <c:w val="0.88080396754189905"/>
          <c:h val="0.910519040805111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Pagu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3000">
                    <a:schemeClr val="accent3"/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2D-4935-9CB1-27D637BEF2AF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chemeClr val="bg1">
                      <a:lumMod val="95000"/>
                    </a:schemeClr>
                  </a:gs>
                  <a:gs pos="53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2D-4935-9CB1-27D637BEF2A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3B2D-4935-9CB1-27D637BEF2A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3B2D-4935-9CB1-27D637BEF2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Usaha Kecil</c:v>
                </c:pt>
                <c:pt idx="1">
                  <c:v>Usaha Non Kecil</c:v>
                </c:pt>
              </c:strCache>
            </c:strRef>
          </c:cat>
          <c:val>
            <c:numRef>
              <c:f>Sheet1!$B$2:$B$3</c:f>
              <c:numCache>
                <c:formatCode>0.0,,,,</c:formatCode>
                <c:ptCount val="2"/>
                <c:pt idx="0">
                  <c:v>138089055808108</c:v>
                </c:pt>
                <c:pt idx="1">
                  <c:v>342027867009826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2D-4935-9CB1-27D637BEF2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4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Pagu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53000">
                    <a:schemeClr val="accent3"/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2EA-4EDE-8029-98E2C77206CB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chemeClr val="bg1">
                      <a:lumMod val="95000"/>
                    </a:schemeClr>
                  </a:gs>
                  <a:gs pos="53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2EA-4EDE-8029-98E2C77206C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52EA-4EDE-8029-98E2C77206C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52EA-4EDE-8029-98E2C77206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Usaha Kecil</c:v>
                </c:pt>
                <c:pt idx="1">
                  <c:v>Usaha Non Kecil</c:v>
                </c:pt>
              </c:strCache>
            </c:strRef>
          </c:cat>
          <c:val>
            <c:numRef>
              <c:f>Sheet1!$B$2:$B$3</c:f>
              <c:numCache>
                <c:formatCode>0.0,,,,</c:formatCode>
                <c:ptCount val="2"/>
                <c:pt idx="0">
                  <c:v>25392072104697</c:v>
                </c:pt>
                <c:pt idx="1">
                  <c:v>113171291356833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EA-4EDE-8029-98E2C77206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34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600" b="0" i="0" u="none" strike="noStrike" kern="1200" spc="0" baseline="0" noProof="1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pPr>
            <a:r>
              <a:rPr lang="en-US" sz="1600" noProof="1">
                <a:solidFill>
                  <a:schemeClr val="accent3"/>
                </a:solidFill>
                <a:latin typeface="+mj-lt"/>
              </a:rPr>
              <a:t>Kontrak Payung</a:t>
            </a:r>
          </a:p>
        </c:rich>
      </c:tx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600" b="0" i="0" u="none" strike="noStrike" kern="1200" spc="0" baseline="0" noProof="1" dirty="0">
              <a:solidFill>
                <a:schemeClr val="accent3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Nilai Paket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3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C7D3741-E835-4041-97AF-736E9297D9D9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367-B940-A94B-AF129FB88C6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22BBAF4-1064-5640-BD85-74891CD6A6BA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367-B940-A94B-AF129FB88C6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CCC37E3-50AC-4571-97C7-B659C5C386E1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9C0-4ABD-A7D1-310A62D2F40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0FF6A73-A634-434A-9855-435B3E451547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54B-4E00-AC8A-1448CF04A7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Februari</c:v>
                </c:pt>
                <c:pt idx="2">
                  <c:v>Maret</c:v>
                </c:pt>
                <c:pt idx="3">
                  <c:v>April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67-B940-A94B-AF129FB88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80676432"/>
        <c:axId val="180679264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Jumlah Paket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fld id="{B79816C2-5D30-7342-B038-2448947DF800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367-B940-A94B-AF129FB88C6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A43FE39-4546-724B-ACC7-87556C498D05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367-B940-A94B-AF129FB88C61}"/>
                </c:ext>
              </c:extLst>
            </c:dLbl>
            <c:dLbl>
              <c:idx val="2"/>
              <c:layout>
                <c:manualLayout>
                  <c:x val="-7.2154945643905552E-2"/>
                  <c:y val="-4.6065043297060133E-2"/>
                </c:manualLayout>
              </c:layout>
              <c:tx>
                <c:rich>
                  <a:bodyPr/>
                  <a:lstStyle/>
                  <a:p>
                    <a:fld id="{D28C1812-0776-4734-AAA4-5FF676DAEBAB}" type="VALUE">
                      <a:rPr lang="en-US" smtClean="0"/>
                      <a:pPr/>
                      <a:t>[VALUE]</a:t>
                    </a:fld>
                    <a:r>
                      <a:rPr lang="en-US"/>
                      <a:t> Paket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9C0-4ABD-A7D1-310A62D2F401}"/>
                </c:ext>
              </c:extLst>
            </c:dLbl>
            <c:dLbl>
              <c:idx val="3"/>
              <c:layout>
                <c:manualLayout>
                  <c:x val="-1.2025824273984407E-2"/>
                  <c:y val="-4.6065043297060133E-2"/>
                </c:manualLayout>
              </c:layout>
              <c:tx>
                <c:rich>
                  <a:bodyPr/>
                  <a:lstStyle/>
                  <a:p>
                    <a:fld id="{3C9AF7B2-0D90-40AF-8024-22C789DE6FF0}" type="VALUE">
                      <a:rPr lang="en-US" smtClean="0"/>
                      <a:pPr/>
                      <a:t>[VALUE]</a:t>
                    </a:fld>
                    <a:r>
                      <a:rPr lang="en-US"/>
                      <a:t> Paket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BBE-45AD-9B34-E32A6034E9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Februari</c:v>
                </c:pt>
                <c:pt idx="2">
                  <c:v>Maret</c:v>
                </c:pt>
                <c:pt idx="3">
                  <c:v>April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</c:v>
                </c:pt>
                <c:pt idx="1">
                  <c:v>33</c:v>
                </c:pt>
                <c:pt idx="2">
                  <c:v>44</c:v>
                </c:pt>
                <c:pt idx="3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367-B940-A94B-AF129FB88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683904"/>
        <c:axId val="180681584"/>
      </c:lineChart>
      <c:catAx>
        <c:axId val="18067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79264"/>
        <c:crosses val="autoZero"/>
        <c:auto val="1"/>
        <c:lblAlgn val="ctr"/>
        <c:lblOffset val="100"/>
        <c:noMultiLvlLbl val="0"/>
      </c:catAx>
      <c:valAx>
        <c:axId val="180679264"/>
        <c:scaling>
          <c:orientation val="minMax"/>
          <c:max val="0.4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76432"/>
        <c:crosses val="autoZero"/>
        <c:crossBetween val="between"/>
      </c:valAx>
      <c:valAx>
        <c:axId val="18068158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83904"/>
        <c:crosses val="max"/>
        <c:crossBetween val="between"/>
      </c:valAx>
      <c:catAx>
        <c:axId val="180683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06815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lang="en-US" sz="1600" b="0" i="0" u="none" strike="noStrike" kern="1200" spc="0" baseline="0" noProof="1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pPr>
            <a:r>
              <a:rPr lang="en-US" sz="1600" b="0" i="0" u="none" strike="noStrike" kern="1200" spc="0" baseline="0" noProof="1">
                <a:solidFill>
                  <a:schemeClr val="accent3"/>
                </a:solidFill>
                <a:latin typeface="+mj-lt"/>
                <a:ea typeface="+mn-ea"/>
                <a:cs typeface="+mn-cs"/>
              </a:rPr>
              <a:t>Konsolidasi Tender</a:t>
            </a:r>
          </a:p>
        </c:rich>
      </c:tx>
      <c:layout>
        <c:manualLayout>
          <c:xMode val="edge"/>
          <c:yMode val="edge"/>
          <c:x val="0.22221355970080001"/>
          <c:y val="2.1931841191019898E-2"/>
        </c:manualLayout>
      </c:layout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600" b="0" i="0" u="none" strike="noStrike" kern="1200" spc="0" baseline="0" noProof="1" dirty="0">
              <a:solidFill>
                <a:schemeClr val="accent3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272185751954901"/>
          <c:y val="0.30914311692045898"/>
          <c:w val="0.72679978612339802"/>
          <c:h val="0.53295712454565902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Nilai Paket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3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C7D3741-E835-4041-97AF-736E9297D9D9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99D-F14A-A94B-1893B220C28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22BBAF4-1064-5640-BD85-74891CD6A6BA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99D-F14A-A94B-1893B220C28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5ABABC5-F07B-40E4-A76C-9A660D069C4D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55B-4CA2-A358-9FBDB99ED7E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2844E67-4672-4378-93AE-081DBBD97471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F1D-4017-BBF3-D1FE2A3310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Februari</c:v>
                </c:pt>
                <c:pt idx="2">
                  <c:v>Maret</c:v>
                </c:pt>
                <c:pt idx="3">
                  <c:v>April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0.4</c:v>
                </c:pt>
                <c:pt idx="1">
                  <c:v>0.6</c:v>
                </c:pt>
                <c:pt idx="2">
                  <c:v>1.7</c:v>
                </c:pt>
                <c:pt idx="3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9D-F14A-A94B-1893B220C2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643838992"/>
        <c:axId val="180686224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Jumlah Paket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fld id="{B79816C2-5D30-7342-B038-2448947DF800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99D-F14A-A94B-1893B220C28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A43FE39-4546-724B-ACC7-87556C498D05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799D-F14A-A94B-1893B220C28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042B4EB-0DE7-434B-A561-4A826ADBF67D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55B-4CA2-A358-9FBDB99ED7E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2476C28-038C-4BF9-9D62-4FE3A6DD44EC}" type="VALUE">
                      <a:rPr lang="en-US" smtClean="0"/>
                      <a:pPr/>
                      <a:t>[VALUE]</a:t>
                    </a:fld>
                    <a:r>
                      <a:rPr lang="en-US"/>
                      <a:t> 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F1D-4017-BBF3-D1FE2A3310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Februari</c:v>
                </c:pt>
                <c:pt idx="2">
                  <c:v>Maret</c:v>
                </c:pt>
                <c:pt idx="3">
                  <c:v>April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115</c:v>
                </c:pt>
                <c:pt idx="2">
                  <c:v>231</c:v>
                </c:pt>
                <c:pt idx="3">
                  <c:v>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99D-F14A-A94B-1893B220C2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690864"/>
        <c:axId val="180688544"/>
      </c:lineChart>
      <c:catAx>
        <c:axId val="64383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86224"/>
        <c:crosses val="autoZero"/>
        <c:auto val="1"/>
        <c:lblAlgn val="ctr"/>
        <c:lblOffset val="100"/>
        <c:noMultiLvlLbl val="0"/>
      </c:catAx>
      <c:valAx>
        <c:axId val="180686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838992"/>
        <c:crosses val="autoZero"/>
        <c:crossBetween val="between"/>
      </c:valAx>
      <c:valAx>
        <c:axId val="18068854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90864"/>
        <c:crosses val="max"/>
        <c:crossBetween val="between"/>
      </c:valAx>
      <c:catAx>
        <c:axId val="1806908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06885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600" b="0" i="0" u="none" strike="noStrike" kern="1200" spc="0" baseline="0" noProof="1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pPr>
            <a:r>
              <a:rPr lang="en-US" sz="1600" b="0" i="0" u="none" strike="noStrike" kern="1200" spc="0" baseline="0" noProof="1">
                <a:solidFill>
                  <a:schemeClr val="accent3"/>
                </a:solidFill>
                <a:latin typeface="+mj-lt"/>
                <a:ea typeface="+mn-ea"/>
                <a:cs typeface="+mn-cs"/>
              </a:rPr>
              <a:t>Kontrak Tahun Jamak</a:t>
            </a:r>
          </a:p>
        </c:rich>
      </c:tx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600" b="0" i="0" u="none" strike="noStrike" kern="1200" spc="0" baseline="0" noProof="1" dirty="0">
              <a:solidFill>
                <a:schemeClr val="accent3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Nilai Paket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3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1.553665716555289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0,1 T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984-439F-9041-7FAF796DBAE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0983A42-67C9-4118-B035-093B6E7B48A0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BDB-4DBC-9408-B7299770C2D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7653C00-D663-4008-9EC2-33ABE7F8FD63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9C4-44A1-A09F-484D5145B6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Februari</c:v>
                </c:pt>
                <c:pt idx="2">
                  <c:v>Maret</c:v>
                </c:pt>
                <c:pt idx="3">
                  <c:v>April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35-1F4F-89AD-7DABCCF5A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553876240"/>
        <c:axId val="554390032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Jumlah Paket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84-439F-9041-7FAF796DBAE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EA6DFF3-1A1C-4F91-BACF-03FE0D0A3B9F}" type="VALUE">
                      <a:rPr lang="en-US" smtClean="0"/>
                      <a:pPr/>
                      <a:t>[VALUE]</a:t>
                    </a:fld>
                    <a:r>
                      <a:rPr lang="en-US"/>
                      <a:t> 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984-439F-9041-7FAF796DBAE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79EFAA7-5DA1-401B-BB2B-DAE8944F13F3}" type="VALUE">
                      <a:rPr lang="en-US" smtClean="0"/>
                      <a:pPr/>
                      <a:t>[VALUE]</a:t>
                    </a:fld>
                    <a:r>
                      <a:rPr lang="en-US"/>
                      <a:t> 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BDB-4DBC-9408-B7299770C2D6}"/>
                </c:ext>
              </c:extLst>
            </c:dLbl>
            <c:dLbl>
              <c:idx val="3"/>
              <c:layout>
                <c:manualLayout>
                  <c:x val="-8.3128747022740632E-2"/>
                  <c:y val="-5.9121814749161651E-2"/>
                </c:manualLayout>
              </c:layout>
              <c:tx>
                <c:rich>
                  <a:bodyPr/>
                  <a:lstStyle/>
                  <a:p>
                    <a:fld id="{1A5B9D85-27B1-47F3-8955-A49EC34B4D6E}" type="VALUE">
                      <a:rPr lang="en-US" smtClean="0"/>
                      <a:pPr/>
                      <a:t>[VALUE]</a:t>
                    </a:fld>
                    <a:r>
                      <a:rPr lang="en-US"/>
                      <a:t> Paket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9C4-44A1-A09F-484D5145B6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Februari</c:v>
                </c:pt>
                <c:pt idx="2">
                  <c:v>Maret</c:v>
                </c:pt>
                <c:pt idx="3">
                  <c:v>April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8</c:v>
                </c:pt>
                <c:pt idx="3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35-1F4F-89AD-7DABCCF5A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3826688"/>
        <c:axId val="554392352"/>
      </c:lineChart>
      <c:catAx>
        <c:axId val="55387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390032"/>
        <c:crosses val="autoZero"/>
        <c:auto val="1"/>
        <c:lblAlgn val="ctr"/>
        <c:lblOffset val="100"/>
        <c:noMultiLvlLbl val="0"/>
      </c:catAx>
      <c:valAx>
        <c:axId val="554390032"/>
        <c:scaling>
          <c:orientation val="minMax"/>
          <c:max val="2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876240"/>
        <c:crosses val="autoZero"/>
        <c:crossBetween val="between"/>
      </c:valAx>
      <c:valAx>
        <c:axId val="554392352"/>
        <c:scaling>
          <c:orientation val="minMax"/>
          <c:max val="3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826688"/>
        <c:crosses val="max"/>
        <c:crossBetween val="between"/>
      </c:valAx>
      <c:catAx>
        <c:axId val="5538266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43923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600" b="0" i="0" u="none" strike="noStrike" kern="1200" spc="0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pPr>
            <a:r>
              <a:rPr lang="en-US" sz="1600" b="0" i="0" u="none" strike="noStrike" kern="1200" spc="0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rPr>
              <a:t>Tender/Seleksi Cepat</a:t>
            </a:r>
          </a:p>
        </c:rich>
      </c:tx>
      <c:layout>
        <c:manualLayout>
          <c:xMode val="edge"/>
          <c:yMode val="edge"/>
          <c:x val="0.17741720646099299"/>
          <c:y val="0"/>
        </c:manualLayout>
      </c:layout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600" b="0" i="0" u="none" strike="noStrike" kern="1200" spc="0" baseline="0" dirty="0">
              <a:solidFill>
                <a:schemeClr val="accent3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288220184320201"/>
          <c:y val="0.28050120357634101"/>
          <c:w val="0.71878225430231002"/>
          <c:h val="0.5622867950481430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Nilai Paket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8000">
                  <a:schemeClr val="accent3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C7D3741-E835-4041-97AF-736E9297D9D9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5D3-8043-B119-5564C534AEA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22BBAF4-1064-5640-BD85-74891CD6A6BA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5D3-8043-B119-5564C534AEA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26B7EDF-66F6-417F-815D-411E2745FE30}" type="VALUE">
                      <a:rPr lang="en-US" smtClean="0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AAA-4C94-A5BB-F30B45EE262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B751371-B38D-4CBF-AA10-EDB6BED9ACD3}" type="VALUE">
                      <a:rPr lang="en-US" smtClean="0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75D-4F4E-AEB8-E189B0FB35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Februari</c:v>
                </c:pt>
                <c:pt idx="2">
                  <c:v>Maret</c:v>
                </c:pt>
                <c:pt idx="3">
                  <c:v>April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0.7</c:v>
                </c:pt>
                <c:pt idx="1">
                  <c:v>1.1000000000000001</c:v>
                </c:pt>
                <c:pt idx="2">
                  <c:v>1.8</c:v>
                </c:pt>
                <c:pt idx="3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D3-8043-B119-5564C534A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641662608"/>
        <c:axId val="554514192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Jumlah Paket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3174258928306501"/>
                  <c:y val="-0.13432019429160899"/>
                </c:manualLayout>
              </c:layout>
              <c:tx>
                <c:rich>
                  <a:bodyPr/>
                  <a:lstStyle/>
                  <a:p>
                    <a:fld id="{B79816C2-5D30-7342-B038-2448947DF800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Paket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939112083838599"/>
                      <c:h val="0.154000601788170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5D3-8043-B119-5564C534AEA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A43FE39-4546-724B-ACC7-87556C498D05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5D3-8043-B119-5564C534AEA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43AAB05-841B-4B62-A3CB-4D5908A00EF0}" type="VALUE">
                      <a:rPr lang="en-US" smtClean="0"/>
                      <a:pPr/>
                      <a:t>[VALUE]</a:t>
                    </a:fld>
                    <a:r>
                      <a:rPr lang="en-US"/>
                      <a:t> 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AAA-4C94-A5BB-F30B45EE262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34C3BF1-9888-4592-8BB2-002DB98B5460}" type="VALUE">
                      <a:rPr lang="en-US" smtClean="0"/>
                      <a:pPr/>
                      <a:t>[VALUE]</a:t>
                    </a:fld>
                    <a:r>
                      <a:rPr lang="en-US"/>
                      <a:t> 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75D-4F4E-AEB8-E189B0FB35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Februari</c:v>
                </c:pt>
                <c:pt idx="2">
                  <c:v>Maret</c:v>
                </c:pt>
                <c:pt idx="3">
                  <c:v>April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312</c:v>
                </c:pt>
                <c:pt idx="1">
                  <c:v>608</c:v>
                </c:pt>
                <c:pt idx="2">
                  <c:v>1022</c:v>
                </c:pt>
                <c:pt idx="3">
                  <c:v>1340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5D3-8043-B119-5564C534A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1254816"/>
        <c:axId val="641505136"/>
      </c:lineChart>
      <c:catAx>
        <c:axId val="64166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514192"/>
        <c:crosses val="autoZero"/>
        <c:auto val="1"/>
        <c:lblAlgn val="ctr"/>
        <c:lblOffset val="100"/>
        <c:noMultiLvlLbl val="0"/>
      </c:catAx>
      <c:valAx>
        <c:axId val="554514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662608"/>
        <c:crosses val="autoZero"/>
        <c:crossBetween val="between"/>
      </c:valAx>
      <c:valAx>
        <c:axId val="64150513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254816"/>
        <c:crosses val="max"/>
        <c:crossBetween val="between"/>
      </c:valAx>
      <c:catAx>
        <c:axId val="641254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415051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600" b="0" i="0" u="none" strike="noStrike" kern="1200" spc="0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pPr>
            <a:r>
              <a:rPr lang="en-US" sz="1600" b="0" i="0" u="none" strike="noStrike" kern="1200" spc="0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rPr>
              <a:t>Tender Dini</a:t>
            </a:r>
          </a:p>
        </c:rich>
      </c:tx>
      <c:overlay val="0"/>
      <c:spPr>
        <a:solidFill>
          <a:schemeClr val="bg1">
            <a:lumMod val="9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600" b="0" i="0" u="none" strike="noStrike" kern="1200" spc="0" baseline="0" dirty="0">
              <a:solidFill>
                <a:schemeClr val="accent3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452409615356699"/>
          <c:y val="0.28019072483190799"/>
          <c:w val="0.70637577007886498"/>
          <c:h val="0.5552778252584239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Nilai Paket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3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C7D3741-E835-4041-97AF-736E9297D9D9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075-C742-98B4-B66584C5DA9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22BBAF4-1064-5640-BD85-74891CD6A6BA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075-C742-98B4-B66584C5DA9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0C6F2B3-6B3B-4F00-BEA6-D80A0EBB6015}" type="VALUE">
                      <a:rPr lang="en-US" smtClean="0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AEF-4781-B83D-76B349E5FB8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DD56B05-A69D-466E-BBB1-37047F5A5E34}" type="VALUE">
                      <a:rPr lang="en-US" smtClean="0"/>
                      <a:pPr/>
                      <a:t>[VALUE]</a:t>
                    </a:fld>
                    <a:r>
                      <a:rPr lang="en-US"/>
                      <a:t> T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00E-4B80-9DAA-9733168D01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Februari</c:v>
                </c:pt>
                <c:pt idx="2">
                  <c:v>Maret</c:v>
                </c:pt>
                <c:pt idx="3">
                  <c:v>April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30.9</c:v>
                </c:pt>
                <c:pt idx="1">
                  <c:v>39.1</c:v>
                </c:pt>
                <c:pt idx="2">
                  <c:v>46.1</c:v>
                </c:pt>
                <c:pt idx="3" formatCode="0.0">
                  <c:v>48.1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75-C742-98B4-B66584C5D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80955728"/>
        <c:axId val="180958560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Jumlah Paket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fld id="{B79816C2-5D30-7342-B038-2448947DF800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075-C742-98B4-B66584C5DA9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A43FE39-4546-724B-ACC7-87556C498D05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075-C742-98B4-B66584C5DA9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FE4D6DF-FB36-436E-9B60-B7538637214C}" type="VALUE">
                      <a:rPr lang="en-US" smtClean="0"/>
                      <a:pPr/>
                      <a:t>[VALUE]</a:t>
                    </a:fld>
                    <a:r>
                      <a:rPr lang="en-US"/>
                      <a:t> 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AEF-4781-B83D-76B349E5FB8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F4ECB3C-C61D-4D75-AF88-AE055839DAD1}" type="VALUE">
                      <a:rPr lang="en-US" smtClean="0"/>
                      <a:pPr/>
                      <a:t>[VALUE]</a:t>
                    </a:fld>
                    <a:r>
                      <a:rPr lang="en-US"/>
                      <a:t> Paket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00E-4B80-9DAA-9733168D01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Februari</c:v>
                </c:pt>
                <c:pt idx="2">
                  <c:v>Maret</c:v>
                </c:pt>
                <c:pt idx="3">
                  <c:v>April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5002</c:v>
                </c:pt>
                <c:pt idx="1">
                  <c:v>6998</c:v>
                </c:pt>
                <c:pt idx="2">
                  <c:v>7889</c:v>
                </c:pt>
                <c:pt idx="3">
                  <c:v>8049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075-C742-98B4-B66584C5D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963200"/>
        <c:axId val="180960880"/>
      </c:lineChart>
      <c:catAx>
        <c:axId val="18095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58560"/>
        <c:crosses val="autoZero"/>
        <c:auto val="1"/>
        <c:lblAlgn val="ctr"/>
        <c:lblOffset val="100"/>
        <c:noMultiLvlLbl val="0"/>
      </c:catAx>
      <c:valAx>
        <c:axId val="180958560"/>
        <c:scaling>
          <c:orientation val="minMax"/>
          <c:max val="5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55728"/>
        <c:crosses val="autoZero"/>
        <c:crossBetween val="between"/>
      </c:valAx>
      <c:valAx>
        <c:axId val="180960880"/>
        <c:scaling>
          <c:orientation val="minMax"/>
          <c:max val="900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63200"/>
        <c:crosses val="max"/>
        <c:crossBetween val="between"/>
      </c:valAx>
      <c:catAx>
        <c:axId val="1809632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09608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0.3786</cdr:x>
      <cdr:y>0.40505</cdr:y>
    </cdr:from>
    <cdr:to>
      <cdr:x>0.61389</cdr:x>
      <cdr:y>0.58109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272EEA8-3445-514C-A7C8-34879D85901D}"/>
            </a:ext>
          </a:extLst>
        </cdr:cNvPr>
        <cdr:cNvSpPr txBox="1"/>
      </cdr:nvSpPr>
      <cdr:spPr>
        <a:xfrm xmlns:a="http://schemas.openxmlformats.org/drawingml/2006/main">
          <a:off x="2586822" y="2103951"/>
          <a:ext cx="1607643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pPr algn="ctr"/>
          <a:r>
            <a:rPr lang="en-US" sz="1400" dirty="0" err="1"/>
            <a:t>Belanja</a:t>
          </a:r>
          <a:r>
            <a:rPr lang="en-US" sz="1400" dirty="0"/>
            <a:t> PBJ</a:t>
          </a:r>
        </a:p>
        <a:p xmlns:a="http://schemas.openxmlformats.org/drawingml/2006/main">
          <a:pPr algn="ctr"/>
          <a:r>
            <a:rPr lang="en-US" sz="1400" baseline="0" dirty="0"/>
            <a:t> K/L</a:t>
          </a:r>
        </a:p>
        <a:p xmlns:a="http://schemas.openxmlformats.org/drawingml/2006/main">
          <a:pPr algn="ctr"/>
          <a:r>
            <a:rPr lang="en-US" sz="2000" baseline="0" dirty="0">
              <a:solidFill>
                <a:srgbClr val="056AFF"/>
              </a:solidFill>
            </a:rPr>
            <a:t> </a:t>
          </a:r>
          <a:r>
            <a:rPr lang="en-US" sz="2000" baseline="0" dirty="0" err="1">
              <a:solidFill>
                <a:srgbClr val="056AFF"/>
              </a:solidFill>
            </a:rPr>
            <a:t>Rp</a:t>
          </a:r>
          <a:r>
            <a:rPr lang="en-US" sz="2000" baseline="0" dirty="0">
              <a:solidFill>
                <a:srgbClr val="056AFF"/>
              </a:solidFill>
            </a:rPr>
            <a:t>. 607,6 T</a:t>
          </a:r>
        </a:p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0.375</cdr:x>
      <cdr:y>0.40976</cdr:y>
    </cdr:from>
    <cdr:to>
      <cdr:x>0.6225</cdr:x>
      <cdr:y>0.58537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272EEA8-3445-514C-A7C8-34879D85901D}"/>
            </a:ext>
          </a:extLst>
        </cdr:cNvPr>
        <cdr:cNvSpPr txBox="1"/>
      </cdr:nvSpPr>
      <cdr:spPr>
        <a:xfrm xmlns:a="http://schemas.openxmlformats.org/drawingml/2006/main">
          <a:off x="2540000" y="2133600"/>
          <a:ext cx="1676400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err="1"/>
            <a:t>Belanja</a:t>
          </a:r>
          <a:r>
            <a:rPr lang="en-US" sz="1400" dirty="0"/>
            <a:t> PBJ</a:t>
          </a:r>
        </a:p>
        <a:p xmlns:a="http://schemas.openxmlformats.org/drawingml/2006/main">
          <a:pPr algn="ctr"/>
          <a:r>
            <a:rPr lang="en-US" sz="1400" baseline="0" dirty="0"/>
            <a:t> PD</a:t>
          </a:r>
        </a:p>
        <a:p xmlns:a="http://schemas.openxmlformats.org/drawingml/2006/main">
          <a:pPr algn="ctr"/>
          <a:r>
            <a:rPr lang="en-US" sz="2000" baseline="0" dirty="0"/>
            <a:t> </a:t>
          </a:r>
          <a:r>
            <a:rPr lang="en-US" sz="2000" baseline="0" dirty="0" err="1">
              <a:solidFill>
                <a:srgbClr val="056AFF"/>
              </a:solidFill>
            </a:rPr>
            <a:t>Rp</a:t>
          </a:r>
          <a:r>
            <a:rPr lang="en-US" sz="2000" baseline="0" dirty="0">
              <a:solidFill>
                <a:srgbClr val="056AFF"/>
              </a:solidFill>
            </a:rPr>
            <a:t>. 606,6 T</a:t>
          </a:r>
        </a:p>
        <a:p xmlns:a="http://schemas.openxmlformats.org/drawingml/2006/main">
          <a:endParaRPr lang="en-U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0.52482</cdr:x>
      <cdr:y>0.3382</cdr:y>
    </cdr:from>
    <cdr:to>
      <cdr:x>0.52482</cdr:x>
      <cdr:y>0.82985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19A0E1FE-1411-417A-9C8D-C1A66F3119D5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2830267" y="1359396"/>
          <a:ext cx="0" cy="1976161"/>
        </a:xfrm>
        <a:prstGeom xmlns:a="http://schemas.openxmlformats.org/drawingml/2006/main" prst="line">
          <a:avLst/>
        </a:prstGeom>
        <a:ln xmlns:a="http://schemas.openxmlformats.org/drawingml/2006/main" w="1270">
          <a:solidFill>
            <a:schemeClr val="bg1">
              <a:lumMod val="85000"/>
            </a:schemeClr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5919C-EEC6-4D11-B41F-33FF5BD0C5A5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0F9BE-1B40-4BD5-97B5-834359482C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8992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0F9BE-1B40-4BD5-97B5-834359482C5E}" type="slidenum">
              <a:rPr lang="id-ID" smtClean="0"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9783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0F9BE-1B40-4BD5-97B5-834359482C5E}" type="slidenum">
              <a:rPr lang="id-ID" smtClean="0"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6868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0F9BE-1B40-4BD5-97B5-834359482C5E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69890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0F9BE-1B40-4BD5-97B5-834359482C5E}" type="slidenum">
              <a:rPr lang="id-ID" smtClean="0"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62868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0F9BE-1B40-4BD5-97B5-834359482C5E}" type="slidenum">
              <a:rPr lang="id-ID" smtClean="0"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210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0F9BE-1B40-4BD5-97B5-834359482C5E}" type="slidenum">
              <a:rPr lang="id-ID" smtClean="0"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1942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0F9BE-1B40-4BD5-97B5-834359482C5E}" type="slidenum">
              <a:rPr lang="id-ID" smtClean="0"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0175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6DDE-C2D3-41CF-8A82-D2635B2BB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F65556-C5FB-4F55-B9FA-4437289C4C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914B2-E5B1-4401-B0B5-99B8FC699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5FE7B-C160-49DB-8B45-63EF7C390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B592E-4058-49AE-95F9-7EB23342D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281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2185-A985-4D57-A97B-D978FE77B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B9190-BC5C-4A94-B4B4-BEF90E4F4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47892-E4B2-44B2-9ACD-8E0AEF804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DC988-6D93-4CC1-9696-B64D31F73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92A6A-4EAB-49F5-96E6-95E0516D5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838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9762-F066-4AD2-9A16-E2D06072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2BC2C-4C15-4E15-86B6-700C14245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312D5-20DC-47E7-AB8B-3C7D23A1B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B6F0C-4EBC-49AB-8163-C69A62684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88C34-2B18-4082-B6F8-57367821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364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594DE-1536-4934-8B8B-9C4C555ED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9FFF0-CB1F-4602-AEF0-63BAD4839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C471D-DB38-4386-BEC8-BD425B1811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78E35-6B11-4420-943C-1CCEDAE5C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2AB9B-AB76-4EEF-ACA9-C2F1DB7ED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34862F-910A-44E3-B76C-C25EA2F4C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549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BE804-6A8B-447B-A923-44199D63E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EC80F-CA8B-4EA9-99C3-59F946E1B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6692B-E86E-455A-A5E5-1C765ADF9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5F9B69-A992-4739-9EAF-094E0F3A7F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BB23D0-356B-4A02-B77D-A16E5803CE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0D27A7-EBB6-42CD-A7F3-1C6E32FAE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C95F20-6908-4649-96F5-0B3D687EF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52E1D1-3A05-40D2-9C6E-B144B965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706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5A62-2312-4A22-AC38-3579E9170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5788CD-586E-43A9-8F6D-F5794BD9A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0F69FB-9C06-454D-A3EB-CAFFE57A6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C31080-571D-493B-9497-00162CB7E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704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D081D8-49C9-47C1-BB3A-ECDB36F27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12C3C4-8160-48AB-BB12-7FC5C0A43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76457-737F-4CCB-8E4E-BBC37FECC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8388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D081D8-49C9-47C1-BB3A-ECDB36F27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12C3C4-8160-48AB-BB12-7FC5C0A43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76457-737F-4CCB-8E4E-BBC37FECC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3105F5-C43F-42DD-A1F7-BCD43FC06688}"/>
              </a:ext>
            </a:extLst>
          </p:cNvPr>
          <p:cNvSpPr/>
          <p:nvPr userDrawn="1"/>
        </p:nvSpPr>
        <p:spPr>
          <a:xfrm>
            <a:off x="105104" y="89338"/>
            <a:ext cx="11981793" cy="6679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915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0DDB9-A2E0-4CE4-996D-A1785405E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BA23D-2378-407A-AB48-E6B5174F6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5D089-C051-4457-BFD9-178610F89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76FCE1-14FF-445D-8287-8875CAB97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6757B-F808-49A7-9F92-22E1688CA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6B6981-63C9-45EE-854F-0767D6460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324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61727-6370-4603-B0A3-A6FAD0BED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EF21E5-27A6-4ACF-BB91-4D58E0F80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65F37-06FF-41DA-8A89-4918D8114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C0C7FB-D9E4-49A1-B94C-52F0B8F3E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933B5-9466-453B-9560-FDB0033C0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3CD9BE-DFBB-434E-A64B-7C6190E0F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6298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64543-2982-432D-8068-C4D5172C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BBEA6-7885-47AA-B2B9-D56305C0B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02572-247D-41A6-A48C-1B25FB68C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8CDFC-B866-4EB9-BAE2-D465CDDAB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0DE3E-175D-4CAB-B86D-11E052CE9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976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422377-CD7F-45FF-A054-664331DD43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D8CD0D-1D95-4D4A-9490-7686FB5694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28851-DB78-40AB-AC6A-41A9A1F43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D9BE2-D691-485C-ABA2-74F64D50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9E515-BDAD-4608-83C7-4A6E47CCD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93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5CC84A-11B6-4EA4-97C0-FCBF226F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162B3-C782-4DAC-8ACC-84DEDB701D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09466-01A9-4B7C-88AA-821E3D6EC0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29D44-A24F-4BC2-A6D2-D6FEBE7153DA}" type="datetimeFigureOut">
              <a:rPr lang="id-ID" smtClean="0"/>
              <a:t>05/05/2021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0BF5F-7B7D-45AC-80B6-C0B762D6D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61B01-293E-4189-A135-2902248A3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5435F-D5DF-4F41-A57D-1FDBE55F612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749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7" Type="http://schemas.openxmlformats.org/officeDocument/2006/relationships/chart" Target="../charts/chart26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9551">
              <a:schemeClr val="accent3"/>
            </a:gs>
            <a:gs pos="0">
              <a:schemeClr val="accent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7C6DC78-E8CE-4522-B81C-6FE4047B7A6E}"/>
              </a:ext>
            </a:extLst>
          </p:cNvPr>
          <p:cNvSpPr>
            <a:spLocks/>
          </p:cNvSpPr>
          <p:nvPr/>
        </p:nvSpPr>
        <p:spPr bwMode="auto">
          <a:xfrm rot="5400000">
            <a:off x="5312696" y="-23796"/>
            <a:ext cx="6909526" cy="6905595"/>
          </a:xfrm>
          <a:custGeom>
            <a:avLst/>
            <a:gdLst>
              <a:gd name="connsiteX0" fmla="*/ 0 w 6909526"/>
              <a:gd name="connsiteY0" fmla="*/ 3111732 h 6905595"/>
              <a:gd name="connsiteX1" fmla="*/ 0 w 6909526"/>
              <a:gd name="connsiteY1" fmla="*/ 2924851 h 6905595"/>
              <a:gd name="connsiteX2" fmla="*/ 0 w 6909526"/>
              <a:gd name="connsiteY2" fmla="*/ 2058827 h 6905595"/>
              <a:gd name="connsiteX3" fmla="*/ 0 w 6909526"/>
              <a:gd name="connsiteY3" fmla="*/ 840111 h 6905595"/>
              <a:gd name="connsiteX4" fmla="*/ 0 w 6909526"/>
              <a:gd name="connsiteY4" fmla="*/ 141857 h 6905595"/>
              <a:gd name="connsiteX5" fmla="*/ 0 w 6909526"/>
              <a:gd name="connsiteY5" fmla="*/ 0 h 6905595"/>
              <a:gd name="connsiteX6" fmla="*/ 6909524 w 6909526"/>
              <a:gd name="connsiteY6" fmla="*/ 0 h 6905595"/>
              <a:gd name="connsiteX7" fmla="*/ 6909524 w 6909526"/>
              <a:gd name="connsiteY7" fmla="*/ 141857 h 6905595"/>
              <a:gd name="connsiteX8" fmla="*/ 6909524 w 6909526"/>
              <a:gd name="connsiteY8" fmla="*/ 840111 h 6905595"/>
              <a:gd name="connsiteX9" fmla="*/ 6909524 w 6909526"/>
              <a:gd name="connsiteY9" fmla="*/ 2058827 h 6905595"/>
              <a:gd name="connsiteX10" fmla="*/ 6909524 w 6909526"/>
              <a:gd name="connsiteY10" fmla="*/ 2231576 h 6905595"/>
              <a:gd name="connsiteX11" fmla="*/ 6909526 w 6909526"/>
              <a:gd name="connsiteY11" fmla="*/ 2231601 h 6905595"/>
              <a:gd name="connsiteX12" fmla="*/ 6909526 w 6909526"/>
              <a:gd name="connsiteY12" fmla="*/ 5416609 h 6905595"/>
              <a:gd name="connsiteX13" fmla="*/ 6784754 w 6909526"/>
              <a:gd name="connsiteY13" fmla="*/ 5476465 h 6905595"/>
              <a:gd name="connsiteX14" fmla="*/ 4076333 w 6909526"/>
              <a:gd name="connsiteY14" fmla="*/ 6775684 h 6905595"/>
              <a:gd name="connsiteX15" fmla="*/ 2978471 w 6909526"/>
              <a:gd name="connsiteY15" fmla="*/ 6775684 h 6905595"/>
              <a:gd name="connsiteX16" fmla="*/ 290625 w 6909526"/>
              <a:gd name="connsiteY16" fmla="*/ 5486335 h 6905595"/>
              <a:gd name="connsiteX17" fmla="*/ 32344 w 6909526"/>
              <a:gd name="connsiteY17" fmla="*/ 5362438 h 6905595"/>
              <a:gd name="connsiteX18" fmla="*/ 32344 w 6909526"/>
              <a:gd name="connsiteY18" fmla="*/ 3111732 h 6905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909526" h="6905595">
                <a:moveTo>
                  <a:pt x="0" y="3111732"/>
                </a:moveTo>
                <a:lnTo>
                  <a:pt x="0" y="2924851"/>
                </a:lnTo>
                <a:lnTo>
                  <a:pt x="0" y="2058827"/>
                </a:lnTo>
                <a:lnTo>
                  <a:pt x="0" y="840111"/>
                </a:lnTo>
                <a:lnTo>
                  <a:pt x="0" y="141857"/>
                </a:lnTo>
                <a:lnTo>
                  <a:pt x="0" y="0"/>
                </a:lnTo>
                <a:lnTo>
                  <a:pt x="6909524" y="0"/>
                </a:lnTo>
                <a:lnTo>
                  <a:pt x="6909524" y="141857"/>
                </a:lnTo>
                <a:lnTo>
                  <a:pt x="6909524" y="840111"/>
                </a:lnTo>
                <a:lnTo>
                  <a:pt x="6909524" y="2058827"/>
                </a:lnTo>
                <a:lnTo>
                  <a:pt x="6909524" y="2231576"/>
                </a:lnTo>
                <a:lnTo>
                  <a:pt x="6909526" y="2231601"/>
                </a:lnTo>
                <a:lnTo>
                  <a:pt x="6909526" y="5416609"/>
                </a:lnTo>
                <a:lnTo>
                  <a:pt x="6784754" y="5476465"/>
                </a:lnTo>
                <a:cubicBezTo>
                  <a:pt x="6192133" y="5760744"/>
                  <a:pt x="5330140" y="6174238"/>
                  <a:pt x="4076333" y="6775684"/>
                </a:cubicBezTo>
                <a:cubicBezTo>
                  <a:pt x="3736992" y="6948899"/>
                  <a:pt x="3317811" y="6948899"/>
                  <a:pt x="2978471" y="6775684"/>
                </a:cubicBezTo>
                <a:cubicBezTo>
                  <a:pt x="2978471" y="6775684"/>
                  <a:pt x="2978471" y="6775684"/>
                  <a:pt x="290625" y="5486335"/>
                </a:cubicBezTo>
                <a:lnTo>
                  <a:pt x="32344" y="5362438"/>
                </a:lnTo>
                <a:lnTo>
                  <a:pt x="32344" y="3111732"/>
                </a:lnTo>
                <a:close/>
              </a:path>
            </a:pathLst>
          </a:custGeom>
          <a:gradFill>
            <a:gsLst>
              <a:gs pos="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3F74140-21C0-417C-AA0B-A063181E8EAF}"/>
              </a:ext>
            </a:extLst>
          </p:cNvPr>
          <p:cNvSpPr>
            <a:spLocks/>
          </p:cNvSpPr>
          <p:nvPr/>
        </p:nvSpPr>
        <p:spPr bwMode="auto">
          <a:xfrm rot="5400000">
            <a:off x="6412044" y="962862"/>
            <a:ext cx="6909526" cy="4932279"/>
          </a:xfrm>
          <a:custGeom>
            <a:avLst/>
            <a:gdLst>
              <a:gd name="connsiteX0" fmla="*/ 0 w 6909526"/>
              <a:gd name="connsiteY0" fmla="*/ 1138416 h 4932279"/>
              <a:gd name="connsiteX1" fmla="*/ 0 w 6909526"/>
              <a:gd name="connsiteY1" fmla="*/ 951535 h 4932279"/>
              <a:gd name="connsiteX2" fmla="*/ 0 w 6909526"/>
              <a:gd name="connsiteY2" fmla="*/ 85511 h 4932279"/>
              <a:gd name="connsiteX3" fmla="*/ 0 w 6909526"/>
              <a:gd name="connsiteY3" fmla="*/ 0 h 4932279"/>
              <a:gd name="connsiteX4" fmla="*/ 6909524 w 6909526"/>
              <a:gd name="connsiteY4" fmla="*/ 0 h 4932279"/>
              <a:gd name="connsiteX5" fmla="*/ 6909524 w 6909526"/>
              <a:gd name="connsiteY5" fmla="*/ 85511 h 4932279"/>
              <a:gd name="connsiteX6" fmla="*/ 6909524 w 6909526"/>
              <a:gd name="connsiteY6" fmla="*/ 258260 h 4932279"/>
              <a:gd name="connsiteX7" fmla="*/ 6909526 w 6909526"/>
              <a:gd name="connsiteY7" fmla="*/ 258286 h 4932279"/>
              <a:gd name="connsiteX8" fmla="*/ 6909526 w 6909526"/>
              <a:gd name="connsiteY8" fmla="*/ 3443293 h 4932279"/>
              <a:gd name="connsiteX9" fmla="*/ 6784754 w 6909526"/>
              <a:gd name="connsiteY9" fmla="*/ 3503148 h 4932279"/>
              <a:gd name="connsiteX10" fmla="*/ 4076332 w 6909526"/>
              <a:gd name="connsiteY10" fmla="*/ 4802369 h 4932279"/>
              <a:gd name="connsiteX11" fmla="*/ 2978471 w 6909526"/>
              <a:gd name="connsiteY11" fmla="*/ 4802369 h 4932279"/>
              <a:gd name="connsiteX12" fmla="*/ 290625 w 6909526"/>
              <a:gd name="connsiteY12" fmla="*/ 3513019 h 4932279"/>
              <a:gd name="connsiteX13" fmla="*/ 32344 w 6909526"/>
              <a:gd name="connsiteY13" fmla="*/ 3389122 h 4932279"/>
              <a:gd name="connsiteX14" fmla="*/ 32344 w 6909526"/>
              <a:gd name="connsiteY14" fmla="*/ 1138416 h 493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909526" h="4932279">
                <a:moveTo>
                  <a:pt x="0" y="1138416"/>
                </a:moveTo>
                <a:lnTo>
                  <a:pt x="0" y="951535"/>
                </a:lnTo>
                <a:lnTo>
                  <a:pt x="0" y="85511"/>
                </a:lnTo>
                <a:lnTo>
                  <a:pt x="0" y="0"/>
                </a:lnTo>
                <a:lnTo>
                  <a:pt x="6909524" y="0"/>
                </a:lnTo>
                <a:lnTo>
                  <a:pt x="6909524" y="85511"/>
                </a:lnTo>
                <a:lnTo>
                  <a:pt x="6909524" y="258260"/>
                </a:lnTo>
                <a:lnTo>
                  <a:pt x="6909526" y="258286"/>
                </a:lnTo>
                <a:lnTo>
                  <a:pt x="6909526" y="3443293"/>
                </a:lnTo>
                <a:lnTo>
                  <a:pt x="6784754" y="3503148"/>
                </a:lnTo>
                <a:cubicBezTo>
                  <a:pt x="6192133" y="3787428"/>
                  <a:pt x="5330140" y="4200922"/>
                  <a:pt x="4076332" y="4802369"/>
                </a:cubicBezTo>
                <a:cubicBezTo>
                  <a:pt x="3736991" y="4975583"/>
                  <a:pt x="3317811" y="4975583"/>
                  <a:pt x="2978471" y="4802369"/>
                </a:cubicBezTo>
                <a:cubicBezTo>
                  <a:pt x="2978471" y="4802369"/>
                  <a:pt x="2978471" y="4802369"/>
                  <a:pt x="290625" y="3513019"/>
                </a:cubicBezTo>
                <a:lnTo>
                  <a:pt x="32344" y="3389122"/>
                </a:lnTo>
                <a:lnTo>
                  <a:pt x="32344" y="1138416"/>
                </a:lnTo>
                <a:close/>
              </a:path>
            </a:pathLst>
          </a:custGeom>
          <a:gradFill>
            <a:gsLst>
              <a:gs pos="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40228EF-6EC8-4CCE-BE14-1B97ECBC4470}"/>
              </a:ext>
            </a:extLst>
          </p:cNvPr>
          <p:cNvSpPr>
            <a:spLocks/>
          </p:cNvSpPr>
          <p:nvPr/>
        </p:nvSpPr>
        <p:spPr bwMode="auto">
          <a:xfrm rot="5400000">
            <a:off x="7316228" y="2007993"/>
            <a:ext cx="6877182" cy="2874361"/>
          </a:xfrm>
          <a:custGeom>
            <a:avLst/>
            <a:gdLst>
              <a:gd name="connsiteX0" fmla="*/ 0 w 6877182"/>
              <a:gd name="connsiteY0" fmla="*/ 1331204 h 2874361"/>
              <a:gd name="connsiteX1" fmla="*/ 0 w 6877182"/>
              <a:gd name="connsiteY1" fmla="*/ 0 h 2874361"/>
              <a:gd name="connsiteX2" fmla="*/ 6877182 w 6877182"/>
              <a:gd name="connsiteY2" fmla="*/ 0 h 2874361"/>
              <a:gd name="connsiteX3" fmla="*/ 6877182 w 6877182"/>
              <a:gd name="connsiteY3" fmla="*/ 1385375 h 2874361"/>
              <a:gd name="connsiteX4" fmla="*/ 6752410 w 6877182"/>
              <a:gd name="connsiteY4" fmla="*/ 1445230 h 2874361"/>
              <a:gd name="connsiteX5" fmla="*/ 4043988 w 6877182"/>
              <a:gd name="connsiteY5" fmla="*/ 2744451 h 2874361"/>
              <a:gd name="connsiteX6" fmla="*/ 2946127 w 6877182"/>
              <a:gd name="connsiteY6" fmla="*/ 2744451 h 2874361"/>
              <a:gd name="connsiteX7" fmla="*/ 258281 w 6877182"/>
              <a:gd name="connsiteY7" fmla="*/ 1455101 h 28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77182" h="2874361">
                <a:moveTo>
                  <a:pt x="0" y="1331204"/>
                </a:moveTo>
                <a:lnTo>
                  <a:pt x="0" y="0"/>
                </a:lnTo>
                <a:lnTo>
                  <a:pt x="6877182" y="0"/>
                </a:lnTo>
                <a:lnTo>
                  <a:pt x="6877182" y="1385375"/>
                </a:lnTo>
                <a:lnTo>
                  <a:pt x="6752410" y="1445230"/>
                </a:lnTo>
                <a:cubicBezTo>
                  <a:pt x="6159789" y="1729510"/>
                  <a:pt x="5297796" y="2143004"/>
                  <a:pt x="4043988" y="2744451"/>
                </a:cubicBezTo>
                <a:cubicBezTo>
                  <a:pt x="3704647" y="2917665"/>
                  <a:pt x="3285467" y="2917665"/>
                  <a:pt x="2946127" y="2744451"/>
                </a:cubicBezTo>
                <a:cubicBezTo>
                  <a:pt x="2946127" y="2744451"/>
                  <a:pt x="2946127" y="2744451"/>
                  <a:pt x="258281" y="1455101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5CBCBB9-A77E-49B6-A517-16CAE23C0386}"/>
              </a:ext>
            </a:extLst>
          </p:cNvPr>
          <p:cNvGrpSpPr/>
          <p:nvPr/>
        </p:nvGrpSpPr>
        <p:grpSpPr>
          <a:xfrm>
            <a:off x="-140947" y="-25762"/>
            <a:ext cx="2578028" cy="7500786"/>
            <a:chOff x="15161743" y="603765"/>
            <a:chExt cx="3126258" cy="9095863"/>
          </a:xfrm>
          <a:gradFill>
            <a:gsLst>
              <a:gs pos="100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</a:gsLst>
            <a:lin ang="10800000" scaled="0"/>
          </a:gradFill>
          <a:effectLst/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F1FE90C-C3F5-426D-9B43-768358535785}"/>
                </a:ext>
              </a:extLst>
            </p:cNvPr>
            <p:cNvSpPr txBox="1"/>
            <p:nvPr/>
          </p:nvSpPr>
          <p:spPr>
            <a:xfrm rot="16200000">
              <a:off x="14199843" y="5611469"/>
              <a:ext cx="5050060" cy="3126257"/>
            </a:xfrm>
            <a:custGeom>
              <a:avLst/>
              <a:gdLst/>
              <a:ahLst/>
              <a:cxnLst/>
              <a:rect l="l" t="t" r="r" b="b"/>
              <a:pathLst>
                <a:path w="5050060" h="3126257">
                  <a:moveTo>
                    <a:pt x="2241881" y="2566597"/>
                  </a:moveTo>
                  <a:lnTo>
                    <a:pt x="2241880" y="3126257"/>
                  </a:lnTo>
                  <a:lnTo>
                    <a:pt x="0" y="3126257"/>
                  </a:lnTo>
                  <a:lnTo>
                    <a:pt x="0" y="2611079"/>
                  </a:lnTo>
                  <a:cubicBezTo>
                    <a:pt x="943013" y="1937921"/>
                    <a:pt x="1414520" y="1402657"/>
                    <a:pt x="1414520" y="1005287"/>
                  </a:cubicBezTo>
                  <a:cubicBezTo>
                    <a:pt x="1414520" y="762120"/>
                    <a:pt x="1309246" y="640537"/>
                    <a:pt x="1098700" y="640537"/>
                  </a:cubicBezTo>
                  <a:cubicBezTo>
                    <a:pt x="980082" y="640537"/>
                    <a:pt x="893342" y="682053"/>
                    <a:pt x="838481" y="765086"/>
                  </a:cubicBezTo>
                  <a:cubicBezTo>
                    <a:pt x="783620" y="848118"/>
                    <a:pt x="753225" y="977115"/>
                    <a:pt x="747294" y="1152077"/>
                  </a:cubicBezTo>
                  <a:lnTo>
                    <a:pt x="4448" y="1152077"/>
                  </a:lnTo>
                  <a:cubicBezTo>
                    <a:pt x="22241" y="769534"/>
                    <a:pt x="137894" y="481885"/>
                    <a:pt x="351406" y="289131"/>
                  </a:cubicBezTo>
                  <a:cubicBezTo>
                    <a:pt x="564918" y="96377"/>
                    <a:pt x="834774" y="0"/>
                    <a:pt x="1160974" y="0"/>
                  </a:cubicBezTo>
                  <a:cubicBezTo>
                    <a:pt x="1502001" y="0"/>
                    <a:pt x="1759254" y="85998"/>
                    <a:pt x="1932732" y="257994"/>
                  </a:cubicBezTo>
                  <a:cubicBezTo>
                    <a:pt x="2106211" y="429990"/>
                    <a:pt x="2192951" y="653881"/>
                    <a:pt x="2192951" y="929668"/>
                  </a:cubicBezTo>
                  <a:cubicBezTo>
                    <a:pt x="2192951" y="1235109"/>
                    <a:pt x="2075815" y="1533879"/>
                    <a:pt x="1841545" y="1825975"/>
                  </a:cubicBezTo>
                  <a:cubicBezTo>
                    <a:pt x="1607274" y="2118073"/>
                    <a:pt x="1327039" y="2364945"/>
                    <a:pt x="1000840" y="2566597"/>
                  </a:cubicBezTo>
                  <a:close/>
                  <a:moveTo>
                    <a:pt x="4293870" y="1610239"/>
                  </a:moveTo>
                  <a:cubicBezTo>
                    <a:pt x="4293870" y="1328521"/>
                    <a:pt x="4260509" y="1112785"/>
                    <a:pt x="4193786" y="963029"/>
                  </a:cubicBezTo>
                  <a:cubicBezTo>
                    <a:pt x="4127063" y="813274"/>
                    <a:pt x="3995842" y="738397"/>
                    <a:pt x="3800122" y="738397"/>
                  </a:cubicBezTo>
                  <a:cubicBezTo>
                    <a:pt x="3601438" y="738397"/>
                    <a:pt x="3467992" y="814016"/>
                    <a:pt x="3399787" y="965253"/>
                  </a:cubicBezTo>
                  <a:cubicBezTo>
                    <a:pt x="3331581" y="1116491"/>
                    <a:pt x="3297479" y="1331487"/>
                    <a:pt x="3297479" y="1610239"/>
                  </a:cubicBezTo>
                  <a:cubicBezTo>
                    <a:pt x="3297479" y="1891957"/>
                    <a:pt x="3331581" y="2109177"/>
                    <a:pt x="3399787" y="2261897"/>
                  </a:cubicBezTo>
                  <a:cubicBezTo>
                    <a:pt x="3467992" y="2414617"/>
                    <a:pt x="3601437" y="2490977"/>
                    <a:pt x="3800122" y="2490977"/>
                  </a:cubicBezTo>
                  <a:cubicBezTo>
                    <a:pt x="3995842" y="2490977"/>
                    <a:pt x="4127063" y="2414617"/>
                    <a:pt x="4193786" y="2261897"/>
                  </a:cubicBezTo>
                  <a:cubicBezTo>
                    <a:pt x="4260509" y="2109177"/>
                    <a:pt x="4293870" y="1891957"/>
                    <a:pt x="4293870" y="1610239"/>
                  </a:cubicBezTo>
                  <a:close/>
                  <a:moveTo>
                    <a:pt x="5050060" y="1610239"/>
                  </a:moveTo>
                  <a:cubicBezTo>
                    <a:pt x="5050060" y="2102503"/>
                    <a:pt x="4949976" y="2492461"/>
                    <a:pt x="4749808" y="2780109"/>
                  </a:cubicBezTo>
                  <a:cubicBezTo>
                    <a:pt x="4649724" y="2923933"/>
                    <a:pt x="4520542" y="3031801"/>
                    <a:pt x="4362261" y="3103713"/>
                  </a:cubicBezTo>
                  <a:lnTo>
                    <a:pt x="4302946" y="3126257"/>
                  </a:lnTo>
                  <a:lnTo>
                    <a:pt x="3294702" y="3126257"/>
                  </a:lnTo>
                  <a:lnTo>
                    <a:pt x="3235204" y="3103713"/>
                  </a:lnTo>
                  <a:cubicBezTo>
                    <a:pt x="3076552" y="3031801"/>
                    <a:pt x="2947555" y="2923933"/>
                    <a:pt x="2848213" y="2780109"/>
                  </a:cubicBezTo>
                  <a:cubicBezTo>
                    <a:pt x="2649528" y="2492461"/>
                    <a:pt x="2550186" y="2102503"/>
                    <a:pt x="2550186" y="1610239"/>
                  </a:cubicBezTo>
                  <a:cubicBezTo>
                    <a:pt x="2550186" y="1120940"/>
                    <a:pt x="2649528" y="733207"/>
                    <a:pt x="2848213" y="447041"/>
                  </a:cubicBezTo>
                  <a:cubicBezTo>
                    <a:pt x="3046899" y="160875"/>
                    <a:pt x="3364201" y="17792"/>
                    <a:pt x="3800122" y="17792"/>
                  </a:cubicBezTo>
                  <a:cubicBezTo>
                    <a:pt x="4233079" y="17792"/>
                    <a:pt x="4549640" y="160875"/>
                    <a:pt x="4749808" y="447041"/>
                  </a:cubicBezTo>
                  <a:cubicBezTo>
                    <a:pt x="4949976" y="733207"/>
                    <a:pt x="5050060" y="1120940"/>
                    <a:pt x="5050060" y="161023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5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4BCB81B-F801-4043-B895-1F444CFE60E9}"/>
                </a:ext>
              </a:extLst>
            </p:cNvPr>
            <p:cNvSpPr/>
            <p:nvPr/>
          </p:nvSpPr>
          <p:spPr>
            <a:xfrm>
              <a:off x="15161743" y="603765"/>
              <a:ext cx="3126257" cy="3684470"/>
            </a:xfrm>
            <a:custGeom>
              <a:avLst/>
              <a:gdLst/>
              <a:ahLst/>
              <a:cxnLst/>
              <a:rect l="l" t="t" r="r" b="b"/>
              <a:pathLst>
                <a:path w="3126257" h="3684470">
                  <a:moveTo>
                    <a:pt x="2566597" y="1442589"/>
                  </a:moveTo>
                  <a:lnTo>
                    <a:pt x="3126257" y="1442589"/>
                  </a:lnTo>
                  <a:lnTo>
                    <a:pt x="3126257" y="3684470"/>
                  </a:lnTo>
                  <a:lnTo>
                    <a:pt x="2611079" y="3684470"/>
                  </a:lnTo>
                  <a:cubicBezTo>
                    <a:pt x="1937921" y="2741457"/>
                    <a:pt x="1402657" y="2269950"/>
                    <a:pt x="1005287" y="2269950"/>
                  </a:cubicBezTo>
                  <a:cubicBezTo>
                    <a:pt x="762120" y="2269950"/>
                    <a:pt x="640537" y="2375224"/>
                    <a:pt x="640537" y="2585770"/>
                  </a:cubicBezTo>
                  <a:cubicBezTo>
                    <a:pt x="640537" y="2704388"/>
                    <a:pt x="682053" y="2791128"/>
                    <a:pt x="765086" y="2845989"/>
                  </a:cubicBezTo>
                  <a:cubicBezTo>
                    <a:pt x="848118" y="2900850"/>
                    <a:pt x="977115" y="2931245"/>
                    <a:pt x="1152077" y="2937176"/>
                  </a:cubicBezTo>
                  <a:lnTo>
                    <a:pt x="1152077" y="3680022"/>
                  </a:lnTo>
                  <a:cubicBezTo>
                    <a:pt x="769534" y="3662229"/>
                    <a:pt x="481885" y="3546576"/>
                    <a:pt x="289131" y="3333064"/>
                  </a:cubicBezTo>
                  <a:cubicBezTo>
                    <a:pt x="96377" y="3119552"/>
                    <a:pt x="0" y="2849696"/>
                    <a:pt x="0" y="2523496"/>
                  </a:cubicBezTo>
                  <a:cubicBezTo>
                    <a:pt x="0" y="2182469"/>
                    <a:pt x="85998" y="1925216"/>
                    <a:pt x="257994" y="1751738"/>
                  </a:cubicBezTo>
                  <a:cubicBezTo>
                    <a:pt x="429990" y="1578259"/>
                    <a:pt x="653881" y="1491519"/>
                    <a:pt x="929668" y="1491519"/>
                  </a:cubicBezTo>
                  <a:cubicBezTo>
                    <a:pt x="1235109" y="1491519"/>
                    <a:pt x="1533879" y="1608655"/>
                    <a:pt x="1825975" y="1842925"/>
                  </a:cubicBezTo>
                  <a:cubicBezTo>
                    <a:pt x="2118073" y="2077196"/>
                    <a:pt x="2364945" y="2357431"/>
                    <a:pt x="2566597" y="2683630"/>
                  </a:cubicBezTo>
                  <a:close/>
                  <a:moveTo>
                    <a:pt x="71170" y="0"/>
                  </a:moveTo>
                  <a:lnTo>
                    <a:pt x="3126257" y="0"/>
                  </a:lnTo>
                  <a:lnTo>
                    <a:pt x="3126257" y="800671"/>
                  </a:lnTo>
                  <a:lnTo>
                    <a:pt x="782878" y="800671"/>
                  </a:lnTo>
                  <a:lnTo>
                    <a:pt x="782878" y="1272178"/>
                  </a:lnTo>
                  <a:lnTo>
                    <a:pt x="71170" y="127217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1FF19A7-E353-4DA5-9BD6-36D8FC3844B6}"/>
              </a:ext>
            </a:extLst>
          </p:cNvPr>
          <p:cNvSpPr txBox="1"/>
          <p:nvPr/>
        </p:nvSpPr>
        <p:spPr>
          <a:xfrm>
            <a:off x="1973720" y="3152914"/>
            <a:ext cx="5635227" cy="151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id-ID" sz="6600" b="1" dirty="0">
                <a:solidFill>
                  <a:schemeClr val="bg1"/>
                </a:solidFill>
                <a:latin typeface="+mj-lt"/>
              </a:rPr>
              <a:t>PROFIL </a:t>
            </a:r>
            <a:endParaRPr lang="en-US" sz="6600" b="1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70000"/>
              </a:lnSpc>
            </a:pPr>
            <a:r>
              <a:rPr lang="id-ID" sz="6600" b="1" dirty="0">
                <a:solidFill>
                  <a:schemeClr val="bg1"/>
                </a:solidFill>
                <a:latin typeface="+mj-lt"/>
              </a:rPr>
              <a:t>PENGADAAN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D816F9-5232-4009-9B7D-2C4817C65CA9}"/>
              </a:ext>
            </a:extLst>
          </p:cNvPr>
          <p:cNvSpPr txBox="1"/>
          <p:nvPr/>
        </p:nvSpPr>
        <p:spPr>
          <a:xfrm>
            <a:off x="2014074" y="4586577"/>
            <a:ext cx="4338148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d-ID" sz="2400" dirty="0">
                <a:solidFill>
                  <a:schemeClr val="bg1"/>
                </a:solidFill>
              </a:rPr>
              <a:t>Pada Kementerian/Lembaga/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id-ID" sz="2400" dirty="0">
                <a:solidFill>
                  <a:schemeClr val="bg1"/>
                </a:solidFill>
              </a:rPr>
              <a:t>Pemerintah Daerah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9B5002-B08E-4A51-932F-DE5A00B99080}"/>
              </a:ext>
            </a:extLst>
          </p:cNvPr>
          <p:cNvSpPr txBox="1"/>
          <p:nvPr/>
        </p:nvSpPr>
        <p:spPr>
          <a:xfrm>
            <a:off x="8332281" y="6074834"/>
            <a:ext cx="28096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 noProof="1">
                <a:solidFill>
                  <a:schemeClr val="bg1"/>
                </a:solidFill>
                <a:effectLst/>
              </a:rPr>
              <a:t>Update : 26 April 2021</a:t>
            </a:r>
            <a:endParaRPr lang="en-US" sz="1200" noProof="1">
              <a:solidFill>
                <a:schemeClr val="bg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D59EAD-638E-422C-B22D-F6770C943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66" y="549275"/>
            <a:ext cx="2069704" cy="53118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6582C0B-ABBF-460A-8A45-E62E2C814D81}"/>
              </a:ext>
            </a:extLst>
          </p:cNvPr>
          <p:cNvSpPr txBox="1"/>
          <p:nvPr/>
        </p:nvSpPr>
        <p:spPr>
          <a:xfrm>
            <a:off x="2029189" y="2192753"/>
            <a:ext cx="17560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5400" b="1">
                <a:ln>
                  <a:solidFill>
                    <a:schemeClr val="bg1"/>
                  </a:solidFill>
                </a:ln>
                <a:noFill/>
                <a:latin typeface="+mj-lt"/>
              </a:rPr>
              <a:t>2021</a:t>
            </a:r>
            <a:endParaRPr lang="id-ID" sz="5400" b="1" dirty="0">
              <a:ln>
                <a:solidFill>
                  <a:schemeClr val="bg1"/>
                </a:solidFill>
              </a:ln>
              <a:noFill/>
              <a:latin typeface="+mj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9403D20-CF0A-4051-B2A8-A744B7CA5090}"/>
              </a:ext>
            </a:extLst>
          </p:cNvPr>
          <p:cNvSpPr txBox="1"/>
          <p:nvPr/>
        </p:nvSpPr>
        <p:spPr>
          <a:xfrm>
            <a:off x="8966200" y="506167"/>
            <a:ext cx="2181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 dirty="0">
                <a:solidFill>
                  <a:schemeClr val="bg1"/>
                </a:solidFill>
                <a:effectLst/>
              </a:rPr>
              <a:t>Direktorat</a:t>
            </a:r>
            <a:r>
              <a:rPr lang="id-ID" sz="1200" b="0" i="0" dirty="0">
                <a:solidFill>
                  <a:schemeClr val="bg1"/>
                </a:solidFill>
                <a:effectLst/>
              </a:rPr>
              <a:t> Perencanaan, </a:t>
            </a:r>
            <a:br>
              <a:rPr lang="en-US" sz="1200" b="0" i="0" dirty="0">
                <a:solidFill>
                  <a:schemeClr val="bg1"/>
                </a:solidFill>
                <a:effectLst/>
              </a:rPr>
            </a:br>
            <a:r>
              <a:rPr lang="id-ID" sz="1200" b="0" i="0" dirty="0">
                <a:solidFill>
                  <a:schemeClr val="bg1"/>
                </a:solidFill>
                <a:effectLst/>
              </a:rPr>
              <a:t>Monitoring dan Evaluasi Pengadaan</a:t>
            </a:r>
            <a:endParaRPr lang="id-ID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47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53000">
              <a:schemeClr val="accent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A3207D-7068-46F3-85E0-AFE77F018F9B}"/>
              </a:ext>
            </a:extLst>
          </p:cNvPr>
          <p:cNvSpPr txBox="1"/>
          <p:nvPr/>
        </p:nvSpPr>
        <p:spPr>
          <a:xfrm>
            <a:off x="1092200" y="3331359"/>
            <a:ext cx="3024000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id-ID" sz="1600" dirty="0">
                <a:solidFill>
                  <a:schemeClr val="bg1"/>
                </a:solidFill>
              </a:rPr>
              <a:t>Profil Pengadaan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id-ID" sz="1600" dirty="0">
                <a:solidFill>
                  <a:schemeClr val="bg1"/>
                </a:solidFill>
              </a:rPr>
              <a:t>T</a:t>
            </a:r>
            <a:r>
              <a:rPr lang="en-US" sz="1600" dirty="0">
                <a:solidFill>
                  <a:schemeClr val="bg1"/>
                </a:solidFill>
              </a:rPr>
              <a:t>ahun </a:t>
            </a:r>
            <a:r>
              <a:rPr lang="id-ID" sz="1600" dirty="0">
                <a:solidFill>
                  <a:schemeClr val="bg1"/>
                </a:solidFill>
              </a:rPr>
              <a:t>A</a:t>
            </a:r>
            <a:r>
              <a:rPr lang="en-US" sz="1600" dirty="0">
                <a:solidFill>
                  <a:schemeClr val="bg1"/>
                </a:solidFill>
              </a:rPr>
              <a:t>nggaran</a:t>
            </a:r>
            <a:r>
              <a:rPr lang="id-ID" sz="1600" dirty="0">
                <a:solidFill>
                  <a:schemeClr val="bg1"/>
                </a:solidFill>
              </a:rPr>
              <a:t> 2021</a:t>
            </a:r>
          </a:p>
          <a:p>
            <a:pPr marL="723900" indent="-342900">
              <a:spcAft>
                <a:spcPts val="1000"/>
              </a:spcAft>
              <a:buFont typeface="+mj-lt"/>
              <a:buAutoNum type="alphaLcPeriod"/>
            </a:pPr>
            <a:r>
              <a:rPr lang="id-ID" sz="1600" dirty="0">
                <a:solidFill>
                  <a:schemeClr val="bg1"/>
                </a:solidFill>
              </a:rPr>
              <a:t>Nasional</a:t>
            </a:r>
            <a:endParaRPr lang="en-US" sz="1600" dirty="0">
              <a:solidFill>
                <a:schemeClr val="bg1"/>
              </a:solidFill>
            </a:endParaRPr>
          </a:p>
          <a:p>
            <a:pPr marL="723900" indent="-342900">
              <a:spcAft>
                <a:spcPts val="1000"/>
              </a:spcAft>
              <a:buFont typeface="+mj-lt"/>
              <a:buAutoNum type="alphaLcPeriod"/>
            </a:pPr>
            <a:r>
              <a:rPr lang="id-ID" sz="1600" dirty="0">
                <a:solidFill>
                  <a:schemeClr val="bg1"/>
                </a:solidFill>
              </a:rPr>
              <a:t>K</a:t>
            </a:r>
            <a:r>
              <a:rPr lang="en-US" sz="1600" dirty="0">
                <a:solidFill>
                  <a:schemeClr val="bg1"/>
                </a:solidFill>
              </a:rPr>
              <a:t>ementerian/Lembaga</a:t>
            </a:r>
            <a:r>
              <a:rPr lang="id-ID" sz="1600" dirty="0">
                <a:solidFill>
                  <a:schemeClr val="bg1"/>
                </a:solidFill>
              </a:rPr>
              <a:t> &amp; Pem</a:t>
            </a:r>
            <a:r>
              <a:rPr lang="en-US" sz="1600" dirty="0">
                <a:solidFill>
                  <a:schemeClr val="bg1"/>
                </a:solidFill>
              </a:rPr>
              <a:t>erintah Daerah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id-ID" sz="1600" dirty="0">
                <a:solidFill>
                  <a:schemeClr val="bg1"/>
                </a:solidFill>
              </a:rPr>
              <a:t>Secara Nasional</a:t>
            </a:r>
          </a:p>
          <a:p>
            <a:pPr marL="723900" indent="-342900">
              <a:spcAft>
                <a:spcPts val="1000"/>
              </a:spcAft>
              <a:buFont typeface="+mj-lt"/>
              <a:buAutoNum type="alphaLcPeriod"/>
            </a:pPr>
            <a:r>
              <a:rPr lang="id-ID" sz="1600" dirty="0">
                <a:solidFill>
                  <a:schemeClr val="bg1"/>
                </a:solidFill>
              </a:rPr>
              <a:t>K</a:t>
            </a:r>
            <a:r>
              <a:rPr lang="en-US" sz="1600" dirty="0">
                <a:solidFill>
                  <a:schemeClr val="bg1"/>
                </a:solidFill>
              </a:rPr>
              <a:t>ementerian/Lembaga </a:t>
            </a:r>
          </a:p>
          <a:p>
            <a:pPr marL="723900" indent="-342900">
              <a:spcAft>
                <a:spcPts val="1000"/>
              </a:spcAft>
              <a:buFont typeface="+mj-lt"/>
              <a:buAutoNum type="alphaLcPeriod"/>
            </a:pPr>
            <a:r>
              <a:rPr lang="id-ID" sz="1600" dirty="0">
                <a:solidFill>
                  <a:schemeClr val="bg1"/>
                </a:solidFill>
              </a:rPr>
              <a:t>Pem</a:t>
            </a:r>
            <a:r>
              <a:rPr lang="en-US" sz="1600" dirty="0" err="1">
                <a:solidFill>
                  <a:schemeClr val="bg1"/>
                </a:solidFill>
              </a:rPr>
              <a:t>erintah</a:t>
            </a:r>
            <a:r>
              <a:rPr lang="en-US" sz="1600" dirty="0">
                <a:solidFill>
                  <a:schemeClr val="bg1"/>
                </a:solidFill>
              </a:rPr>
              <a:t> Daerah</a:t>
            </a:r>
          </a:p>
          <a:p>
            <a:pPr marL="723900" indent="-342900">
              <a:spcAft>
                <a:spcPts val="1000"/>
              </a:spcAft>
              <a:buFont typeface="+mj-lt"/>
              <a:buAutoNum type="alphaLcPeriod"/>
            </a:pPr>
            <a:r>
              <a:rPr lang="id-ID" sz="1600" dirty="0">
                <a:solidFill>
                  <a:schemeClr val="bg1"/>
                </a:solidFill>
              </a:rPr>
              <a:t>10 Kementerian/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id-ID" sz="1600" dirty="0">
                <a:solidFill>
                  <a:schemeClr val="bg1"/>
                </a:solidFill>
              </a:rPr>
              <a:t>Lembaga Terbesar</a:t>
            </a:r>
          </a:p>
          <a:p>
            <a:pPr marL="723900" indent="-342900">
              <a:spcAft>
                <a:spcPts val="1000"/>
              </a:spcAft>
              <a:buFont typeface="+mj-lt"/>
              <a:buAutoNum type="alphaLcPeriod"/>
            </a:pPr>
            <a:endParaRPr lang="id-ID" sz="16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DC577A-B42E-4E89-B448-571FBAC12E52}"/>
              </a:ext>
            </a:extLst>
          </p:cNvPr>
          <p:cNvSpPr txBox="1"/>
          <p:nvPr/>
        </p:nvSpPr>
        <p:spPr>
          <a:xfrm>
            <a:off x="8172453" y="3331359"/>
            <a:ext cx="2892422" cy="1826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 startAt="6"/>
            </a:pPr>
            <a:r>
              <a:rPr lang="id-ID" sz="1600" dirty="0">
                <a:solidFill>
                  <a:schemeClr val="bg1"/>
                </a:solidFill>
              </a:rPr>
              <a:t>Progres Inovasi Percepatan PBJ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 startAt="6"/>
            </a:pPr>
            <a:r>
              <a:rPr lang="id-ID" sz="1600" dirty="0">
                <a:solidFill>
                  <a:schemeClr val="bg1"/>
                </a:solidFill>
              </a:rPr>
              <a:t>Kinerja Pengadaan Nasional, Kementerian/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id-ID" sz="1600" dirty="0">
                <a:solidFill>
                  <a:schemeClr val="bg1"/>
                </a:solidFill>
              </a:rPr>
              <a:t>Lembaga </a:t>
            </a:r>
            <a:r>
              <a:rPr lang="en-US" sz="1600" dirty="0">
                <a:solidFill>
                  <a:schemeClr val="bg1"/>
                </a:solidFill>
              </a:rPr>
              <a:t>&amp; </a:t>
            </a:r>
            <a:r>
              <a:rPr lang="id-ID" sz="1600" dirty="0">
                <a:solidFill>
                  <a:schemeClr val="bg1"/>
                </a:solidFill>
              </a:rPr>
              <a:t>LKPP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 startAt="6"/>
            </a:pPr>
            <a:endParaRPr lang="id-ID" sz="1600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AC9B15-2070-4467-9027-A33C4AE8BADF}"/>
              </a:ext>
            </a:extLst>
          </p:cNvPr>
          <p:cNvSpPr/>
          <p:nvPr/>
        </p:nvSpPr>
        <p:spPr>
          <a:xfrm>
            <a:off x="-1315874" y="1775864"/>
            <a:ext cx="720000" cy="720000"/>
          </a:xfrm>
          <a:prstGeom prst="rect">
            <a:avLst/>
          </a:prstGeom>
          <a:solidFill>
            <a:srgbClr val="071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77038A-3365-4880-B0D5-2CE4EC2A3BBF}"/>
              </a:ext>
            </a:extLst>
          </p:cNvPr>
          <p:cNvSpPr/>
          <p:nvPr/>
        </p:nvSpPr>
        <p:spPr>
          <a:xfrm>
            <a:off x="-1315874" y="2604125"/>
            <a:ext cx="720000" cy="720000"/>
          </a:xfrm>
          <a:prstGeom prst="rect">
            <a:avLst/>
          </a:prstGeom>
          <a:solidFill>
            <a:srgbClr val="070F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F666D6-A628-485F-805E-9B192263BEC0}"/>
              </a:ext>
            </a:extLst>
          </p:cNvPr>
          <p:cNvSpPr/>
          <p:nvPr/>
        </p:nvSpPr>
        <p:spPr>
          <a:xfrm>
            <a:off x="-1315874" y="3432386"/>
            <a:ext cx="720000" cy="720000"/>
          </a:xfrm>
          <a:prstGeom prst="rect">
            <a:avLst/>
          </a:prstGeom>
          <a:solidFill>
            <a:srgbClr val="0C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89E739-62C8-456A-A595-ABAC7A93307B}"/>
              </a:ext>
            </a:extLst>
          </p:cNvPr>
          <p:cNvSpPr/>
          <p:nvPr/>
        </p:nvSpPr>
        <p:spPr>
          <a:xfrm>
            <a:off x="-1315874" y="4260647"/>
            <a:ext cx="720000" cy="720000"/>
          </a:xfrm>
          <a:prstGeom prst="rect">
            <a:avLst/>
          </a:prstGeom>
          <a:solidFill>
            <a:srgbClr val="28F2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6985CE-5D5C-4FB8-8B85-4D6A08431B43}"/>
              </a:ext>
            </a:extLst>
          </p:cNvPr>
          <p:cNvSpPr/>
          <p:nvPr/>
        </p:nvSpPr>
        <p:spPr>
          <a:xfrm>
            <a:off x="-1315874" y="5088908"/>
            <a:ext cx="720000" cy="720000"/>
          </a:xfrm>
          <a:prstGeom prst="rect">
            <a:avLst/>
          </a:prstGeom>
          <a:solidFill>
            <a:srgbClr val="D7F2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730F76-3C0A-427D-A627-66D8449D5B16}"/>
              </a:ext>
            </a:extLst>
          </p:cNvPr>
          <p:cNvSpPr txBox="1"/>
          <p:nvPr/>
        </p:nvSpPr>
        <p:spPr>
          <a:xfrm>
            <a:off x="4706939" y="3331359"/>
            <a:ext cx="3024000" cy="306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 startAt="2"/>
            </a:pPr>
            <a:r>
              <a:rPr lang="id-ID" sz="1600" dirty="0">
                <a:solidFill>
                  <a:schemeClr val="bg1"/>
                </a:solidFill>
              </a:rPr>
              <a:t>Progres Pengisian </a:t>
            </a:r>
            <a:r>
              <a:rPr lang="id-ID" sz="1600" dirty="0" err="1">
                <a:solidFill>
                  <a:schemeClr val="bg1"/>
                </a:solidFill>
              </a:rPr>
              <a:t>Sirup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id-ID" sz="1600" dirty="0" err="1">
                <a:solidFill>
                  <a:schemeClr val="bg1"/>
                </a:solidFill>
              </a:rPr>
              <a:t>T</a:t>
            </a:r>
            <a:r>
              <a:rPr lang="en-US" sz="1600" dirty="0" err="1">
                <a:solidFill>
                  <a:schemeClr val="bg1"/>
                </a:solidFill>
              </a:rPr>
              <a:t>ahun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id-ID" sz="1600" dirty="0" err="1">
                <a:solidFill>
                  <a:schemeClr val="bg1"/>
                </a:solidFill>
              </a:rPr>
              <a:t>A</a:t>
            </a:r>
            <a:r>
              <a:rPr lang="en-US" sz="1600" dirty="0" err="1">
                <a:solidFill>
                  <a:schemeClr val="bg1"/>
                </a:solidFill>
              </a:rPr>
              <a:t>nggaran</a:t>
            </a:r>
            <a:r>
              <a:rPr lang="id-ID" sz="1600" dirty="0">
                <a:solidFill>
                  <a:schemeClr val="bg1"/>
                </a:solidFill>
              </a:rPr>
              <a:t> 2021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 startAt="2"/>
            </a:pPr>
            <a:r>
              <a:rPr lang="en-US" sz="1600" dirty="0" err="1">
                <a:solidFill>
                  <a:schemeClr val="bg1"/>
                </a:solidFill>
              </a:rPr>
              <a:t>Peningkatan</a:t>
            </a:r>
            <a:r>
              <a:rPr lang="id-ID" sz="1600" dirty="0">
                <a:solidFill>
                  <a:schemeClr val="bg1"/>
                </a:solidFill>
              </a:rPr>
              <a:t> Penggunaan Produk UKM &amp; PDN</a:t>
            </a:r>
            <a:endParaRPr lang="en-US" sz="1600" dirty="0">
              <a:solidFill>
                <a:schemeClr val="bg1"/>
              </a:solidFill>
            </a:endParaRPr>
          </a:p>
          <a:p>
            <a:pPr marL="342900" indent="-342900">
              <a:spcAft>
                <a:spcPts val="1000"/>
              </a:spcAft>
              <a:buFont typeface="+mj-lt"/>
              <a:buAutoNum type="arabicPeriod" startAt="2"/>
            </a:pPr>
            <a:r>
              <a:rPr lang="id-ID" sz="1600" dirty="0">
                <a:solidFill>
                  <a:schemeClr val="bg1"/>
                </a:solidFill>
              </a:rPr>
              <a:t>Jumlah Pelaku Usaha, Jumlah Paket </a:t>
            </a:r>
            <a:r>
              <a:rPr lang="en-US" sz="1600" dirty="0">
                <a:solidFill>
                  <a:schemeClr val="bg1"/>
                </a:solidFill>
              </a:rPr>
              <a:t>&amp; </a:t>
            </a:r>
            <a:r>
              <a:rPr lang="id-ID" sz="1600" dirty="0">
                <a:solidFill>
                  <a:schemeClr val="bg1"/>
                </a:solidFill>
              </a:rPr>
              <a:t>Realisasi  PBJ untuk Usaha Kecil 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 startAt="2"/>
            </a:pPr>
            <a:r>
              <a:rPr lang="id-ID" sz="1600" dirty="0">
                <a:solidFill>
                  <a:schemeClr val="bg1"/>
                </a:solidFill>
              </a:rPr>
              <a:t>Bela Pengadaan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id-ID" sz="1600" dirty="0">
                <a:solidFill>
                  <a:schemeClr val="bg1"/>
                </a:solidFill>
              </a:rPr>
              <a:t>Tahun Anggaran 2021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 startAt="2"/>
            </a:pPr>
            <a:endParaRPr lang="id-ID" sz="16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BCF495-9AA4-42CB-88EA-BA18E8A5E4B1}"/>
              </a:ext>
            </a:extLst>
          </p:cNvPr>
          <p:cNvSpPr txBox="1"/>
          <p:nvPr/>
        </p:nvSpPr>
        <p:spPr>
          <a:xfrm>
            <a:off x="1092200" y="2440905"/>
            <a:ext cx="23499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sz="4000" b="1" dirty="0">
                <a:solidFill>
                  <a:schemeClr val="bg1"/>
                </a:solidFill>
                <a:latin typeface="+mj-lt"/>
              </a:rPr>
              <a:t>Agenda.</a:t>
            </a:r>
            <a:endParaRPr lang="id-ID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7D4076-6B6B-45AE-B24F-CC4912342E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0" y="0"/>
            <a:ext cx="12192000" cy="204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6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53000">
              <a:schemeClr val="accent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CDE867-EE27-4934-BC1A-A5ADED70AF1C}"/>
              </a:ext>
            </a:extLst>
          </p:cNvPr>
          <p:cNvSpPr/>
          <p:nvPr/>
        </p:nvSpPr>
        <p:spPr>
          <a:xfrm>
            <a:off x="-1315874" y="1775864"/>
            <a:ext cx="720000" cy="720000"/>
          </a:xfrm>
          <a:prstGeom prst="rect">
            <a:avLst/>
          </a:prstGeom>
          <a:solidFill>
            <a:srgbClr val="071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0B149C-AEDB-4D45-954A-3637FF669138}"/>
              </a:ext>
            </a:extLst>
          </p:cNvPr>
          <p:cNvSpPr/>
          <p:nvPr/>
        </p:nvSpPr>
        <p:spPr>
          <a:xfrm>
            <a:off x="-1315874" y="2604125"/>
            <a:ext cx="720000" cy="720000"/>
          </a:xfrm>
          <a:prstGeom prst="rect">
            <a:avLst/>
          </a:prstGeom>
          <a:solidFill>
            <a:srgbClr val="070F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E460F3-908E-48E8-9E1A-6F6B64F3198C}"/>
              </a:ext>
            </a:extLst>
          </p:cNvPr>
          <p:cNvSpPr/>
          <p:nvPr/>
        </p:nvSpPr>
        <p:spPr>
          <a:xfrm>
            <a:off x="-1315874" y="3432386"/>
            <a:ext cx="720000" cy="720000"/>
          </a:xfrm>
          <a:prstGeom prst="rect">
            <a:avLst/>
          </a:prstGeom>
          <a:solidFill>
            <a:srgbClr val="0C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BAFE56-7854-4E2C-A7EE-3E175741566D}"/>
              </a:ext>
            </a:extLst>
          </p:cNvPr>
          <p:cNvSpPr/>
          <p:nvPr/>
        </p:nvSpPr>
        <p:spPr>
          <a:xfrm>
            <a:off x="-1315874" y="4260647"/>
            <a:ext cx="720000" cy="720000"/>
          </a:xfrm>
          <a:prstGeom prst="rect">
            <a:avLst/>
          </a:prstGeom>
          <a:solidFill>
            <a:srgbClr val="28F2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3840F6-BF58-4077-924F-341D333B7759}"/>
              </a:ext>
            </a:extLst>
          </p:cNvPr>
          <p:cNvSpPr/>
          <p:nvPr/>
        </p:nvSpPr>
        <p:spPr>
          <a:xfrm>
            <a:off x="-1315874" y="5088908"/>
            <a:ext cx="720000" cy="720000"/>
          </a:xfrm>
          <a:prstGeom prst="rect">
            <a:avLst/>
          </a:prstGeom>
          <a:solidFill>
            <a:srgbClr val="D7F2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FF19A7-E353-4DA5-9BD6-36D8FC3844B6}"/>
              </a:ext>
            </a:extLst>
          </p:cNvPr>
          <p:cNvSpPr txBox="1"/>
          <p:nvPr/>
        </p:nvSpPr>
        <p:spPr>
          <a:xfrm>
            <a:off x="1365534" y="3220362"/>
            <a:ext cx="3857095" cy="1040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id-ID" sz="4400" b="1" dirty="0">
                <a:solidFill>
                  <a:schemeClr val="bg1"/>
                </a:solidFill>
                <a:latin typeface="+mj-lt"/>
              </a:rPr>
              <a:t>PROFIL </a:t>
            </a:r>
            <a:endParaRPr lang="en-US" sz="4400" b="1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70000"/>
              </a:lnSpc>
            </a:pPr>
            <a:r>
              <a:rPr lang="id-ID" sz="4400" b="1" dirty="0">
                <a:solidFill>
                  <a:schemeClr val="bg1"/>
                </a:solidFill>
                <a:latin typeface="+mj-lt"/>
              </a:rPr>
              <a:t>PENGADAAN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D816F9-5232-4009-9B7D-2C4817C65CA9}"/>
              </a:ext>
            </a:extLst>
          </p:cNvPr>
          <p:cNvSpPr txBox="1"/>
          <p:nvPr/>
        </p:nvSpPr>
        <p:spPr>
          <a:xfrm>
            <a:off x="1365533" y="4223517"/>
            <a:ext cx="433814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Tahun Anggaran 2021</a:t>
            </a:r>
            <a:endParaRPr lang="id-ID" sz="2400" dirty="0">
              <a:solidFill>
                <a:schemeClr val="bg1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7E92A47-8185-4565-A8E9-BC0610EFCD4C}"/>
              </a:ext>
            </a:extLst>
          </p:cNvPr>
          <p:cNvGrpSpPr/>
          <p:nvPr/>
        </p:nvGrpSpPr>
        <p:grpSpPr>
          <a:xfrm>
            <a:off x="4951362" y="-152428"/>
            <a:ext cx="7511622" cy="5816667"/>
            <a:chOff x="7265557" y="0"/>
            <a:chExt cx="11022444" cy="8535292"/>
          </a:xfrm>
        </p:grpSpPr>
        <p:sp>
          <p:nvSpPr>
            <p:cNvPr id="26" name="Freeform 41">
              <a:extLst>
                <a:ext uri="{FF2B5EF4-FFF2-40B4-BE49-F238E27FC236}">
                  <a16:creationId xmlns:a16="http://schemas.microsoft.com/office/drawing/2014/main" id="{1D9ED648-E1EF-435A-A997-2BF494FF954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265557" y="1"/>
              <a:ext cx="11022443" cy="8535291"/>
            </a:xfrm>
            <a:custGeom>
              <a:avLst/>
              <a:gdLst>
                <a:gd name="connsiteX0" fmla="*/ 11022443 w 11022443"/>
                <a:gd name="connsiteY0" fmla="*/ 0 h 8535291"/>
                <a:gd name="connsiteX1" fmla="*/ 0 w 11022443"/>
                <a:gd name="connsiteY1" fmla="*/ 0 h 8535291"/>
                <a:gd name="connsiteX2" fmla="*/ 0 w 11022443"/>
                <a:gd name="connsiteY2" fmla="*/ 7323393 h 8535291"/>
                <a:gd name="connsiteX3" fmla="*/ 127258 w 11022443"/>
                <a:gd name="connsiteY3" fmla="*/ 7362138 h 8535291"/>
                <a:gd name="connsiteX4" fmla="*/ 944516 w 11022443"/>
                <a:gd name="connsiteY4" fmla="*/ 7740461 h 8535291"/>
                <a:gd name="connsiteX5" fmla="*/ 4025600 w 11022443"/>
                <a:gd name="connsiteY5" fmla="*/ 8532207 h 8535291"/>
                <a:gd name="connsiteX6" fmla="*/ 9431335 w 11022443"/>
                <a:gd name="connsiteY6" fmla="*/ 3192524 h 8535291"/>
                <a:gd name="connsiteX7" fmla="*/ 9431335 w 11022443"/>
                <a:gd name="connsiteY7" fmla="*/ 3137286 h 8535291"/>
                <a:gd name="connsiteX8" fmla="*/ 11021867 w 11022443"/>
                <a:gd name="connsiteY8" fmla="*/ 407 h 853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22443" h="8535291">
                  <a:moveTo>
                    <a:pt x="11022443" y="0"/>
                  </a:moveTo>
                  <a:lnTo>
                    <a:pt x="0" y="0"/>
                  </a:lnTo>
                  <a:lnTo>
                    <a:pt x="0" y="7323393"/>
                  </a:lnTo>
                  <a:lnTo>
                    <a:pt x="127258" y="7362138"/>
                  </a:lnTo>
                  <a:cubicBezTo>
                    <a:pt x="411784" y="7457366"/>
                    <a:pt x="686222" y="7583953"/>
                    <a:pt x="944516" y="7740461"/>
                  </a:cubicBezTo>
                  <a:cubicBezTo>
                    <a:pt x="1848547" y="8274429"/>
                    <a:pt x="2900174" y="8569033"/>
                    <a:pt x="4025600" y="8532207"/>
                  </a:cubicBezTo>
                  <a:cubicBezTo>
                    <a:pt x="6922187" y="8440145"/>
                    <a:pt x="9302187" y="6101731"/>
                    <a:pt x="9431335" y="3192524"/>
                  </a:cubicBezTo>
                  <a:cubicBezTo>
                    <a:pt x="9431335" y="3174112"/>
                    <a:pt x="9431335" y="3155699"/>
                    <a:pt x="9431335" y="3137286"/>
                  </a:cubicBezTo>
                  <a:cubicBezTo>
                    <a:pt x="9465927" y="1894429"/>
                    <a:pt x="10051847" y="732487"/>
                    <a:pt x="11021867" y="40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25000"/>
                  </a:schemeClr>
                </a:gs>
                <a:gs pos="5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0" name="Freeform 44">
              <a:extLst>
                <a:ext uri="{FF2B5EF4-FFF2-40B4-BE49-F238E27FC236}">
                  <a16:creationId xmlns:a16="http://schemas.microsoft.com/office/drawing/2014/main" id="{76CEAC8F-E5AF-4AE4-8E75-854BF163D4A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226756" y="1"/>
              <a:ext cx="8061245" cy="5796151"/>
            </a:xfrm>
            <a:custGeom>
              <a:avLst/>
              <a:gdLst>
                <a:gd name="connsiteX0" fmla="*/ 8061245 w 8061245"/>
                <a:gd name="connsiteY0" fmla="*/ 0 h 5796151"/>
                <a:gd name="connsiteX1" fmla="*/ 0 w 8061245"/>
                <a:gd name="connsiteY1" fmla="*/ 0 h 5796151"/>
                <a:gd name="connsiteX2" fmla="*/ 0 w 8061245"/>
                <a:gd name="connsiteY2" fmla="*/ 4857818 h 5796151"/>
                <a:gd name="connsiteX3" fmla="*/ 59624 w 8061245"/>
                <a:gd name="connsiteY3" fmla="*/ 4862365 h 5796151"/>
                <a:gd name="connsiteX4" fmla="*/ 1220628 w 8061245"/>
                <a:gd name="connsiteY4" fmla="*/ 5251745 h 5796151"/>
                <a:gd name="connsiteX5" fmla="*/ 3330967 w 8061245"/>
                <a:gd name="connsiteY5" fmla="*/ 5794039 h 5796151"/>
                <a:gd name="connsiteX6" fmla="*/ 7033541 w 8061245"/>
                <a:gd name="connsiteY6" fmla="*/ 2136705 h 5796151"/>
                <a:gd name="connsiteX7" fmla="*/ 7033541 w 8061245"/>
                <a:gd name="connsiteY7" fmla="*/ 2098871 h 5796151"/>
                <a:gd name="connsiteX8" fmla="*/ 7993615 w 8061245"/>
                <a:gd name="connsiteY8" fmla="*/ 54454 h 5796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61245" h="5796151">
                  <a:moveTo>
                    <a:pt x="8061245" y="0"/>
                  </a:moveTo>
                  <a:lnTo>
                    <a:pt x="0" y="0"/>
                  </a:lnTo>
                  <a:lnTo>
                    <a:pt x="0" y="4857818"/>
                  </a:lnTo>
                  <a:lnTo>
                    <a:pt x="59624" y="4862365"/>
                  </a:lnTo>
                  <a:cubicBezTo>
                    <a:pt x="468740" y="4904929"/>
                    <a:pt x="866798" y="5037350"/>
                    <a:pt x="1220628" y="5251745"/>
                  </a:cubicBezTo>
                  <a:cubicBezTo>
                    <a:pt x="1839829" y="5617478"/>
                    <a:pt x="2560124" y="5819262"/>
                    <a:pt x="3330967" y="5794039"/>
                  </a:cubicBezTo>
                  <a:cubicBezTo>
                    <a:pt x="5314940" y="5730982"/>
                    <a:pt x="6945085" y="4129322"/>
                    <a:pt x="7033541" y="2136705"/>
                  </a:cubicBezTo>
                  <a:cubicBezTo>
                    <a:pt x="7033541" y="2124094"/>
                    <a:pt x="7033541" y="2111482"/>
                    <a:pt x="7033541" y="2098871"/>
                  </a:cubicBezTo>
                  <a:cubicBezTo>
                    <a:pt x="7055656" y="1304346"/>
                    <a:pt x="7406721" y="558101"/>
                    <a:pt x="7993615" y="54454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25000"/>
                  </a:schemeClr>
                </a:gs>
                <a:gs pos="5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1" name="Freeform 46">
              <a:extLst>
                <a:ext uri="{FF2B5EF4-FFF2-40B4-BE49-F238E27FC236}">
                  <a16:creationId xmlns:a16="http://schemas.microsoft.com/office/drawing/2014/main" id="{713FD43E-DD8F-4747-93F4-723D934644E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614098" y="0"/>
              <a:ext cx="5673902" cy="3582912"/>
            </a:xfrm>
            <a:custGeom>
              <a:avLst/>
              <a:gdLst>
                <a:gd name="connsiteX0" fmla="*/ 5673902 w 5673902"/>
                <a:gd name="connsiteY0" fmla="*/ 0 h 3582912"/>
                <a:gd name="connsiteX1" fmla="*/ 0 w 5673902"/>
                <a:gd name="connsiteY1" fmla="*/ 0 h 3582912"/>
                <a:gd name="connsiteX2" fmla="*/ 0 w 5673902"/>
                <a:gd name="connsiteY2" fmla="*/ 3073227 h 3582912"/>
                <a:gd name="connsiteX3" fmla="*/ 132930 w 5673902"/>
                <a:gd name="connsiteY3" fmla="*/ 3033383 h 3582912"/>
                <a:gd name="connsiteX4" fmla="*/ 1443724 w 5673902"/>
                <a:gd name="connsiteY4" fmla="*/ 3240849 h 3582912"/>
                <a:gd name="connsiteX5" fmla="*/ 2769699 w 5673902"/>
                <a:gd name="connsiteY5" fmla="*/ 3581585 h 3582912"/>
                <a:gd name="connsiteX6" fmla="*/ 5096112 w 5673902"/>
                <a:gd name="connsiteY6" fmla="*/ 1283598 h 3582912"/>
                <a:gd name="connsiteX7" fmla="*/ 5096112 w 5673902"/>
                <a:gd name="connsiteY7" fmla="*/ 1259826 h 3582912"/>
                <a:gd name="connsiteX8" fmla="*/ 5550552 w 5673902"/>
                <a:gd name="connsiteY8" fmla="*/ 119871 h 358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73902" h="3582912">
                  <a:moveTo>
                    <a:pt x="5673902" y="0"/>
                  </a:moveTo>
                  <a:lnTo>
                    <a:pt x="0" y="0"/>
                  </a:lnTo>
                  <a:lnTo>
                    <a:pt x="0" y="3073227"/>
                  </a:lnTo>
                  <a:lnTo>
                    <a:pt x="132930" y="3033383"/>
                  </a:lnTo>
                  <a:cubicBezTo>
                    <a:pt x="580500" y="2927105"/>
                    <a:pt x="1054664" y="3005108"/>
                    <a:pt x="1443724" y="3240849"/>
                  </a:cubicBezTo>
                  <a:cubicBezTo>
                    <a:pt x="1832782" y="3470648"/>
                    <a:pt x="2285360" y="3597433"/>
                    <a:pt x="2769699" y="3581585"/>
                  </a:cubicBezTo>
                  <a:cubicBezTo>
                    <a:pt x="4016275" y="3541965"/>
                    <a:pt x="5040532" y="2535605"/>
                    <a:pt x="5096112" y="1283598"/>
                  </a:cubicBezTo>
                  <a:cubicBezTo>
                    <a:pt x="5096112" y="1275674"/>
                    <a:pt x="5096112" y="1267750"/>
                    <a:pt x="5096112" y="1259826"/>
                  </a:cubicBezTo>
                  <a:cubicBezTo>
                    <a:pt x="5108022" y="831925"/>
                    <a:pt x="5271784" y="426310"/>
                    <a:pt x="5550552" y="119871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25000"/>
                  </a:schemeClr>
                </a:gs>
                <a:gs pos="5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3483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33A67D4-867B-400A-A00F-614F1843715B}"/>
              </a:ext>
            </a:extLst>
          </p:cNvPr>
          <p:cNvSpPr/>
          <p:nvPr/>
        </p:nvSpPr>
        <p:spPr>
          <a:xfrm>
            <a:off x="2627586" y="549275"/>
            <a:ext cx="9564413" cy="923330"/>
          </a:xfrm>
          <a:prstGeom prst="rect">
            <a:avLst/>
          </a:prstGeom>
          <a:gradFill flip="none" rotWithShape="1">
            <a:gsLst>
              <a:gs pos="35000">
                <a:schemeClr val="accent3">
                  <a:alpha val="0"/>
                </a:schemeClr>
              </a:gs>
              <a:gs pos="67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0A389D-6CDD-4B6B-BEDA-5F1A8CCD8DB1}"/>
              </a:ext>
            </a:extLst>
          </p:cNvPr>
          <p:cNvSpPr txBox="1"/>
          <p:nvPr/>
        </p:nvSpPr>
        <p:spPr>
          <a:xfrm>
            <a:off x="7370488" y="604675"/>
            <a:ext cx="3810000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id-ID" sz="2400" dirty="0">
                <a:solidFill>
                  <a:schemeClr val="bg1"/>
                </a:solidFill>
              </a:rPr>
              <a:t>Profil Pengadaan </a:t>
            </a:r>
            <a:br>
              <a:rPr lang="en-US" sz="2800" b="1" dirty="0">
                <a:solidFill>
                  <a:schemeClr val="bg1"/>
                </a:solidFill>
                <a:latin typeface="+mj-lt"/>
              </a:rPr>
            </a:br>
            <a:r>
              <a:rPr lang="id-ID" sz="2800" b="1" dirty="0">
                <a:solidFill>
                  <a:schemeClr val="bg1"/>
                </a:solidFill>
                <a:latin typeface="+mj-lt"/>
              </a:rPr>
              <a:t>NASIONAL TA 2021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5010CFC-84A0-4132-BA42-895444F78A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6636363"/>
              </p:ext>
            </p:extLst>
          </p:nvPr>
        </p:nvGraphicFramePr>
        <p:xfrm>
          <a:off x="8830800" y="1929600"/>
          <a:ext cx="3319200" cy="424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5900342C-6A3E-4024-87D9-FEEAF7B009B0}"/>
              </a:ext>
            </a:extLst>
          </p:cNvPr>
          <p:cNvGrpSpPr/>
          <p:nvPr/>
        </p:nvGrpSpPr>
        <p:grpSpPr>
          <a:xfrm>
            <a:off x="4280400" y="1677600"/>
            <a:ext cx="4734000" cy="3801600"/>
            <a:chOff x="4280400" y="1677600"/>
            <a:chExt cx="4734000" cy="3801600"/>
          </a:xfrm>
        </p:grpSpPr>
        <p:graphicFrame>
          <p:nvGraphicFramePr>
            <p:cNvPr id="23" name="Chart 22">
              <a:extLst>
                <a:ext uri="{FF2B5EF4-FFF2-40B4-BE49-F238E27FC236}">
                  <a16:creationId xmlns:a16="http://schemas.microsoft.com/office/drawing/2014/main" id="{B1EC31AD-4FAE-6A4E-9EAD-BDA84023619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32014507"/>
                </p:ext>
              </p:extLst>
            </p:nvPr>
          </p:nvGraphicFramePr>
          <p:xfrm>
            <a:off x="4280400" y="1677600"/>
            <a:ext cx="4734000" cy="3801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id="{34EE69AB-A6E7-4933-A026-E8073B1C20E2}"/>
                </a:ext>
              </a:extLst>
            </p:cNvPr>
            <p:cNvSpPr txBox="1"/>
            <p:nvPr/>
          </p:nvSpPr>
          <p:spPr>
            <a:xfrm>
              <a:off x="5830381" y="3565243"/>
              <a:ext cx="1598083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accent3"/>
                  </a:solidFill>
                  <a:latin typeface="+mj-lt"/>
                </a:rPr>
                <a:t>Rp. 1.214,1 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68ED074-6DE2-4372-93A2-78CB1D556075}"/>
              </a:ext>
            </a:extLst>
          </p:cNvPr>
          <p:cNvGrpSpPr/>
          <p:nvPr/>
        </p:nvGrpSpPr>
        <p:grpSpPr>
          <a:xfrm>
            <a:off x="-727200" y="1047600"/>
            <a:ext cx="5745600" cy="4906800"/>
            <a:chOff x="0" y="0"/>
            <a:chExt cx="7326625" cy="4363320"/>
          </a:xfrm>
        </p:grpSpPr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C29088B5-EFF1-4424-9B9D-4E8A5ADD0C6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74190275"/>
                </p:ext>
              </p:extLst>
            </p:nvPr>
          </p:nvGraphicFramePr>
          <p:xfrm>
            <a:off x="0" y="0"/>
            <a:ext cx="7326625" cy="43633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4" name="TextBox 3">
              <a:extLst>
                <a:ext uri="{FF2B5EF4-FFF2-40B4-BE49-F238E27FC236}">
                  <a16:creationId xmlns:a16="http://schemas.microsoft.com/office/drawing/2014/main" id="{3C4FA9B8-499D-4B16-A0B6-1A88FFD79BD5}"/>
                </a:ext>
              </a:extLst>
            </p:cNvPr>
            <p:cNvSpPr txBox="1"/>
            <p:nvPr/>
          </p:nvSpPr>
          <p:spPr>
            <a:xfrm>
              <a:off x="2843019" y="1478041"/>
              <a:ext cx="1750428" cy="137032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ID" sz="1600" dirty="0" err="1"/>
                <a:t>Anggaran</a:t>
              </a:r>
              <a:r>
                <a:rPr lang="en-ID" sz="1600" dirty="0"/>
                <a:t> </a:t>
              </a:r>
              <a:r>
                <a:rPr lang="en-ID" sz="1600" dirty="0" err="1"/>
                <a:t>Belanja</a:t>
              </a:r>
              <a:endParaRPr lang="en-ID" sz="1600" dirty="0"/>
            </a:p>
            <a:p>
              <a:pPr algn="ctr"/>
              <a:r>
                <a:rPr lang="en-ID" sz="1600" dirty="0"/>
                <a:t>KLPD</a:t>
              </a:r>
            </a:p>
            <a:p>
              <a:pPr algn="ctr"/>
              <a:r>
                <a:rPr lang="en-ID" sz="1800" b="1" dirty="0" err="1">
                  <a:solidFill>
                    <a:schemeClr val="accent3"/>
                  </a:solidFill>
                </a:rPr>
                <a:t>Rp</a:t>
              </a:r>
              <a:r>
                <a:rPr lang="en-ID" sz="1800" b="1" dirty="0">
                  <a:solidFill>
                    <a:schemeClr val="accent3"/>
                  </a:solidFill>
                </a:rPr>
                <a:t>. 2.332 T</a:t>
              </a:r>
              <a:endParaRPr lang="en-ID" sz="2000" b="1" dirty="0"/>
            </a:p>
          </p:txBody>
        </p:sp>
      </p:grp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D1533E76-AA38-40C7-A8EF-D6450D924A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225906"/>
              </p:ext>
            </p:extLst>
          </p:nvPr>
        </p:nvGraphicFramePr>
        <p:xfrm>
          <a:off x="-711727" y="1109091"/>
          <a:ext cx="5745600" cy="476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F9A2558A-2CD1-49F6-ABF4-FF5A47D4D431}"/>
              </a:ext>
            </a:extLst>
          </p:cNvPr>
          <p:cNvSpPr txBox="1"/>
          <p:nvPr/>
        </p:nvSpPr>
        <p:spPr>
          <a:xfrm>
            <a:off x="11088211" y="6578352"/>
            <a:ext cx="1038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/>
              <a:t>*dalam triliun</a:t>
            </a:r>
            <a:endParaRPr lang="en-ID" sz="800" i="1" dirty="0"/>
          </a:p>
        </p:txBody>
      </p:sp>
    </p:spTree>
    <p:extLst>
      <p:ext uri="{BB962C8B-B14F-4D97-AF65-F5344CB8AC3E}">
        <p14:creationId xmlns:p14="http://schemas.microsoft.com/office/powerpoint/2010/main" val="196950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E44AE437-AAF5-4411-9C55-5D33A6BDD8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166564"/>
              </p:ext>
            </p:extLst>
          </p:nvPr>
        </p:nvGraphicFramePr>
        <p:xfrm>
          <a:off x="2142000" y="1314000"/>
          <a:ext cx="7909200" cy="49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3">
            <a:extLst>
              <a:ext uri="{FF2B5EF4-FFF2-40B4-BE49-F238E27FC236}">
                <a16:creationId xmlns:a16="http://schemas.microsoft.com/office/drawing/2014/main" id="{251AF2FA-61E8-47D6-8F01-1693BBE31150}"/>
              </a:ext>
            </a:extLst>
          </p:cNvPr>
          <p:cNvSpPr txBox="1"/>
          <p:nvPr/>
        </p:nvSpPr>
        <p:spPr>
          <a:xfrm>
            <a:off x="5293326" y="3241342"/>
            <a:ext cx="1605348" cy="111835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/>
              <a:t>Anggaran</a:t>
            </a:r>
          </a:p>
          <a:p>
            <a:pPr algn="ctr"/>
            <a:r>
              <a:rPr lang="en-US" sz="1100" dirty="0"/>
              <a:t>Belanja</a:t>
            </a:r>
            <a:r>
              <a:rPr lang="en-US" sz="1100" baseline="0" dirty="0"/>
              <a:t> KLPD </a:t>
            </a:r>
            <a:br>
              <a:rPr lang="en-US" sz="1100" baseline="0" dirty="0"/>
            </a:br>
            <a:r>
              <a:rPr lang="en-US" sz="1400" b="1" baseline="0" dirty="0">
                <a:solidFill>
                  <a:schemeClr val="accent3"/>
                </a:solidFill>
                <a:latin typeface="+mj-lt"/>
              </a:rPr>
              <a:t>Rp. 1.214,1 T</a:t>
            </a:r>
            <a:endParaRPr lang="en-US" sz="14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9B6D3-8104-4A17-87C6-017390419E89}"/>
              </a:ext>
            </a:extLst>
          </p:cNvPr>
          <p:cNvSpPr txBox="1"/>
          <p:nvPr/>
        </p:nvSpPr>
        <p:spPr>
          <a:xfrm>
            <a:off x="6471552" y="2646721"/>
            <a:ext cx="457546" cy="280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RUP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6060E5-9829-4278-9D04-235C56E7A371}"/>
              </a:ext>
            </a:extLst>
          </p:cNvPr>
          <p:cNvSpPr txBox="1"/>
          <p:nvPr/>
        </p:nvSpPr>
        <p:spPr>
          <a:xfrm>
            <a:off x="6605649" y="2265386"/>
            <a:ext cx="753797" cy="280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Penyedia</a:t>
            </a:r>
            <a:endParaRPr lang="en-US" sz="1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974F20-C6D8-4D38-A0FD-31534B178906}"/>
              </a:ext>
            </a:extLst>
          </p:cNvPr>
          <p:cNvSpPr txBox="1"/>
          <p:nvPr/>
        </p:nvSpPr>
        <p:spPr>
          <a:xfrm>
            <a:off x="4356322" y="2799409"/>
            <a:ext cx="803172" cy="280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Swakelola</a:t>
            </a:r>
            <a:endParaRPr lang="en-US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72E6FD-F8A5-4995-80E7-CE3A4BBA99CF}"/>
              </a:ext>
            </a:extLst>
          </p:cNvPr>
          <p:cNvSpPr txBox="1"/>
          <p:nvPr/>
        </p:nvSpPr>
        <p:spPr>
          <a:xfrm>
            <a:off x="5612621" y="5419934"/>
            <a:ext cx="713565" cy="280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Realisasi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DB4A45-51CE-466D-80AC-B771E95449A6}"/>
              </a:ext>
            </a:extLst>
          </p:cNvPr>
          <p:cNvSpPr txBox="1"/>
          <p:nvPr/>
        </p:nvSpPr>
        <p:spPr>
          <a:xfrm>
            <a:off x="4750576" y="3655177"/>
            <a:ext cx="457546" cy="280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FAF412-B305-49FC-9C72-4FA2112D0FCE}"/>
              </a:ext>
            </a:extLst>
          </p:cNvPr>
          <p:cNvSpPr txBox="1"/>
          <p:nvPr/>
        </p:nvSpPr>
        <p:spPr>
          <a:xfrm>
            <a:off x="4908215" y="4718890"/>
            <a:ext cx="753797" cy="280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Penyedia</a:t>
            </a:r>
            <a:endParaRPr lang="en-US" sz="1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675F3D-942B-4A2B-A385-6A48F470B0D8}"/>
              </a:ext>
            </a:extLst>
          </p:cNvPr>
          <p:cNvSpPr txBox="1"/>
          <p:nvPr/>
        </p:nvSpPr>
        <p:spPr>
          <a:xfrm>
            <a:off x="7193646" y="3263703"/>
            <a:ext cx="803172" cy="280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Swakelola</a:t>
            </a:r>
            <a:endParaRPr lang="en-US" sz="1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3CFE12-660C-44F0-A4C1-15C0EF9F66BF}"/>
              </a:ext>
            </a:extLst>
          </p:cNvPr>
          <p:cNvSpPr txBox="1"/>
          <p:nvPr/>
        </p:nvSpPr>
        <p:spPr>
          <a:xfrm>
            <a:off x="6234563" y="1672439"/>
            <a:ext cx="713565" cy="280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Realisasi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995DA5-9682-4F30-A303-2EA9063A3ECE}"/>
              </a:ext>
            </a:extLst>
          </p:cNvPr>
          <p:cNvSpPr txBox="1"/>
          <p:nvPr/>
        </p:nvSpPr>
        <p:spPr>
          <a:xfrm>
            <a:off x="1324303" y="319737"/>
            <a:ext cx="9165021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d-ID" sz="2400" dirty="0">
                <a:solidFill>
                  <a:schemeClr val="accent3"/>
                </a:solidFill>
              </a:rPr>
              <a:t>Profil Pengadaan </a:t>
            </a:r>
            <a:br>
              <a:rPr lang="en-US" sz="3200" b="1" dirty="0">
                <a:solidFill>
                  <a:schemeClr val="accent3"/>
                </a:solidFill>
                <a:latin typeface="+mj-lt"/>
              </a:rPr>
            </a:br>
            <a:r>
              <a:rPr lang="en-US" sz="2800" b="1" dirty="0">
                <a:solidFill>
                  <a:schemeClr val="accent3"/>
                </a:solidFill>
                <a:latin typeface="+mj-lt"/>
              </a:rPr>
              <a:t>KEMENTERIAN/LEMBAGA &amp; PEMDA</a:t>
            </a:r>
            <a:r>
              <a:rPr lang="id-ID" sz="2800" b="1" dirty="0">
                <a:solidFill>
                  <a:schemeClr val="accent3"/>
                </a:solidFill>
                <a:latin typeface="+mj-lt"/>
              </a:rPr>
              <a:t> TA 2021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0BD4CC-9F94-44DB-B1D8-D54CDFC9A18B}"/>
              </a:ext>
            </a:extLst>
          </p:cNvPr>
          <p:cNvSpPr txBox="1"/>
          <p:nvPr/>
        </p:nvSpPr>
        <p:spPr>
          <a:xfrm>
            <a:off x="4875436" y="3470012"/>
            <a:ext cx="9412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Anggaran PD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B12261-4953-4F11-AD57-29FB6708FC95}"/>
              </a:ext>
            </a:extLst>
          </p:cNvPr>
          <p:cNvSpPr txBox="1"/>
          <p:nvPr/>
        </p:nvSpPr>
        <p:spPr>
          <a:xfrm>
            <a:off x="6363557" y="3357714"/>
            <a:ext cx="9797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Anggaran K/L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C9B5FF-05FB-47DD-B312-980008223300}"/>
              </a:ext>
            </a:extLst>
          </p:cNvPr>
          <p:cNvSpPr txBox="1"/>
          <p:nvPr/>
        </p:nvSpPr>
        <p:spPr>
          <a:xfrm>
            <a:off x="6546516" y="4266742"/>
            <a:ext cx="8354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Belum RUP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AFC6F8-DEF4-4498-A0B7-702EBA7729FC}"/>
              </a:ext>
            </a:extLst>
          </p:cNvPr>
          <p:cNvSpPr txBox="1"/>
          <p:nvPr/>
        </p:nvSpPr>
        <p:spPr>
          <a:xfrm>
            <a:off x="7580649" y="3752329"/>
            <a:ext cx="707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Belum</a:t>
            </a:r>
          </a:p>
          <a:p>
            <a:pPr algn="ctr"/>
            <a:r>
              <a:rPr lang="en-US" sz="1000" dirty="0"/>
              <a:t>Realisasi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DFB31A-1356-47D9-B866-497972C17FB9}"/>
              </a:ext>
            </a:extLst>
          </p:cNvPr>
          <p:cNvSpPr txBox="1"/>
          <p:nvPr/>
        </p:nvSpPr>
        <p:spPr>
          <a:xfrm>
            <a:off x="3811488" y="3159273"/>
            <a:ext cx="707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Belum</a:t>
            </a:r>
          </a:p>
          <a:p>
            <a:pPr algn="ctr"/>
            <a:r>
              <a:rPr lang="en-US" sz="1000" dirty="0"/>
              <a:t>Realisasi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661248-931E-486B-96A2-7EC8DA729AF2}"/>
              </a:ext>
            </a:extLst>
          </p:cNvPr>
          <p:cNvSpPr txBox="1"/>
          <p:nvPr/>
        </p:nvSpPr>
        <p:spPr>
          <a:xfrm>
            <a:off x="5508336" y="2354087"/>
            <a:ext cx="8354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Belum RUP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03B158F4-71E8-448A-BC7A-8D45558D21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337006"/>
              </p:ext>
            </p:extLst>
          </p:nvPr>
        </p:nvGraphicFramePr>
        <p:xfrm>
          <a:off x="8805600" y="1857600"/>
          <a:ext cx="2896918" cy="3686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5B895994-F38C-46FD-B446-79699C4C12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0099566"/>
              </p:ext>
            </p:extLst>
          </p:nvPr>
        </p:nvGraphicFramePr>
        <p:xfrm>
          <a:off x="489600" y="2185200"/>
          <a:ext cx="3162946" cy="3604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14913A5-04D1-4EA4-B5C0-1201D33E0D13}"/>
              </a:ext>
            </a:extLst>
          </p:cNvPr>
          <p:cNvSpPr txBox="1"/>
          <p:nvPr/>
        </p:nvSpPr>
        <p:spPr>
          <a:xfrm>
            <a:off x="11088211" y="6578352"/>
            <a:ext cx="1038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/>
              <a:t>*dalam triliun</a:t>
            </a:r>
            <a:endParaRPr lang="en-ID" sz="800" i="1" dirty="0"/>
          </a:p>
        </p:txBody>
      </p:sp>
    </p:spTree>
    <p:extLst>
      <p:ext uri="{BB962C8B-B14F-4D97-AF65-F5344CB8AC3E}">
        <p14:creationId xmlns:p14="http://schemas.microsoft.com/office/powerpoint/2010/main" val="272566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F829F13-86FC-4E18-B2CB-FEA6055579AF}"/>
              </a:ext>
            </a:extLst>
          </p:cNvPr>
          <p:cNvSpPr txBox="1"/>
          <p:nvPr/>
        </p:nvSpPr>
        <p:spPr>
          <a:xfrm>
            <a:off x="779944" y="453918"/>
            <a:ext cx="70364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b="1" dirty="0">
                <a:solidFill>
                  <a:schemeClr val="accent3"/>
                </a:solidFill>
                <a:latin typeface="+mj-lt"/>
              </a:rPr>
              <a:t>10 Profil Belanja </a:t>
            </a:r>
            <a:r>
              <a:rPr lang="en-US" sz="2400" b="1" dirty="0">
                <a:solidFill>
                  <a:schemeClr val="accent3"/>
                </a:solidFill>
                <a:latin typeface="+mj-lt"/>
              </a:rPr>
              <a:t>PBJP</a:t>
            </a:r>
            <a:r>
              <a:rPr lang="id-ID" sz="2400" b="1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accent3"/>
                </a:solidFill>
                <a:latin typeface="+mj-lt"/>
              </a:rPr>
              <a:t>Pemda</a:t>
            </a:r>
            <a:r>
              <a:rPr lang="en-US" sz="2400" b="1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id-ID" sz="2400" b="1" dirty="0">
                <a:solidFill>
                  <a:schemeClr val="accent3"/>
                </a:solidFill>
                <a:latin typeface="+mj-lt"/>
              </a:rPr>
              <a:t>Terbesar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3485019-CBBE-4134-8F81-3511EDBE9311}"/>
              </a:ext>
            </a:extLst>
          </p:cNvPr>
          <p:cNvGraphicFramePr>
            <a:graphicFrameLocks/>
          </p:cNvGraphicFramePr>
          <p:nvPr/>
        </p:nvGraphicFramePr>
        <p:xfrm>
          <a:off x="7816400" y="1936899"/>
          <a:ext cx="5185144" cy="3397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46523A-B395-44C9-B083-3DF351A26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828193"/>
              </p:ext>
            </p:extLst>
          </p:nvPr>
        </p:nvGraphicFramePr>
        <p:xfrm>
          <a:off x="958645" y="1047136"/>
          <a:ext cx="10427111" cy="5356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2983">
                  <a:extLst>
                    <a:ext uri="{9D8B030D-6E8A-4147-A177-3AD203B41FA5}">
                      <a16:colId xmlns:a16="http://schemas.microsoft.com/office/drawing/2014/main" val="1225095454"/>
                    </a:ext>
                  </a:extLst>
                </a:gridCol>
                <a:gridCol w="3075269">
                  <a:extLst>
                    <a:ext uri="{9D8B030D-6E8A-4147-A177-3AD203B41FA5}">
                      <a16:colId xmlns:a16="http://schemas.microsoft.com/office/drawing/2014/main" val="755214138"/>
                    </a:ext>
                  </a:extLst>
                </a:gridCol>
                <a:gridCol w="1148115">
                  <a:extLst>
                    <a:ext uri="{9D8B030D-6E8A-4147-A177-3AD203B41FA5}">
                      <a16:colId xmlns:a16="http://schemas.microsoft.com/office/drawing/2014/main" val="2219552243"/>
                    </a:ext>
                  </a:extLst>
                </a:gridCol>
                <a:gridCol w="950124">
                  <a:extLst>
                    <a:ext uri="{9D8B030D-6E8A-4147-A177-3AD203B41FA5}">
                      <a16:colId xmlns:a16="http://schemas.microsoft.com/office/drawing/2014/main" val="960581464"/>
                    </a:ext>
                  </a:extLst>
                </a:gridCol>
                <a:gridCol w="950124">
                  <a:extLst>
                    <a:ext uri="{9D8B030D-6E8A-4147-A177-3AD203B41FA5}">
                      <a16:colId xmlns:a16="http://schemas.microsoft.com/office/drawing/2014/main" val="3559527551"/>
                    </a:ext>
                  </a:extLst>
                </a:gridCol>
                <a:gridCol w="950124">
                  <a:extLst>
                    <a:ext uri="{9D8B030D-6E8A-4147-A177-3AD203B41FA5}">
                      <a16:colId xmlns:a16="http://schemas.microsoft.com/office/drawing/2014/main" val="3697588370"/>
                    </a:ext>
                  </a:extLst>
                </a:gridCol>
                <a:gridCol w="950124">
                  <a:extLst>
                    <a:ext uri="{9D8B030D-6E8A-4147-A177-3AD203B41FA5}">
                      <a16:colId xmlns:a16="http://schemas.microsoft.com/office/drawing/2014/main" val="860760755"/>
                    </a:ext>
                  </a:extLst>
                </a:gridCol>
                <a:gridCol w="950124">
                  <a:extLst>
                    <a:ext uri="{9D8B030D-6E8A-4147-A177-3AD203B41FA5}">
                      <a16:colId xmlns:a16="http://schemas.microsoft.com/office/drawing/2014/main" val="787400153"/>
                    </a:ext>
                  </a:extLst>
                </a:gridCol>
                <a:gridCol w="950124">
                  <a:extLst>
                    <a:ext uri="{9D8B030D-6E8A-4147-A177-3AD203B41FA5}">
                      <a16:colId xmlns:a16="http://schemas.microsoft.com/office/drawing/2014/main" val="102424617"/>
                    </a:ext>
                  </a:extLst>
                </a:gridCol>
              </a:tblGrid>
              <a:tr h="295265">
                <a:tc rowSpan="3">
                  <a:txBody>
                    <a:bodyPr/>
                    <a:lstStyle/>
                    <a:p>
                      <a:pPr algn="ctr" fontAlgn="b"/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</a:t>
                      </a:r>
                      <a:endParaRPr lang="id-ID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BELANJA </a:t>
                      </a:r>
                      <a:br>
                        <a:rPr lang="sv-SE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</a:br>
                      <a:r>
                        <a:rPr lang="sv-SE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BARANG/JASA PEMDA</a:t>
                      </a:r>
                      <a:endParaRPr lang="sv-SE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6A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NILAI</a:t>
                      </a:r>
                      <a:b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</a:br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(TRILIUN)</a:t>
                      </a:r>
                      <a:endParaRPr lang="id-ID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REALISASI</a:t>
                      </a:r>
                      <a:endParaRPr lang="id-ID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781507"/>
                  </a:ext>
                </a:extLst>
              </a:tr>
              <a:tr h="295265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S/D MINGGU LALU</a:t>
                      </a:r>
                      <a:endParaRPr lang="id-ID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MINGGU INI</a:t>
                      </a:r>
                      <a:endParaRPr lang="id-ID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S/D MINGGU INI</a:t>
                      </a:r>
                      <a:endParaRPr lang="id-ID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658479"/>
                  </a:ext>
                </a:extLst>
              </a:tr>
              <a:tr h="295265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NILAI</a:t>
                      </a:r>
                      <a:endParaRPr lang="id-ID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</a:t>
                      </a:r>
                      <a:endParaRPr lang="id-ID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NILAI</a:t>
                      </a:r>
                      <a:endParaRPr lang="id-ID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</a:t>
                      </a:r>
                      <a:endParaRPr lang="id-ID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NILAI</a:t>
                      </a:r>
                      <a:endParaRPr lang="id-ID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</a:t>
                      </a:r>
                      <a:endParaRPr lang="id-ID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B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96619"/>
                  </a:ext>
                </a:extLst>
              </a:tr>
              <a:tr h="295265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u="none" strike="noStrike" dirty="0">
                          <a:effectLst/>
                          <a:latin typeface="+mn-lt"/>
                        </a:rPr>
                        <a:t>P</a:t>
                      </a:r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rovinsi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 DKI Jakarta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026780"/>
                  </a:ext>
                </a:extLst>
              </a:tr>
              <a:tr h="295265"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b="0" u="none" strike="noStrike" dirty="0">
                          <a:effectLst/>
                          <a:latin typeface="+mn-lt"/>
                        </a:rPr>
                        <a:t>2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400" b="0" u="none" strike="noStrike" dirty="0">
                          <a:effectLst/>
                          <a:latin typeface="+mn-lt"/>
                        </a:rPr>
                        <a:t>P</a:t>
                      </a:r>
                      <a:r>
                        <a:rPr lang="en-US" sz="1400" b="0" u="none" strike="noStrike" dirty="0" err="1">
                          <a:effectLst/>
                          <a:latin typeface="+mn-lt"/>
                        </a:rPr>
                        <a:t>rovinsi</a:t>
                      </a:r>
                      <a:r>
                        <a:rPr lang="en-US" sz="1400" b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="0" u="none" strike="noStrike" dirty="0" err="1">
                          <a:effectLst/>
                          <a:latin typeface="+mn-lt"/>
                        </a:rPr>
                        <a:t>Jawa</a:t>
                      </a:r>
                      <a:r>
                        <a:rPr lang="en-US" sz="1400" b="0" u="none" strike="noStrike" dirty="0">
                          <a:effectLst/>
                          <a:latin typeface="+mn-lt"/>
                        </a:rPr>
                        <a:t> Timur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460488"/>
                  </a:ext>
                </a:extLst>
              </a:tr>
              <a:tr h="295265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u="none" strike="noStrike" dirty="0">
                          <a:effectLst/>
                          <a:latin typeface="+mn-lt"/>
                        </a:rPr>
                        <a:t>3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u="none" strike="noStrike" dirty="0">
                          <a:effectLst/>
                          <a:latin typeface="+mn-lt"/>
                        </a:rPr>
                        <a:t>P</a:t>
                      </a:r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rovinsi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Jawa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 Barat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244831"/>
                  </a:ext>
                </a:extLst>
              </a:tr>
              <a:tr h="295265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u="none" strike="noStrike" dirty="0">
                          <a:effectLst/>
                          <a:latin typeface="+mn-lt"/>
                        </a:rPr>
                        <a:t>4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Provinsi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Aceh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,7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348299"/>
                  </a:ext>
                </a:extLst>
              </a:tr>
              <a:tr h="295265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u="none" strike="noStrike" dirty="0">
                          <a:effectLst/>
                          <a:latin typeface="+mn-lt"/>
                        </a:rPr>
                        <a:t>5</a:t>
                      </a:r>
                      <a:endParaRPr lang="id-ID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u="none" strike="noStrike" dirty="0">
                          <a:effectLst/>
                          <a:latin typeface="+mn-lt"/>
                        </a:rPr>
                        <a:t>P</a:t>
                      </a:r>
                      <a:r>
                        <a:rPr lang="en-US" sz="1200" b="1" u="none" strike="noStrike" dirty="0" err="1">
                          <a:effectLst/>
                          <a:latin typeface="+mn-lt"/>
                        </a:rPr>
                        <a:t>rovinsi</a:t>
                      </a:r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  <a:latin typeface="+mn-lt"/>
                        </a:rPr>
                        <a:t>Jawa</a:t>
                      </a:r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 Tengah</a:t>
                      </a:r>
                      <a:endParaRPr lang="id-ID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9,1</a:t>
                      </a:r>
                      <a:endParaRPr lang="id-ID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</a:t>
                      </a:r>
                      <a:endParaRPr lang="id-ID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,0</a:t>
                      </a:r>
                      <a:endParaRPr lang="id-ID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</a:t>
                      </a:r>
                      <a:endParaRPr lang="id-ID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980581"/>
                  </a:ext>
                </a:extLst>
              </a:tr>
              <a:tr h="295265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u="none" strike="noStrike" dirty="0">
                          <a:effectLst/>
                          <a:latin typeface="+mn-lt"/>
                        </a:rPr>
                        <a:t>6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u="none" strike="noStrike" dirty="0">
                          <a:effectLst/>
                          <a:latin typeface="+mn-lt"/>
                        </a:rPr>
                        <a:t>K</a:t>
                      </a:r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ota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 Surabaya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271696"/>
                  </a:ext>
                </a:extLst>
              </a:tr>
              <a:tr h="295265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u="none" strike="noStrike" dirty="0">
                          <a:effectLst/>
                          <a:latin typeface="+mn-lt"/>
                        </a:rPr>
                        <a:t>7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Provinsi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Papua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,0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3359285"/>
                  </a:ext>
                </a:extLst>
              </a:tr>
              <a:tr h="295265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u="none" strike="noStrike" dirty="0">
                          <a:effectLst/>
                          <a:latin typeface="+mn-lt"/>
                        </a:rPr>
                        <a:t>8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Provinsi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Sumatera Utara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,0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011"/>
                  </a:ext>
                </a:extLst>
              </a:tr>
              <a:tr h="295265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u="none" strike="noStrike" dirty="0">
                          <a:effectLst/>
                          <a:latin typeface="+mn-lt"/>
                        </a:rPr>
                        <a:t>9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Provinsi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Kalimantan Timur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661469"/>
                  </a:ext>
                </a:extLst>
              </a:tr>
              <a:tr h="295265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Provinsi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Banten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,0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id-ID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id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216194"/>
                  </a:ext>
                </a:extLst>
              </a:tr>
              <a:tr h="5061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 </a:t>
                      </a:r>
                      <a:r>
                        <a:rPr lang="en-US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Profil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Belanja </a:t>
                      </a:r>
                      <a:r>
                        <a:rPr lang="en-US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Barang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/Jasa </a:t>
                      </a:r>
                      <a:r>
                        <a:rPr lang="en-US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Pemda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Terbesar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116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1%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2%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74838"/>
                  </a:ext>
                </a:extLst>
              </a:tr>
              <a:tr h="5061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Profil Belanja Barang/Jasa </a:t>
                      </a:r>
                      <a:r>
                        <a:rPr lang="en-US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Pemda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Lainnya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490,3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22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370572"/>
                  </a:ext>
                </a:extLst>
              </a:tr>
              <a:tr h="5061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belanja </a:t>
                      </a:r>
                      <a:r>
                        <a:rPr lang="en-US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Pemda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60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23,9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25,9</a:t>
                      </a:r>
                      <a:endParaRPr lang="id-ID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id-ID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624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5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7AA22B4-F43D-4262-A56F-0CD4D4DDB14E}"/>
              </a:ext>
            </a:extLst>
          </p:cNvPr>
          <p:cNvSpPr/>
          <p:nvPr/>
        </p:nvSpPr>
        <p:spPr>
          <a:xfrm>
            <a:off x="3314700" y="621823"/>
            <a:ext cx="8877299" cy="954729"/>
          </a:xfrm>
          <a:prstGeom prst="rect">
            <a:avLst/>
          </a:prstGeom>
          <a:gradFill flip="none" rotWithShape="1">
            <a:gsLst>
              <a:gs pos="26000">
                <a:schemeClr val="accent3">
                  <a:alpha val="0"/>
                </a:schemeClr>
              </a:gs>
              <a:gs pos="67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8A4653-94AB-4D42-B41B-9E3B063D32DB}"/>
              </a:ext>
            </a:extLst>
          </p:cNvPr>
          <p:cNvSpPr txBox="1"/>
          <p:nvPr/>
        </p:nvSpPr>
        <p:spPr>
          <a:xfrm>
            <a:off x="5699051" y="692922"/>
            <a:ext cx="5481437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id-ID" sz="2400" dirty="0">
                <a:solidFill>
                  <a:schemeClr val="bg1"/>
                </a:solidFill>
              </a:rPr>
              <a:t>Profil Pengadaan 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2400" b="1" dirty="0">
                <a:solidFill>
                  <a:schemeClr val="bg1"/>
                </a:solidFill>
                <a:latin typeface="+mj-lt"/>
              </a:rPr>
              <a:t>KEMENTERIAN/LEMBAGA</a:t>
            </a:r>
            <a:r>
              <a:rPr lang="id-ID" sz="2400" b="1" dirty="0">
                <a:solidFill>
                  <a:schemeClr val="bg1"/>
                </a:solidFill>
                <a:latin typeface="+mj-lt"/>
              </a:rPr>
              <a:t> TA 2021</a:t>
            </a:r>
            <a:endParaRPr lang="id-ID" sz="32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4343168"/>
              </p:ext>
            </p:extLst>
          </p:nvPr>
        </p:nvGraphicFramePr>
        <p:xfrm>
          <a:off x="-81900" y="1521151"/>
          <a:ext cx="6793200" cy="517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508A89F-406A-4D83-A686-417B585FB5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0452142"/>
              </p:ext>
            </p:extLst>
          </p:nvPr>
        </p:nvGraphicFramePr>
        <p:xfrm>
          <a:off x="-134154" y="1533007"/>
          <a:ext cx="6793200" cy="517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EE7E452-3DDA-42F6-96FA-DD9C8803A0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3022835"/>
              </p:ext>
            </p:extLst>
          </p:nvPr>
        </p:nvGraphicFramePr>
        <p:xfrm>
          <a:off x="6840000" y="2161025"/>
          <a:ext cx="4573387" cy="3893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6090276-9CC7-4FCA-AFF4-40D6C3C0C609}"/>
              </a:ext>
            </a:extLst>
          </p:cNvPr>
          <p:cNvSpPr txBox="1"/>
          <p:nvPr/>
        </p:nvSpPr>
        <p:spPr>
          <a:xfrm>
            <a:off x="11088211" y="6578352"/>
            <a:ext cx="1038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/>
              <a:t>*dalam triliun</a:t>
            </a:r>
            <a:endParaRPr lang="en-ID" sz="800" i="1" dirty="0"/>
          </a:p>
        </p:txBody>
      </p:sp>
    </p:spTree>
    <p:extLst>
      <p:ext uri="{BB962C8B-B14F-4D97-AF65-F5344CB8AC3E}">
        <p14:creationId xmlns:p14="http://schemas.microsoft.com/office/powerpoint/2010/main" val="262758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7AA22B4-F43D-4262-A56F-0CD4D4DDB14E}"/>
              </a:ext>
            </a:extLst>
          </p:cNvPr>
          <p:cNvSpPr/>
          <p:nvPr/>
        </p:nvSpPr>
        <p:spPr>
          <a:xfrm>
            <a:off x="3314700" y="621823"/>
            <a:ext cx="8877299" cy="954729"/>
          </a:xfrm>
          <a:prstGeom prst="rect">
            <a:avLst/>
          </a:prstGeom>
          <a:gradFill flip="none" rotWithShape="1">
            <a:gsLst>
              <a:gs pos="26000">
                <a:schemeClr val="accent3">
                  <a:alpha val="0"/>
                </a:schemeClr>
              </a:gs>
              <a:gs pos="67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8A4653-94AB-4D42-B41B-9E3B063D32DB}"/>
              </a:ext>
            </a:extLst>
          </p:cNvPr>
          <p:cNvSpPr txBox="1"/>
          <p:nvPr/>
        </p:nvSpPr>
        <p:spPr>
          <a:xfrm>
            <a:off x="5948855" y="692922"/>
            <a:ext cx="5231633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id-ID" sz="2400" dirty="0">
                <a:solidFill>
                  <a:schemeClr val="bg1"/>
                </a:solidFill>
              </a:rPr>
              <a:t>Profil Pengadaan </a:t>
            </a:r>
            <a:br>
              <a:rPr lang="en-US" sz="3200" b="1" dirty="0">
                <a:solidFill>
                  <a:schemeClr val="bg1"/>
                </a:solidFill>
                <a:latin typeface="+mj-lt"/>
              </a:rPr>
            </a:br>
            <a:r>
              <a:rPr lang="en-US" sz="2400" b="1" dirty="0">
                <a:solidFill>
                  <a:schemeClr val="bg1"/>
                </a:solidFill>
                <a:latin typeface="+mj-lt"/>
              </a:rPr>
              <a:t>PEMERINTAH DAERAH </a:t>
            </a:r>
            <a:r>
              <a:rPr lang="id-ID" sz="2400" b="1" dirty="0">
                <a:solidFill>
                  <a:schemeClr val="bg1"/>
                </a:solidFill>
                <a:latin typeface="+mj-lt"/>
              </a:rPr>
              <a:t>TA 2021</a:t>
            </a:r>
            <a:endParaRPr lang="id-ID" sz="32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0710488"/>
              </p:ext>
            </p:extLst>
          </p:nvPr>
        </p:nvGraphicFramePr>
        <p:xfrm>
          <a:off x="-7200" y="1521151"/>
          <a:ext cx="6804000" cy="518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7F53051-5029-4108-8670-35D0B41AF5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2442322"/>
              </p:ext>
            </p:extLst>
          </p:nvPr>
        </p:nvGraphicFramePr>
        <p:xfrm>
          <a:off x="-50400" y="1505307"/>
          <a:ext cx="6804000" cy="518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E2298050-C33F-44C0-B924-109D7FA4F3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1937769"/>
              </p:ext>
            </p:extLst>
          </p:nvPr>
        </p:nvGraphicFramePr>
        <p:xfrm>
          <a:off x="6840000" y="2160000"/>
          <a:ext cx="4587875" cy="396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8AC7A92-0C0C-4F7A-8443-A11D93DB3EA5}"/>
              </a:ext>
            </a:extLst>
          </p:cNvPr>
          <p:cNvSpPr txBox="1"/>
          <p:nvPr/>
        </p:nvSpPr>
        <p:spPr>
          <a:xfrm>
            <a:off x="11088211" y="6578352"/>
            <a:ext cx="1038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/>
              <a:t>*dalam triliun</a:t>
            </a:r>
            <a:endParaRPr lang="en-ID" sz="800" i="1" dirty="0"/>
          </a:p>
        </p:txBody>
      </p:sp>
    </p:spTree>
    <p:extLst>
      <p:ext uri="{BB962C8B-B14F-4D97-AF65-F5344CB8AC3E}">
        <p14:creationId xmlns:p14="http://schemas.microsoft.com/office/powerpoint/2010/main" val="139893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F829F13-86FC-4E18-B2CB-FEA6055579AF}"/>
              </a:ext>
            </a:extLst>
          </p:cNvPr>
          <p:cNvSpPr txBox="1"/>
          <p:nvPr/>
        </p:nvSpPr>
        <p:spPr>
          <a:xfrm>
            <a:off x="1120058" y="592955"/>
            <a:ext cx="42493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chemeClr val="accent3"/>
                </a:solidFill>
                <a:latin typeface="+mj-lt"/>
              </a:rPr>
              <a:t>PROGRES PENGISIAN SIRUP</a:t>
            </a:r>
            <a:r>
              <a:rPr lang="en-US" sz="2800" b="1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id-ID" sz="2800" b="1" dirty="0">
                <a:solidFill>
                  <a:schemeClr val="accent3"/>
                </a:solidFill>
                <a:latin typeface="+mj-lt"/>
              </a:rPr>
              <a:t>TA 2021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D035BD-8A86-4276-85E0-A639CFDA58B3}"/>
              </a:ext>
            </a:extLst>
          </p:cNvPr>
          <p:cNvSpPr txBox="1"/>
          <p:nvPr/>
        </p:nvSpPr>
        <p:spPr>
          <a:xfrm>
            <a:off x="7115499" y="1844145"/>
            <a:ext cx="4681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>
                <a:solidFill>
                  <a:schemeClr val="bg1">
                    <a:lumMod val="75000"/>
                  </a:schemeClr>
                </a:solidFill>
              </a:rPr>
              <a:t>(Y-1)</a:t>
            </a:r>
            <a:endParaRPr lang="en-US" sz="1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C466B660-0A7B-42DF-82FD-4AD9C20F49E0}"/>
              </a:ext>
            </a:extLst>
          </p:cNvPr>
          <p:cNvGraphicFramePr/>
          <p:nvPr/>
        </p:nvGraphicFramePr>
        <p:xfrm>
          <a:off x="6217150" y="193006"/>
          <a:ext cx="5392882" cy="3235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B12B520-B5FF-4000-879D-AD964EB2A11C}"/>
              </a:ext>
            </a:extLst>
          </p:cNvPr>
          <p:cNvCxnSpPr>
            <a:cxnSpLocks/>
          </p:cNvCxnSpPr>
          <p:nvPr/>
        </p:nvCxnSpPr>
        <p:spPr>
          <a:xfrm>
            <a:off x="9021011" y="719725"/>
            <a:ext cx="0" cy="1996111"/>
          </a:xfrm>
          <a:prstGeom prst="line">
            <a:avLst/>
          </a:prstGeom>
          <a:ln w="127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E58523C8-755B-455F-BDC6-70D68F7C205F}"/>
              </a:ext>
            </a:extLst>
          </p:cNvPr>
          <p:cNvGraphicFramePr/>
          <p:nvPr/>
        </p:nvGraphicFramePr>
        <p:xfrm>
          <a:off x="342998" y="2654605"/>
          <a:ext cx="5392799" cy="4019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41A372E2-CB05-4B8B-A6ED-2EDCC13A6AE6}"/>
              </a:ext>
            </a:extLst>
          </p:cNvPr>
          <p:cNvSpPr txBox="1"/>
          <p:nvPr/>
        </p:nvSpPr>
        <p:spPr>
          <a:xfrm>
            <a:off x="1762052" y="4388764"/>
            <a:ext cx="602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(Y-1)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18BCC8A-0E32-4A07-8682-DF11B71FE131}"/>
              </a:ext>
            </a:extLst>
          </p:cNvPr>
          <p:cNvGrpSpPr/>
          <p:nvPr/>
        </p:nvGrpSpPr>
        <p:grpSpPr>
          <a:xfrm>
            <a:off x="6217150" y="3090216"/>
            <a:ext cx="5500705" cy="3354838"/>
            <a:chOff x="680202" y="207576"/>
            <a:chExt cx="10764000" cy="5976000"/>
          </a:xfrm>
        </p:grpSpPr>
        <p:graphicFrame>
          <p:nvGraphicFramePr>
            <p:cNvPr id="42" name="Chart 41">
              <a:extLst>
                <a:ext uri="{FF2B5EF4-FFF2-40B4-BE49-F238E27FC236}">
                  <a16:creationId xmlns:a16="http://schemas.microsoft.com/office/drawing/2014/main" id="{C3466F1A-352B-4CB7-BAAA-36C7A9CE51CE}"/>
                </a:ext>
              </a:extLst>
            </p:cNvPr>
            <p:cNvGraphicFramePr/>
            <p:nvPr/>
          </p:nvGraphicFramePr>
          <p:xfrm>
            <a:off x="680202" y="207576"/>
            <a:ext cx="10764000" cy="597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71C0AFF-63D5-4923-AC9A-4CFC544CFD3D}"/>
                </a:ext>
              </a:extLst>
            </p:cNvPr>
            <p:cNvSpPr txBox="1"/>
            <p:nvPr/>
          </p:nvSpPr>
          <p:spPr>
            <a:xfrm>
              <a:off x="2813415" y="3278091"/>
              <a:ext cx="1096308" cy="454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(Y-1)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A8AC3434-7728-4520-B2B2-F12F3FFD869B}"/>
              </a:ext>
            </a:extLst>
          </p:cNvPr>
          <p:cNvSpPr txBox="1"/>
          <p:nvPr/>
        </p:nvSpPr>
        <p:spPr>
          <a:xfrm>
            <a:off x="1168135" y="1552799"/>
            <a:ext cx="343576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1400" dirty="0"/>
              <a:t>persentase nilai paket pengadaan yang diumumkan terhadap belanja Kementerian/Lembaga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9A0E1FE-1411-417A-9C8D-C1A66F3119D5}"/>
              </a:ext>
            </a:extLst>
          </p:cNvPr>
          <p:cNvCxnSpPr>
            <a:cxnSpLocks/>
          </p:cNvCxnSpPr>
          <p:nvPr/>
        </p:nvCxnSpPr>
        <p:spPr>
          <a:xfrm>
            <a:off x="9015923" y="4102031"/>
            <a:ext cx="0" cy="1996111"/>
          </a:xfrm>
          <a:prstGeom prst="line">
            <a:avLst/>
          </a:prstGeom>
          <a:ln w="127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487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53000">
              <a:schemeClr val="accent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1410F2DF-A6C2-4151-BE9C-8EBE7C04E26C}"/>
              </a:ext>
            </a:extLst>
          </p:cNvPr>
          <p:cNvGrpSpPr/>
          <p:nvPr/>
        </p:nvGrpSpPr>
        <p:grpSpPr>
          <a:xfrm flipH="1">
            <a:off x="8487881" y="4084244"/>
            <a:ext cx="3743012" cy="2773756"/>
            <a:chOff x="-1" y="5866545"/>
            <a:chExt cx="5965130" cy="4420455"/>
          </a:xfrm>
        </p:grpSpPr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C75D2009-5E98-4C2F-B100-6C3F9DC4CA14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-1" y="5866545"/>
              <a:ext cx="5965130" cy="4420454"/>
            </a:xfrm>
            <a:custGeom>
              <a:avLst/>
              <a:gdLst>
                <a:gd name="connsiteX0" fmla="*/ 2194460 w 5965130"/>
                <a:gd name="connsiteY0" fmla="*/ 4419083 h 4420454"/>
                <a:gd name="connsiteX1" fmla="*/ 4598537 w 5965130"/>
                <a:gd name="connsiteY1" fmla="*/ 2044380 h 4420454"/>
                <a:gd name="connsiteX2" fmla="*/ 4598537 w 5965130"/>
                <a:gd name="connsiteY2" fmla="*/ 2019814 h 4420454"/>
                <a:gd name="connsiteX3" fmla="*/ 5394426 w 5965130"/>
                <a:gd name="connsiteY3" fmla="*/ 562238 h 4420454"/>
                <a:gd name="connsiteX4" fmla="*/ 5959084 w 5965130"/>
                <a:gd name="connsiteY4" fmla="*/ 9937 h 4420454"/>
                <a:gd name="connsiteX5" fmla="*/ 5965130 w 5965130"/>
                <a:gd name="connsiteY5" fmla="*/ 0 h 4420454"/>
                <a:gd name="connsiteX6" fmla="*/ 0 w 5965130"/>
                <a:gd name="connsiteY6" fmla="*/ 0 h 4420454"/>
                <a:gd name="connsiteX7" fmla="*/ 0 w 5965130"/>
                <a:gd name="connsiteY7" fmla="*/ 3810735 h 4420454"/>
                <a:gd name="connsiteX8" fmla="*/ 70379 w 5965130"/>
                <a:gd name="connsiteY8" fmla="*/ 3814148 h 4420454"/>
                <a:gd name="connsiteX9" fmla="*/ 824218 w 5965130"/>
                <a:gd name="connsiteY9" fmla="*/ 4066971 h 4420454"/>
                <a:gd name="connsiteX10" fmla="*/ 2194460 w 5965130"/>
                <a:gd name="connsiteY10" fmla="*/ 4419083 h 4420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65130" h="4420454">
                  <a:moveTo>
                    <a:pt x="2194460" y="4419083"/>
                  </a:moveTo>
                  <a:cubicBezTo>
                    <a:pt x="3482651" y="4378139"/>
                    <a:pt x="4541102" y="3338183"/>
                    <a:pt x="4598537" y="2044380"/>
                  </a:cubicBezTo>
                  <a:cubicBezTo>
                    <a:pt x="4598537" y="2036191"/>
                    <a:pt x="4598537" y="2028002"/>
                    <a:pt x="4598537" y="2019814"/>
                  </a:cubicBezTo>
                  <a:cubicBezTo>
                    <a:pt x="4614947" y="1430232"/>
                    <a:pt x="4910329" y="881594"/>
                    <a:pt x="5394426" y="562238"/>
                  </a:cubicBezTo>
                  <a:cubicBezTo>
                    <a:pt x="5615962" y="414842"/>
                    <a:pt x="5807499" y="227143"/>
                    <a:pt x="5959084" y="9937"/>
                  </a:cubicBezTo>
                  <a:lnTo>
                    <a:pt x="5965130" y="0"/>
                  </a:lnTo>
                  <a:lnTo>
                    <a:pt x="0" y="0"/>
                  </a:lnTo>
                  <a:lnTo>
                    <a:pt x="0" y="3810735"/>
                  </a:lnTo>
                  <a:lnTo>
                    <a:pt x="70379" y="3814148"/>
                  </a:lnTo>
                  <a:cubicBezTo>
                    <a:pt x="336018" y="3841784"/>
                    <a:pt x="594476" y="3927765"/>
                    <a:pt x="824218" y="4066971"/>
                  </a:cubicBezTo>
                  <a:cubicBezTo>
                    <a:pt x="1226265" y="4304442"/>
                    <a:pt x="1693952" y="4435460"/>
                    <a:pt x="2194460" y="4419083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20000"/>
                  </a:schemeClr>
                </a:gs>
                <a:gs pos="5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67" name="Freeform 54">
              <a:extLst>
                <a:ext uri="{FF2B5EF4-FFF2-40B4-BE49-F238E27FC236}">
                  <a16:creationId xmlns:a16="http://schemas.microsoft.com/office/drawing/2014/main" id="{4A4A330D-F03E-43CD-B1DC-3D43638A8058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0" y="7084715"/>
              <a:ext cx="4570195" cy="3202284"/>
            </a:xfrm>
            <a:custGeom>
              <a:avLst/>
              <a:gdLst>
                <a:gd name="connsiteX0" fmla="*/ 1885537 w 4570195"/>
                <a:gd name="connsiteY0" fmla="*/ 3201345 h 3202284"/>
                <a:gd name="connsiteX1" fmla="*/ 3532173 w 4570195"/>
                <a:gd name="connsiteY1" fmla="*/ 1574828 h 3202284"/>
                <a:gd name="connsiteX2" fmla="*/ 3532173 w 4570195"/>
                <a:gd name="connsiteY2" fmla="*/ 1558002 h 3202284"/>
                <a:gd name="connsiteX3" fmla="*/ 4077305 w 4570195"/>
                <a:gd name="connsiteY3" fmla="*/ 559658 h 3202284"/>
                <a:gd name="connsiteX4" fmla="*/ 4558511 w 4570195"/>
                <a:gd name="connsiteY4" fmla="*/ 26133 h 3202284"/>
                <a:gd name="connsiteX5" fmla="*/ 4570195 w 4570195"/>
                <a:gd name="connsiteY5" fmla="*/ 0 h 3202284"/>
                <a:gd name="connsiteX6" fmla="*/ 0 w 4570195"/>
                <a:gd name="connsiteY6" fmla="*/ 0 h 3202284"/>
                <a:gd name="connsiteX7" fmla="*/ 0 w 4570195"/>
                <a:gd name="connsiteY7" fmla="*/ 2819091 h 3202284"/>
                <a:gd name="connsiteX8" fmla="*/ 19231 w 4570195"/>
                <a:gd name="connsiteY8" fmla="*/ 2813327 h 3202284"/>
                <a:gd name="connsiteX9" fmla="*/ 947011 w 4570195"/>
                <a:gd name="connsiteY9" fmla="*/ 2960172 h 3202284"/>
                <a:gd name="connsiteX10" fmla="*/ 1885537 w 4570195"/>
                <a:gd name="connsiteY10" fmla="*/ 3201345 h 32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195" h="3202284">
                  <a:moveTo>
                    <a:pt x="1885537" y="3201345"/>
                  </a:moveTo>
                  <a:cubicBezTo>
                    <a:pt x="2767864" y="3173301"/>
                    <a:pt x="3492834" y="2461000"/>
                    <a:pt x="3532173" y="1574828"/>
                  </a:cubicBezTo>
                  <a:cubicBezTo>
                    <a:pt x="3532173" y="1569220"/>
                    <a:pt x="3532173" y="1563611"/>
                    <a:pt x="3532173" y="1558002"/>
                  </a:cubicBezTo>
                  <a:cubicBezTo>
                    <a:pt x="3543413" y="1154178"/>
                    <a:pt x="3745730" y="778396"/>
                    <a:pt x="4077305" y="559658"/>
                  </a:cubicBezTo>
                  <a:cubicBezTo>
                    <a:pt x="4279623" y="425050"/>
                    <a:pt x="4445410" y="241366"/>
                    <a:pt x="4558511" y="26133"/>
                  </a:cubicBezTo>
                  <a:lnTo>
                    <a:pt x="4570195" y="0"/>
                  </a:lnTo>
                  <a:lnTo>
                    <a:pt x="0" y="0"/>
                  </a:lnTo>
                  <a:lnTo>
                    <a:pt x="0" y="2819091"/>
                  </a:lnTo>
                  <a:lnTo>
                    <a:pt x="19231" y="2813327"/>
                  </a:lnTo>
                  <a:cubicBezTo>
                    <a:pt x="336021" y="2738103"/>
                    <a:pt x="671635" y="2793313"/>
                    <a:pt x="947011" y="2960172"/>
                  </a:cubicBezTo>
                  <a:cubicBezTo>
                    <a:pt x="1222387" y="3122823"/>
                    <a:pt x="1542722" y="3212562"/>
                    <a:pt x="1885537" y="3201345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20000"/>
                  </a:schemeClr>
                </a:gs>
                <a:gs pos="5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68" name="Freeform 52">
              <a:extLst>
                <a:ext uri="{FF2B5EF4-FFF2-40B4-BE49-F238E27FC236}">
                  <a16:creationId xmlns:a16="http://schemas.microsoft.com/office/drawing/2014/main" id="{2A983D9B-2B66-4299-9D25-82B6A0F85AB8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0" y="8069003"/>
              <a:ext cx="3396502" cy="2217997"/>
            </a:xfrm>
            <a:custGeom>
              <a:avLst/>
              <a:gdLst>
                <a:gd name="connsiteX0" fmla="*/ 1635926 w 3396502"/>
                <a:gd name="connsiteY0" fmla="*/ 2217407 h 2217997"/>
                <a:gd name="connsiteX1" fmla="*/ 2670546 w 3396502"/>
                <a:gd name="connsiteY1" fmla="*/ 1195429 h 2217997"/>
                <a:gd name="connsiteX2" fmla="*/ 2670546 w 3396502"/>
                <a:gd name="connsiteY2" fmla="*/ 1184857 h 2217997"/>
                <a:gd name="connsiteX3" fmla="*/ 3013065 w 3396502"/>
                <a:gd name="connsiteY3" fmla="*/ 557575 h 2217997"/>
                <a:gd name="connsiteX4" fmla="*/ 3395916 w 3396502"/>
                <a:gd name="connsiteY4" fmla="*/ 6004 h 2217997"/>
                <a:gd name="connsiteX5" fmla="*/ 3396502 w 3396502"/>
                <a:gd name="connsiteY5" fmla="*/ 0 h 2217997"/>
                <a:gd name="connsiteX6" fmla="*/ 0 w 3396502"/>
                <a:gd name="connsiteY6" fmla="*/ 0 h 2217997"/>
                <a:gd name="connsiteX7" fmla="*/ 0 w 3396502"/>
                <a:gd name="connsiteY7" fmla="*/ 2056287 h 2217997"/>
                <a:gd name="connsiteX8" fmla="*/ 22203 w 3396502"/>
                <a:gd name="connsiteY8" fmla="*/ 2058824 h 2217997"/>
                <a:gd name="connsiteX9" fmla="*/ 378846 w 3396502"/>
                <a:gd name="connsiteY9" fmla="*/ 1998915 h 2217997"/>
                <a:gd name="connsiteX10" fmla="*/ 1046229 w 3396502"/>
                <a:gd name="connsiteY10" fmla="*/ 2065872 h 2217997"/>
                <a:gd name="connsiteX11" fmla="*/ 1635926 w 3396502"/>
                <a:gd name="connsiteY11" fmla="*/ 2217407 h 221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6502" h="2217997">
                  <a:moveTo>
                    <a:pt x="1635926" y="2217407"/>
                  </a:moveTo>
                  <a:cubicBezTo>
                    <a:pt x="2190313" y="2199787"/>
                    <a:pt x="2645828" y="1752231"/>
                    <a:pt x="2670546" y="1195429"/>
                  </a:cubicBezTo>
                  <a:cubicBezTo>
                    <a:pt x="2670546" y="1191905"/>
                    <a:pt x="2670546" y="1188381"/>
                    <a:pt x="2670546" y="1184857"/>
                  </a:cubicBezTo>
                  <a:cubicBezTo>
                    <a:pt x="2677608" y="931125"/>
                    <a:pt x="2804728" y="695013"/>
                    <a:pt x="3013065" y="557575"/>
                  </a:cubicBezTo>
                  <a:cubicBezTo>
                    <a:pt x="3203746" y="430709"/>
                    <a:pt x="3342783" y="234463"/>
                    <a:pt x="3395916" y="6004"/>
                  </a:cubicBezTo>
                  <a:lnTo>
                    <a:pt x="3396502" y="0"/>
                  </a:lnTo>
                  <a:lnTo>
                    <a:pt x="0" y="0"/>
                  </a:lnTo>
                  <a:lnTo>
                    <a:pt x="0" y="2056287"/>
                  </a:lnTo>
                  <a:lnTo>
                    <a:pt x="22203" y="2058824"/>
                  </a:lnTo>
                  <a:cubicBezTo>
                    <a:pt x="149323" y="2058824"/>
                    <a:pt x="269381" y="2037680"/>
                    <a:pt x="378846" y="1998915"/>
                  </a:cubicBezTo>
                  <a:cubicBezTo>
                    <a:pt x="601307" y="1917862"/>
                    <a:pt x="848486" y="1946054"/>
                    <a:pt x="1046229" y="2065872"/>
                  </a:cubicBezTo>
                  <a:cubicBezTo>
                    <a:pt x="1219254" y="2168070"/>
                    <a:pt x="1420528" y="2224455"/>
                    <a:pt x="1635926" y="221740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20000"/>
                  </a:schemeClr>
                </a:gs>
                <a:gs pos="5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9060C32-8A62-4E3C-9431-26060569DD67}"/>
              </a:ext>
            </a:extLst>
          </p:cNvPr>
          <p:cNvGrpSpPr/>
          <p:nvPr/>
        </p:nvGrpSpPr>
        <p:grpSpPr>
          <a:xfrm flipH="1">
            <a:off x="-105021" y="-39940"/>
            <a:ext cx="4540467" cy="3515936"/>
            <a:chOff x="7265557" y="0"/>
            <a:chExt cx="11022444" cy="8535292"/>
          </a:xfrm>
        </p:grpSpPr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9B91991F-2687-4E1A-9A2B-16C3B72290A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265557" y="1"/>
              <a:ext cx="11022443" cy="8535291"/>
            </a:xfrm>
            <a:custGeom>
              <a:avLst/>
              <a:gdLst>
                <a:gd name="connsiteX0" fmla="*/ 11022443 w 11022443"/>
                <a:gd name="connsiteY0" fmla="*/ 0 h 8535291"/>
                <a:gd name="connsiteX1" fmla="*/ 0 w 11022443"/>
                <a:gd name="connsiteY1" fmla="*/ 0 h 8535291"/>
                <a:gd name="connsiteX2" fmla="*/ 0 w 11022443"/>
                <a:gd name="connsiteY2" fmla="*/ 7323393 h 8535291"/>
                <a:gd name="connsiteX3" fmla="*/ 127258 w 11022443"/>
                <a:gd name="connsiteY3" fmla="*/ 7362138 h 8535291"/>
                <a:gd name="connsiteX4" fmla="*/ 944516 w 11022443"/>
                <a:gd name="connsiteY4" fmla="*/ 7740461 h 8535291"/>
                <a:gd name="connsiteX5" fmla="*/ 4025600 w 11022443"/>
                <a:gd name="connsiteY5" fmla="*/ 8532207 h 8535291"/>
                <a:gd name="connsiteX6" fmla="*/ 9431335 w 11022443"/>
                <a:gd name="connsiteY6" fmla="*/ 3192524 h 8535291"/>
                <a:gd name="connsiteX7" fmla="*/ 9431335 w 11022443"/>
                <a:gd name="connsiteY7" fmla="*/ 3137286 h 8535291"/>
                <a:gd name="connsiteX8" fmla="*/ 11021867 w 11022443"/>
                <a:gd name="connsiteY8" fmla="*/ 407 h 853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22443" h="8535291">
                  <a:moveTo>
                    <a:pt x="11022443" y="0"/>
                  </a:moveTo>
                  <a:lnTo>
                    <a:pt x="0" y="0"/>
                  </a:lnTo>
                  <a:lnTo>
                    <a:pt x="0" y="7323393"/>
                  </a:lnTo>
                  <a:lnTo>
                    <a:pt x="127258" y="7362138"/>
                  </a:lnTo>
                  <a:cubicBezTo>
                    <a:pt x="411784" y="7457366"/>
                    <a:pt x="686222" y="7583953"/>
                    <a:pt x="944516" y="7740461"/>
                  </a:cubicBezTo>
                  <a:cubicBezTo>
                    <a:pt x="1848547" y="8274429"/>
                    <a:pt x="2900174" y="8569033"/>
                    <a:pt x="4025600" y="8532207"/>
                  </a:cubicBezTo>
                  <a:cubicBezTo>
                    <a:pt x="6922187" y="8440145"/>
                    <a:pt x="9302187" y="6101731"/>
                    <a:pt x="9431335" y="3192524"/>
                  </a:cubicBezTo>
                  <a:cubicBezTo>
                    <a:pt x="9431335" y="3174112"/>
                    <a:pt x="9431335" y="3155699"/>
                    <a:pt x="9431335" y="3137286"/>
                  </a:cubicBezTo>
                  <a:cubicBezTo>
                    <a:pt x="9465927" y="1894429"/>
                    <a:pt x="10051847" y="732487"/>
                    <a:pt x="11021867" y="407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25000"/>
                  </a:schemeClr>
                </a:gs>
                <a:gs pos="5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63" name="Freeform 44">
              <a:extLst>
                <a:ext uri="{FF2B5EF4-FFF2-40B4-BE49-F238E27FC236}">
                  <a16:creationId xmlns:a16="http://schemas.microsoft.com/office/drawing/2014/main" id="{24B976EB-F0C7-4378-B66D-75BBF6D50B4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226756" y="1"/>
              <a:ext cx="8061245" cy="5796151"/>
            </a:xfrm>
            <a:custGeom>
              <a:avLst/>
              <a:gdLst>
                <a:gd name="connsiteX0" fmla="*/ 8061245 w 8061245"/>
                <a:gd name="connsiteY0" fmla="*/ 0 h 5796151"/>
                <a:gd name="connsiteX1" fmla="*/ 0 w 8061245"/>
                <a:gd name="connsiteY1" fmla="*/ 0 h 5796151"/>
                <a:gd name="connsiteX2" fmla="*/ 0 w 8061245"/>
                <a:gd name="connsiteY2" fmla="*/ 4857818 h 5796151"/>
                <a:gd name="connsiteX3" fmla="*/ 59624 w 8061245"/>
                <a:gd name="connsiteY3" fmla="*/ 4862365 h 5796151"/>
                <a:gd name="connsiteX4" fmla="*/ 1220628 w 8061245"/>
                <a:gd name="connsiteY4" fmla="*/ 5251745 h 5796151"/>
                <a:gd name="connsiteX5" fmla="*/ 3330967 w 8061245"/>
                <a:gd name="connsiteY5" fmla="*/ 5794039 h 5796151"/>
                <a:gd name="connsiteX6" fmla="*/ 7033541 w 8061245"/>
                <a:gd name="connsiteY6" fmla="*/ 2136705 h 5796151"/>
                <a:gd name="connsiteX7" fmla="*/ 7033541 w 8061245"/>
                <a:gd name="connsiteY7" fmla="*/ 2098871 h 5796151"/>
                <a:gd name="connsiteX8" fmla="*/ 7993615 w 8061245"/>
                <a:gd name="connsiteY8" fmla="*/ 54454 h 5796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61245" h="5796151">
                  <a:moveTo>
                    <a:pt x="8061245" y="0"/>
                  </a:moveTo>
                  <a:lnTo>
                    <a:pt x="0" y="0"/>
                  </a:lnTo>
                  <a:lnTo>
                    <a:pt x="0" y="4857818"/>
                  </a:lnTo>
                  <a:lnTo>
                    <a:pt x="59624" y="4862365"/>
                  </a:lnTo>
                  <a:cubicBezTo>
                    <a:pt x="468740" y="4904929"/>
                    <a:pt x="866798" y="5037350"/>
                    <a:pt x="1220628" y="5251745"/>
                  </a:cubicBezTo>
                  <a:cubicBezTo>
                    <a:pt x="1839829" y="5617478"/>
                    <a:pt x="2560124" y="5819262"/>
                    <a:pt x="3330967" y="5794039"/>
                  </a:cubicBezTo>
                  <a:cubicBezTo>
                    <a:pt x="5314940" y="5730982"/>
                    <a:pt x="6945085" y="4129322"/>
                    <a:pt x="7033541" y="2136705"/>
                  </a:cubicBezTo>
                  <a:cubicBezTo>
                    <a:pt x="7033541" y="2124094"/>
                    <a:pt x="7033541" y="2111482"/>
                    <a:pt x="7033541" y="2098871"/>
                  </a:cubicBezTo>
                  <a:cubicBezTo>
                    <a:pt x="7055656" y="1304346"/>
                    <a:pt x="7406721" y="558101"/>
                    <a:pt x="7993615" y="54454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25000"/>
                  </a:schemeClr>
                </a:gs>
                <a:gs pos="5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64" name="Freeform 46">
              <a:extLst>
                <a:ext uri="{FF2B5EF4-FFF2-40B4-BE49-F238E27FC236}">
                  <a16:creationId xmlns:a16="http://schemas.microsoft.com/office/drawing/2014/main" id="{F51A5351-D3F0-45C2-8017-B4C358CF26D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614098" y="0"/>
              <a:ext cx="5673902" cy="3582912"/>
            </a:xfrm>
            <a:custGeom>
              <a:avLst/>
              <a:gdLst>
                <a:gd name="connsiteX0" fmla="*/ 5673902 w 5673902"/>
                <a:gd name="connsiteY0" fmla="*/ 0 h 3582912"/>
                <a:gd name="connsiteX1" fmla="*/ 0 w 5673902"/>
                <a:gd name="connsiteY1" fmla="*/ 0 h 3582912"/>
                <a:gd name="connsiteX2" fmla="*/ 0 w 5673902"/>
                <a:gd name="connsiteY2" fmla="*/ 3073227 h 3582912"/>
                <a:gd name="connsiteX3" fmla="*/ 132930 w 5673902"/>
                <a:gd name="connsiteY3" fmla="*/ 3033383 h 3582912"/>
                <a:gd name="connsiteX4" fmla="*/ 1443724 w 5673902"/>
                <a:gd name="connsiteY4" fmla="*/ 3240849 h 3582912"/>
                <a:gd name="connsiteX5" fmla="*/ 2769699 w 5673902"/>
                <a:gd name="connsiteY5" fmla="*/ 3581585 h 3582912"/>
                <a:gd name="connsiteX6" fmla="*/ 5096112 w 5673902"/>
                <a:gd name="connsiteY6" fmla="*/ 1283598 h 3582912"/>
                <a:gd name="connsiteX7" fmla="*/ 5096112 w 5673902"/>
                <a:gd name="connsiteY7" fmla="*/ 1259826 h 3582912"/>
                <a:gd name="connsiteX8" fmla="*/ 5550552 w 5673902"/>
                <a:gd name="connsiteY8" fmla="*/ 119871 h 358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73902" h="3582912">
                  <a:moveTo>
                    <a:pt x="5673902" y="0"/>
                  </a:moveTo>
                  <a:lnTo>
                    <a:pt x="0" y="0"/>
                  </a:lnTo>
                  <a:lnTo>
                    <a:pt x="0" y="3073227"/>
                  </a:lnTo>
                  <a:lnTo>
                    <a:pt x="132930" y="3033383"/>
                  </a:lnTo>
                  <a:cubicBezTo>
                    <a:pt x="580500" y="2927105"/>
                    <a:pt x="1054664" y="3005108"/>
                    <a:pt x="1443724" y="3240849"/>
                  </a:cubicBezTo>
                  <a:cubicBezTo>
                    <a:pt x="1832782" y="3470648"/>
                    <a:pt x="2285360" y="3597433"/>
                    <a:pt x="2769699" y="3581585"/>
                  </a:cubicBezTo>
                  <a:cubicBezTo>
                    <a:pt x="4016275" y="3541965"/>
                    <a:pt x="5040532" y="2535605"/>
                    <a:pt x="5096112" y="1283598"/>
                  </a:cubicBezTo>
                  <a:cubicBezTo>
                    <a:pt x="5096112" y="1275674"/>
                    <a:pt x="5096112" y="1267750"/>
                    <a:pt x="5096112" y="1259826"/>
                  </a:cubicBezTo>
                  <a:cubicBezTo>
                    <a:pt x="5108022" y="831925"/>
                    <a:pt x="5271784" y="426310"/>
                    <a:pt x="5550552" y="119871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alpha val="25000"/>
                  </a:schemeClr>
                </a:gs>
                <a:gs pos="5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E356B87-CCDF-4E9B-AEFB-D6927342220A}"/>
              </a:ext>
            </a:extLst>
          </p:cNvPr>
          <p:cNvSpPr txBox="1"/>
          <p:nvPr/>
        </p:nvSpPr>
        <p:spPr>
          <a:xfrm>
            <a:off x="1092199" y="549274"/>
            <a:ext cx="4201695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d-ID" sz="3200" b="1" dirty="0">
                <a:solidFill>
                  <a:schemeClr val="bg1"/>
                </a:solidFill>
                <a:latin typeface="+mj-lt"/>
              </a:rPr>
              <a:t>Peningkatan Penggunaan Produk UKM &amp; PDN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C5477C-7259-4050-831A-A23947385DC0}"/>
              </a:ext>
            </a:extLst>
          </p:cNvPr>
          <p:cNvSpPr txBox="1"/>
          <p:nvPr/>
        </p:nvSpPr>
        <p:spPr>
          <a:xfrm>
            <a:off x="996112" y="3588653"/>
            <a:ext cx="1272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+mj-lt"/>
                <a:ea typeface="Arial Rounded MT Bold" charset="0"/>
                <a:cs typeface="Arial Rounded MT Bold" charset="0"/>
              </a:rPr>
              <a:t>NASIONAL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ACA971-57B0-4D3A-B345-41147BCED7D6}"/>
              </a:ext>
            </a:extLst>
          </p:cNvPr>
          <p:cNvSpPr txBox="1"/>
          <p:nvPr/>
        </p:nvSpPr>
        <p:spPr>
          <a:xfrm>
            <a:off x="996111" y="4377157"/>
            <a:ext cx="1272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+mj-lt"/>
                <a:ea typeface="Arial Rounded MT Bold" charset="0"/>
                <a:cs typeface="Arial Rounded MT Bold" charset="0"/>
              </a:rPr>
              <a:t>K/L</a:t>
            </a:r>
            <a:endParaRPr lang="en-US" sz="1600" b="1" dirty="0">
              <a:solidFill>
                <a:schemeClr val="bg1"/>
              </a:solidFill>
              <a:latin typeface="+mj-lt"/>
              <a:ea typeface="Arial Rounded MT Bold" charset="0"/>
              <a:cs typeface="Arial Rounded MT Bold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ED540F-428A-4731-B2BC-0E49F2743559}"/>
              </a:ext>
            </a:extLst>
          </p:cNvPr>
          <p:cNvSpPr txBox="1"/>
          <p:nvPr/>
        </p:nvSpPr>
        <p:spPr>
          <a:xfrm>
            <a:off x="996111" y="5165661"/>
            <a:ext cx="1272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+mj-lt"/>
                <a:ea typeface="Arial Rounded MT Bold" charset="0"/>
                <a:cs typeface="Arial Rounded MT Bold" charset="0"/>
              </a:rPr>
              <a:t>PEMDA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071D36-B72D-47B8-8163-CF465FEEBE29}"/>
              </a:ext>
            </a:extLst>
          </p:cNvPr>
          <p:cNvSpPr txBox="1"/>
          <p:nvPr/>
        </p:nvSpPr>
        <p:spPr>
          <a:xfrm>
            <a:off x="2341959" y="3588653"/>
            <a:ext cx="1372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138,09 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00846F-CA89-4E84-A2A0-EFF107C66B56}"/>
              </a:ext>
            </a:extLst>
          </p:cNvPr>
          <p:cNvSpPr txBox="1"/>
          <p:nvPr/>
        </p:nvSpPr>
        <p:spPr>
          <a:xfrm>
            <a:off x="2268320" y="4377326"/>
            <a:ext cx="1446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32,60 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AABE69-493A-44F9-BBCD-DEFB86A6511E}"/>
              </a:ext>
            </a:extLst>
          </p:cNvPr>
          <p:cNvSpPr txBox="1"/>
          <p:nvPr/>
        </p:nvSpPr>
        <p:spPr>
          <a:xfrm>
            <a:off x="2268320" y="5165661"/>
            <a:ext cx="1446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105,49 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FADEEF-E988-4373-8EDB-204F5E773E32}"/>
              </a:ext>
            </a:extLst>
          </p:cNvPr>
          <p:cNvCxnSpPr/>
          <p:nvPr/>
        </p:nvCxnSpPr>
        <p:spPr>
          <a:xfrm>
            <a:off x="2442210" y="4152351"/>
            <a:ext cx="12619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48133B2-BBFD-4030-85A6-7EFB8DFB397C}"/>
              </a:ext>
            </a:extLst>
          </p:cNvPr>
          <p:cNvCxnSpPr/>
          <p:nvPr/>
        </p:nvCxnSpPr>
        <p:spPr>
          <a:xfrm>
            <a:off x="2425896" y="4940855"/>
            <a:ext cx="12619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AD6829C-C57F-4750-9E4C-1345807C5E7A}"/>
              </a:ext>
            </a:extLst>
          </p:cNvPr>
          <p:cNvSpPr txBox="1"/>
          <p:nvPr/>
        </p:nvSpPr>
        <p:spPr>
          <a:xfrm>
            <a:off x="2341958" y="2714324"/>
            <a:ext cx="1462413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bg1"/>
                </a:solidFill>
                <a:latin typeface="+mj-lt"/>
                <a:ea typeface="Arial Rounded MT Bold" charset="0"/>
                <a:cs typeface="Arial Rounded MT Bold" charset="0"/>
              </a:rPr>
              <a:t>PAKET </a:t>
            </a:r>
            <a:r>
              <a:rPr lang="en-ID" sz="1400" b="1" i="0" u="none" strike="noStrike" dirty="0">
                <a:solidFill>
                  <a:schemeClr val="bg1"/>
                </a:solidFill>
                <a:latin typeface="+mj-lt"/>
              </a:rPr>
              <a:t>≤</a:t>
            </a:r>
            <a:r>
              <a:rPr lang="en-US" sz="1400" b="1" dirty="0">
                <a:solidFill>
                  <a:schemeClr val="bg1"/>
                </a:solidFill>
                <a:latin typeface="+mj-lt"/>
                <a:ea typeface="Arial Rounded MT Bold" charset="0"/>
                <a:cs typeface="Arial Rounded MT Bold" charset="0"/>
              </a:rPr>
              <a:t> 2,5 M DALAM RUP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009DD6-A256-4686-87B0-6698276E1A9B}"/>
              </a:ext>
            </a:extLst>
          </p:cNvPr>
          <p:cNvSpPr txBox="1"/>
          <p:nvPr/>
        </p:nvSpPr>
        <p:spPr>
          <a:xfrm>
            <a:off x="4194614" y="2702012"/>
            <a:ext cx="1366214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bg1"/>
                </a:solidFill>
                <a:latin typeface="+mj-lt"/>
                <a:ea typeface="Arial Rounded MT Bold" charset="0"/>
                <a:cs typeface="Arial Rounded MT Bold" charset="0"/>
              </a:rPr>
              <a:t>REALISASI BELA PENGADAAN*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9D588A-006D-445D-8157-A5972545F273}"/>
              </a:ext>
            </a:extLst>
          </p:cNvPr>
          <p:cNvSpPr txBox="1"/>
          <p:nvPr/>
        </p:nvSpPr>
        <p:spPr>
          <a:xfrm>
            <a:off x="5963332" y="2691033"/>
            <a:ext cx="1288523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bg1"/>
                </a:solidFill>
                <a:latin typeface="+mj-lt"/>
                <a:ea typeface="Arial Rounded MT Bold" charset="0"/>
                <a:cs typeface="Arial Rounded MT Bold" charset="0"/>
              </a:rPr>
              <a:t>REALISASI PAKET UKM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676AE5-9F83-4521-A1E7-8AE69DC19A3C}"/>
              </a:ext>
            </a:extLst>
          </p:cNvPr>
          <p:cNvSpPr txBox="1"/>
          <p:nvPr/>
        </p:nvSpPr>
        <p:spPr>
          <a:xfrm>
            <a:off x="7732050" y="2691032"/>
            <a:ext cx="1288523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bg1"/>
                </a:solidFill>
                <a:latin typeface="+mj-lt"/>
                <a:ea typeface="Arial Rounded MT Bold" charset="0"/>
                <a:cs typeface="Arial Rounded MT Bold" charset="0"/>
              </a:rPr>
              <a:t>TAGGING PDN SIRUP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7E7E5E-E0AD-4504-8648-5E470D34E12E}"/>
              </a:ext>
            </a:extLst>
          </p:cNvPr>
          <p:cNvSpPr txBox="1"/>
          <p:nvPr/>
        </p:nvSpPr>
        <p:spPr>
          <a:xfrm>
            <a:off x="9281256" y="2687671"/>
            <a:ext cx="178361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bg1"/>
                </a:solidFill>
                <a:latin typeface="+mj-lt"/>
                <a:ea typeface="Arial Rounded MT Bold" charset="0"/>
                <a:cs typeface="Arial Rounded MT Bold" charset="0"/>
              </a:rPr>
              <a:t>REALISASI PDN MELALUI </a:t>
            </a:r>
            <a:br>
              <a:rPr lang="en-US" sz="1400" b="1" dirty="0">
                <a:solidFill>
                  <a:schemeClr val="bg1"/>
                </a:solidFill>
                <a:latin typeface="+mj-lt"/>
                <a:ea typeface="Arial Rounded MT Bold" charset="0"/>
                <a:cs typeface="Arial Rounded MT Bold" charset="0"/>
              </a:rPr>
            </a:br>
            <a:r>
              <a:rPr lang="en-US" sz="1400" b="1" dirty="0">
                <a:solidFill>
                  <a:schemeClr val="bg1"/>
                </a:solidFill>
                <a:latin typeface="+mj-lt"/>
                <a:ea typeface="Arial Rounded MT Bold" charset="0"/>
                <a:cs typeface="Arial Rounded MT Bold" charset="0"/>
              </a:rPr>
              <a:t>E-PURCHASING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64E4F3-43EF-4B78-80BD-3F240EB56284}"/>
              </a:ext>
            </a:extLst>
          </p:cNvPr>
          <p:cNvSpPr txBox="1"/>
          <p:nvPr/>
        </p:nvSpPr>
        <p:spPr>
          <a:xfrm>
            <a:off x="4110677" y="3588653"/>
            <a:ext cx="1372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0,50 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DDDA5B-BED7-4F63-A50B-F64822FBAD22}"/>
              </a:ext>
            </a:extLst>
          </p:cNvPr>
          <p:cNvSpPr txBox="1"/>
          <p:nvPr/>
        </p:nvSpPr>
        <p:spPr>
          <a:xfrm>
            <a:off x="4037038" y="4377327"/>
            <a:ext cx="1446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0,48 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4B06CF-DBF7-4C90-9EDC-6875ECEE0E16}"/>
              </a:ext>
            </a:extLst>
          </p:cNvPr>
          <p:cNvSpPr txBox="1"/>
          <p:nvPr/>
        </p:nvSpPr>
        <p:spPr>
          <a:xfrm>
            <a:off x="4037040" y="5165661"/>
            <a:ext cx="14460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0,02 M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2994332-F3B1-4B3D-A663-2AF43A8C0AF7}"/>
              </a:ext>
            </a:extLst>
          </p:cNvPr>
          <p:cNvCxnSpPr/>
          <p:nvPr/>
        </p:nvCxnSpPr>
        <p:spPr>
          <a:xfrm>
            <a:off x="4210928" y="4152352"/>
            <a:ext cx="12619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5D97907-7D62-4A5C-A378-D1C651EEA4AF}"/>
              </a:ext>
            </a:extLst>
          </p:cNvPr>
          <p:cNvCxnSpPr/>
          <p:nvPr/>
        </p:nvCxnSpPr>
        <p:spPr>
          <a:xfrm>
            <a:off x="4194614" y="4940856"/>
            <a:ext cx="12619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5C0570B-21C0-4A09-BC1E-FE75180E7A90}"/>
              </a:ext>
            </a:extLst>
          </p:cNvPr>
          <p:cNvSpPr txBox="1"/>
          <p:nvPr/>
        </p:nvSpPr>
        <p:spPr>
          <a:xfrm>
            <a:off x="5879395" y="3588653"/>
            <a:ext cx="1372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25,34 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53DDEC-D77A-4AA0-B5B7-85E19DDD35B0}"/>
              </a:ext>
            </a:extLst>
          </p:cNvPr>
          <p:cNvSpPr txBox="1"/>
          <p:nvPr/>
        </p:nvSpPr>
        <p:spPr>
          <a:xfrm>
            <a:off x="5879394" y="4377327"/>
            <a:ext cx="1372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11,87 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276D8AA-B268-4663-9C49-F2C2B0AF8AFF}"/>
              </a:ext>
            </a:extLst>
          </p:cNvPr>
          <p:cNvSpPr txBox="1"/>
          <p:nvPr/>
        </p:nvSpPr>
        <p:spPr>
          <a:xfrm>
            <a:off x="5879393" y="5165661"/>
            <a:ext cx="1372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13,47 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4A81E83-1A6C-4230-841D-EDD4D3DCFEA2}"/>
              </a:ext>
            </a:extLst>
          </p:cNvPr>
          <p:cNvCxnSpPr/>
          <p:nvPr/>
        </p:nvCxnSpPr>
        <p:spPr>
          <a:xfrm>
            <a:off x="5979646" y="4152352"/>
            <a:ext cx="12619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D221C1B-D8AB-4115-9887-59E619140732}"/>
              </a:ext>
            </a:extLst>
          </p:cNvPr>
          <p:cNvCxnSpPr/>
          <p:nvPr/>
        </p:nvCxnSpPr>
        <p:spPr>
          <a:xfrm>
            <a:off x="5963332" y="4940856"/>
            <a:ext cx="12619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56C590E-9C57-477E-A040-FBB81C24365D}"/>
              </a:ext>
            </a:extLst>
          </p:cNvPr>
          <p:cNvSpPr txBox="1"/>
          <p:nvPr/>
        </p:nvSpPr>
        <p:spPr>
          <a:xfrm>
            <a:off x="7563556" y="3588653"/>
            <a:ext cx="1457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411,14 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81421A9-594B-48BD-92BE-C10CEA220F5D}"/>
              </a:ext>
            </a:extLst>
          </p:cNvPr>
          <p:cNvSpPr txBox="1"/>
          <p:nvPr/>
        </p:nvSpPr>
        <p:spPr>
          <a:xfrm>
            <a:off x="7563556" y="4377327"/>
            <a:ext cx="1457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201,18 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B300E53-633F-46E6-9DFC-73C3D7E63B7A}"/>
              </a:ext>
            </a:extLst>
          </p:cNvPr>
          <p:cNvSpPr txBox="1"/>
          <p:nvPr/>
        </p:nvSpPr>
        <p:spPr>
          <a:xfrm>
            <a:off x="7562806" y="5165661"/>
            <a:ext cx="1457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209,95 T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4932D50-F822-4F34-97F8-DDF0EDD07B85}"/>
              </a:ext>
            </a:extLst>
          </p:cNvPr>
          <p:cNvCxnSpPr/>
          <p:nvPr/>
        </p:nvCxnSpPr>
        <p:spPr>
          <a:xfrm>
            <a:off x="7748364" y="4152352"/>
            <a:ext cx="12619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3E0A3A5-2450-482E-ACE5-04F940A77791}"/>
              </a:ext>
            </a:extLst>
          </p:cNvPr>
          <p:cNvCxnSpPr/>
          <p:nvPr/>
        </p:nvCxnSpPr>
        <p:spPr>
          <a:xfrm>
            <a:off x="7732050" y="4940856"/>
            <a:ext cx="12619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60C75FC-A925-4BE9-84D0-8567518F471B}"/>
              </a:ext>
            </a:extLst>
          </p:cNvPr>
          <p:cNvSpPr txBox="1"/>
          <p:nvPr/>
        </p:nvSpPr>
        <p:spPr>
          <a:xfrm>
            <a:off x="9363177" y="3588653"/>
            <a:ext cx="1426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6,97 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6A196C-B6A3-4691-8315-E28D813C32B4}"/>
              </a:ext>
            </a:extLst>
          </p:cNvPr>
          <p:cNvSpPr txBox="1"/>
          <p:nvPr/>
        </p:nvSpPr>
        <p:spPr>
          <a:xfrm>
            <a:off x="9363178" y="4376987"/>
            <a:ext cx="1426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4,22 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7805947-5772-436A-B9E2-086DB685BA4C}"/>
              </a:ext>
            </a:extLst>
          </p:cNvPr>
          <p:cNvSpPr txBox="1"/>
          <p:nvPr/>
        </p:nvSpPr>
        <p:spPr>
          <a:xfrm>
            <a:off x="9363176" y="5165661"/>
            <a:ext cx="1426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ea typeface="Arial Rounded MT Bold" charset="0"/>
                <a:cs typeface="Arial Rounded MT Bold" charset="0"/>
              </a:rPr>
              <a:t>Rp. 2,75 T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C8CF2AC-1BDB-4EE3-A5D2-6237C7A6FCD3}"/>
              </a:ext>
            </a:extLst>
          </p:cNvPr>
          <p:cNvCxnSpPr/>
          <p:nvPr/>
        </p:nvCxnSpPr>
        <p:spPr>
          <a:xfrm>
            <a:off x="9517082" y="4152012"/>
            <a:ext cx="12619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41EB029-EA08-4480-9EB0-20E3BDB9459B}"/>
              </a:ext>
            </a:extLst>
          </p:cNvPr>
          <p:cNvCxnSpPr/>
          <p:nvPr/>
        </p:nvCxnSpPr>
        <p:spPr>
          <a:xfrm>
            <a:off x="9500768" y="4940516"/>
            <a:ext cx="12619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817B471-215B-4C8F-8D8B-4A2559CAC9CD}"/>
              </a:ext>
            </a:extLst>
          </p:cNvPr>
          <p:cNvSpPr txBox="1"/>
          <p:nvPr/>
        </p:nvSpPr>
        <p:spPr>
          <a:xfrm>
            <a:off x="9259185" y="6578352"/>
            <a:ext cx="2867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>
                <a:solidFill>
                  <a:schemeClr val="bg1"/>
                </a:solidFill>
              </a:rPr>
              <a:t>*</a:t>
            </a:r>
            <a:r>
              <a:rPr lang="en-US" sz="800" i="1" dirty="0" err="1">
                <a:solidFill>
                  <a:schemeClr val="bg1"/>
                </a:solidFill>
              </a:rPr>
              <a:t>seluruh</a:t>
            </a:r>
            <a:r>
              <a:rPr lang="en-US" sz="800" i="1" dirty="0">
                <a:solidFill>
                  <a:schemeClr val="bg1"/>
                </a:solidFill>
              </a:rPr>
              <a:t> data </a:t>
            </a:r>
            <a:r>
              <a:rPr lang="en-US" sz="800" i="1" dirty="0" err="1">
                <a:solidFill>
                  <a:schemeClr val="bg1"/>
                </a:solidFill>
              </a:rPr>
              <a:t>transaksi</a:t>
            </a:r>
            <a:r>
              <a:rPr lang="en-US" sz="800" i="1" dirty="0">
                <a:solidFill>
                  <a:schemeClr val="bg1"/>
                </a:solidFill>
              </a:rPr>
              <a:t> BELA </a:t>
            </a:r>
            <a:r>
              <a:rPr lang="en-US" sz="800" i="1" dirty="0" err="1">
                <a:solidFill>
                  <a:schemeClr val="bg1"/>
                </a:solidFill>
              </a:rPr>
              <a:t>dari</a:t>
            </a:r>
            <a:r>
              <a:rPr lang="en-US" sz="800" i="1" dirty="0">
                <a:solidFill>
                  <a:schemeClr val="bg1"/>
                </a:solidFill>
              </a:rPr>
              <a:t> </a:t>
            </a:r>
            <a:r>
              <a:rPr lang="en-US" sz="800" i="1" dirty="0" err="1">
                <a:solidFill>
                  <a:schemeClr val="bg1"/>
                </a:solidFill>
              </a:rPr>
              <a:t>tahun</a:t>
            </a:r>
            <a:r>
              <a:rPr lang="en-US" sz="800" i="1" dirty="0">
                <a:solidFill>
                  <a:schemeClr val="bg1"/>
                </a:solidFill>
              </a:rPr>
              <a:t> 2020 s/d 2021</a:t>
            </a:r>
            <a:endParaRPr lang="en-ID" sz="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1136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F829F13-86FC-4E18-B2CB-FEA6055579AF}"/>
              </a:ext>
            </a:extLst>
          </p:cNvPr>
          <p:cNvSpPr txBox="1"/>
          <p:nvPr/>
        </p:nvSpPr>
        <p:spPr>
          <a:xfrm>
            <a:off x="1003229" y="2231605"/>
            <a:ext cx="30796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b="1" dirty="0">
                <a:solidFill>
                  <a:schemeClr val="accent3"/>
                </a:solidFill>
                <a:latin typeface="+mj-lt"/>
              </a:rPr>
              <a:t>Jumlah Pelaku Usaha, Jumlah Paket dan Realisasi PBJ untuk Usaha Kecil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A9416FC-DF95-4F1A-A2A0-9A74FC5DFD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611040"/>
              </p:ext>
            </p:extLst>
          </p:nvPr>
        </p:nvGraphicFramePr>
        <p:xfrm>
          <a:off x="5058317" y="273980"/>
          <a:ext cx="2804127" cy="3520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4E96F2C-7125-47EB-8527-D79159E9E5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4355042"/>
              </p:ext>
            </p:extLst>
          </p:nvPr>
        </p:nvGraphicFramePr>
        <p:xfrm>
          <a:off x="8544145" y="549275"/>
          <a:ext cx="2840010" cy="3020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60604CE-BA59-43DE-9C5A-AB035638DC5F}"/>
              </a:ext>
            </a:extLst>
          </p:cNvPr>
          <p:cNvSpPr txBox="1"/>
          <p:nvPr/>
        </p:nvSpPr>
        <p:spPr>
          <a:xfrm>
            <a:off x="8098910" y="464550"/>
            <a:ext cx="150733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Pelaku</a:t>
            </a:r>
            <a:endParaRPr lang="en-US" sz="1600" dirty="0"/>
          </a:p>
          <a:p>
            <a:r>
              <a:rPr lang="en-US" sz="1600" dirty="0"/>
              <a:t>Usaha Kecil</a:t>
            </a:r>
          </a:p>
          <a:p>
            <a:r>
              <a:rPr lang="en-US" sz="2000" b="1" dirty="0">
                <a:latin typeface="+mj-lt"/>
              </a:rPr>
              <a:t>169.297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1818C5-9377-4BDE-9282-4137191078D8}"/>
              </a:ext>
            </a:extLst>
          </p:cNvPr>
          <p:cNvSpPr txBox="1"/>
          <p:nvPr/>
        </p:nvSpPr>
        <p:spPr>
          <a:xfrm>
            <a:off x="4377380" y="549275"/>
            <a:ext cx="18469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Potensi</a:t>
            </a:r>
            <a:r>
              <a:rPr lang="en-US" sz="1600" dirty="0"/>
              <a:t> Jumlah Paket Usaha Kecil</a:t>
            </a:r>
          </a:p>
          <a:p>
            <a:r>
              <a:rPr lang="en-US" sz="2000" b="1" dirty="0">
                <a:latin typeface="+mj-lt"/>
              </a:rPr>
              <a:t>1.596.450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5B1883-3A00-4134-AB60-8B505E76269D}"/>
              </a:ext>
            </a:extLst>
          </p:cNvPr>
          <p:cNvSpPr txBox="1"/>
          <p:nvPr/>
        </p:nvSpPr>
        <p:spPr>
          <a:xfrm>
            <a:off x="9108849" y="1856369"/>
            <a:ext cx="1681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</a:rPr>
              <a:t>415.705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EE7B1D-C4BC-42E8-A103-CB433CFF0D73}"/>
              </a:ext>
            </a:extLst>
          </p:cNvPr>
          <p:cNvSpPr txBox="1"/>
          <p:nvPr/>
        </p:nvSpPr>
        <p:spPr>
          <a:xfrm>
            <a:off x="5683999" y="1856369"/>
            <a:ext cx="1552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56AFF"/>
                </a:solidFill>
                <a:latin typeface="+mj-lt"/>
              </a:rPr>
              <a:t>1.619.717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63BF2F36-76A5-40CD-A291-5259372419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0224845"/>
              </p:ext>
            </p:extLst>
          </p:nvPr>
        </p:nvGraphicFramePr>
        <p:xfrm>
          <a:off x="5189260" y="3801265"/>
          <a:ext cx="2542239" cy="2658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568F5AB4-6D1E-4C0D-8B12-984E8CBCD8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6692183"/>
              </p:ext>
            </p:extLst>
          </p:nvPr>
        </p:nvGraphicFramePr>
        <p:xfrm>
          <a:off x="8544145" y="3429000"/>
          <a:ext cx="2854415" cy="3131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11BDA499-A040-4647-986E-058DA89E389F}"/>
              </a:ext>
            </a:extLst>
          </p:cNvPr>
          <p:cNvSpPr txBox="1"/>
          <p:nvPr/>
        </p:nvSpPr>
        <p:spPr>
          <a:xfrm>
            <a:off x="5721886" y="4772626"/>
            <a:ext cx="1476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</a:rPr>
              <a:t>480,1 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EF5585-BC2C-4D86-8E28-BF00219BEBC4}"/>
              </a:ext>
            </a:extLst>
          </p:cNvPr>
          <p:cNvSpPr txBox="1"/>
          <p:nvPr/>
        </p:nvSpPr>
        <p:spPr>
          <a:xfrm>
            <a:off x="9333414" y="4772626"/>
            <a:ext cx="123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</a:rPr>
              <a:t>138,6 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B95C1F-5D91-4B80-B1F1-7C7C7BBC0452}"/>
              </a:ext>
            </a:extLst>
          </p:cNvPr>
          <p:cNvSpPr txBox="1"/>
          <p:nvPr/>
        </p:nvSpPr>
        <p:spPr>
          <a:xfrm>
            <a:off x="8098910" y="3508032"/>
            <a:ext cx="172261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Nilai Realisasi</a:t>
            </a:r>
          </a:p>
          <a:p>
            <a:r>
              <a:rPr lang="en-US" sz="1600" dirty="0"/>
              <a:t>Usaha Kecil</a:t>
            </a:r>
          </a:p>
          <a:p>
            <a:r>
              <a:rPr lang="en-US" sz="2000" b="1" dirty="0">
                <a:latin typeface="+mj-lt"/>
              </a:rPr>
              <a:t>Rp. 25,4 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C93CCC-A76E-496B-A2E0-C0CB0494D5DA}"/>
              </a:ext>
            </a:extLst>
          </p:cNvPr>
          <p:cNvSpPr txBox="1"/>
          <p:nvPr/>
        </p:nvSpPr>
        <p:spPr>
          <a:xfrm>
            <a:off x="4377381" y="3492643"/>
            <a:ext cx="18469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Potensi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</a:t>
            </a:r>
            <a:r>
              <a:rPr lang="en-US" sz="1600" dirty="0" err="1"/>
              <a:t>Pagu</a:t>
            </a:r>
            <a:endParaRPr lang="en-US" sz="1600" dirty="0"/>
          </a:p>
          <a:p>
            <a:r>
              <a:rPr lang="en-US" sz="1600" dirty="0"/>
              <a:t>Usaha Kecil</a:t>
            </a:r>
          </a:p>
          <a:p>
            <a:r>
              <a:rPr lang="en-US" sz="2000" b="1" dirty="0">
                <a:latin typeface="+mj-lt"/>
              </a:rPr>
              <a:t>Rp. 138,1 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397A666-83C4-410D-8DCD-FC7AE604C37C}"/>
              </a:ext>
            </a:extLst>
          </p:cNvPr>
          <p:cNvSpPr txBox="1"/>
          <p:nvPr/>
        </p:nvSpPr>
        <p:spPr>
          <a:xfrm>
            <a:off x="1626377" y="5399631"/>
            <a:ext cx="1405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Usaha Kecil</a:t>
            </a:r>
            <a:endParaRPr lang="en-ID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E0DF3F-93BB-4E96-8F27-008A36D6C94C}"/>
              </a:ext>
            </a:extLst>
          </p:cNvPr>
          <p:cNvSpPr txBox="1"/>
          <p:nvPr/>
        </p:nvSpPr>
        <p:spPr>
          <a:xfrm>
            <a:off x="1627983" y="5829323"/>
            <a:ext cx="175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Usaha Non Kecil</a:t>
            </a:r>
            <a:endParaRPr lang="en-ID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3943B5-66BA-4C27-ACC4-B1C14F3055FF}"/>
              </a:ext>
            </a:extLst>
          </p:cNvPr>
          <p:cNvSpPr/>
          <p:nvPr/>
        </p:nvSpPr>
        <p:spPr>
          <a:xfrm>
            <a:off x="1265274" y="5396109"/>
            <a:ext cx="313200" cy="311299"/>
          </a:xfrm>
          <a:prstGeom prst="rect">
            <a:avLst/>
          </a:prstGeom>
          <a:gradFill>
            <a:gsLst>
              <a:gs pos="0">
                <a:schemeClr val="accent1"/>
              </a:gs>
              <a:gs pos="53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A7E256F-63BC-4DA3-B954-69699D41A67E}"/>
              </a:ext>
            </a:extLst>
          </p:cNvPr>
          <p:cNvSpPr/>
          <p:nvPr/>
        </p:nvSpPr>
        <p:spPr>
          <a:xfrm>
            <a:off x="1265274" y="5825801"/>
            <a:ext cx="313200" cy="311299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3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0117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1577BD4A-25D7-44C4-80D5-BA40CC10FE81}"/>
              </a:ext>
            </a:extLst>
          </p:cNvPr>
          <p:cNvSpPr txBox="1"/>
          <p:nvPr/>
        </p:nvSpPr>
        <p:spPr>
          <a:xfrm>
            <a:off x="994546" y="484385"/>
            <a:ext cx="4395685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sv-SE" sz="3200" b="1" noProof="1">
                <a:solidFill>
                  <a:schemeClr val="accent3"/>
                </a:solidFill>
                <a:latin typeface="+mj-lt"/>
              </a:rPr>
              <a:t>BELA PENGADAAN</a:t>
            </a:r>
          </a:p>
          <a:p>
            <a:pPr>
              <a:lnSpc>
                <a:spcPct val="90000"/>
              </a:lnSpc>
            </a:pPr>
            <a:r>
              <a:rPr lang="sv-SE" sz="2400" noProof="1">
                <a:solidFill>
                  <a:schemeClr val="tx2">
                    <a:lumMod val="75000"/>
                  </a:schemeClr>
                </a:solidFill>
              </a:rPr>
              <a:t>Tahun Anggaran 2021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E86E82F-E3AB-4788-959E-D7925C287FDA}"/>
              </a:ext>
            </a:extLst>
          </p:cNvPr>
          <p:cNvSpPr txBox="1"/>
          <p:nvPr/>
        </p:nvSpPr>
        <p:spPr>
          <a:xfrm>
            <a:off x="949759" y="1711005"/>
            <a:ext cx="18101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dirty="0"/>
              <a:t>Partner BELA </a:t>
            </a:r>
            <a:r>
              <a:rPr lang="en-US" sz="1600" dirty="0" err="1"/>
              <a:t>Pengadaan</a:t>
            </a:r>
            <a:r>
              <a:rPr lang="en-US" sz="1600" dirty="0"/>
              <a:t> *</a:t>
            </a:r>
            <a:endParaRPr lang="id-ID" sz="1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E45229-57A9-4709-95C1-09929A294C66}"/>
              </a:ext>
            </a:extLst>
          </p:cNvPr>
          <p:cNvSpPr txBox="1"/>
          <p:nvPr/>
        </p:nvSpPr>
        <p:spPr>
          <a:xfrm>
            <a:off x="3070552" y="1649449"/>
            <a:ext cx="772785" cy="584775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12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910B2A3-A30C-40D1-A4CF-6789B5270714}"/>
              </a:ext>
            </a:extLst>
          </p:cNvPr>
          <p:cNvSpPr txBox="1"/>
          <p:nvPr/>
        </p:nvSpPr>
        <p:spPr>
          <a:xfrm>
            <a:off x="949759" y="2605379"/>
            <a:ext cx="18101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dirty="0"/>
              <a:t>UMK BELA </a:t>
            </a:r>
            <a:r>
              <a:rPr lang="en-US" sz="1600" dirty="0" err="1"/>
              <a:t>Pengadaan</a:t>
            </a:r>
            <a:r>
              <a:rPr lang="en-US" sz="1600" dirty="0"/>
              <a:t>*</a:t>
            </a:r>
            <a:endParaRPr lang="id-ID" sz="16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70A8837-C86D-4BF4-A1CB-8F1F55066157}"/>
              </a:ext>
            </a:extLst>
          </p:cNvPr>
          <p:cNvSpPr txBox="1"/>
          <p:nvPr/>
        </p:nvSpPr>
        <p:spPr>
          <a:xfrm>
            <a:off x="3070552" y="2645961"/>
            <a:ext cx="1658611" cy="584775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66.646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170F05B-011B-4776-AAB5-CEF4BEA035D5}"/>
              </a:ext>
            </a:extLst>
          </p:cNvPr>
          <p:cNvSpPr txBox="1"/>
          <p:nvPr/>
        </p:nvSpPr>
        <p:spPr>
          <a:xfrm>
            <a:off x="949759" y="3519362"/>
            <a:ext cx="18101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d-ID" sz="1600" dirty="0"/>
              <a:t>Perencanaan Paket Pengadaan Langsung</a:t>
            </a:r>
            <a:r>
              <a:rPr lang="en-US" sz="1600" dirty="0"/>
              <a:t> K/L/PEMDA**</a:t>
            </a:r>
            <a:endParaRPr lang="id-ID" sz="16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3EF760E-F9FA-4578-92E2-51428E25CCA0}"/>
              </a:ext>
            </a:extLst>
          </p:cNvPr>
          <p:cNvSpPr txBox="1"/>
          <p:nvPr/>
        </p:nvSpPr>
        <p:spPr>
          <a:xfrm>
            <a:off x="3070553" y="3642473"/>
            <a:ext cx="2437113" cy="584775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Rp 73,28 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94DE75-F5B8-4F75-A891-B86DA6B91DEC}"/>
              </a:ext>
            </a:extLst>
          </p:cNvPr>
          <p:cNvSpPr txBox="1"/>
          <p:nvPr/>
        </p:nvSpPr>
        <p:spPr>
          <a:xfrm>
            <a:off x="497473" y="4580435"/>
            <a:ext cx="22624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d-ID" sz="1600" dirty="0"/>
              <a:t>Realisasi Paket Pengadaan Langsung </a:t>
            </a:r>
            <a:r>
              <a:rPr lang="en-US" sz="1600" dirty="0"/>
              <a:t>K/L/PEMDA </a:t>
            </a:r>
            <a:r>
              <a:rPr lang="id-ID" sz="1600" dirty="0"/>
              <a:t>pada BELA</a:t>
            </a:r>
            <a:r>
              <a:rPr lang="en-US" sz="1600" dirty="0"/>
              <a:t>*</a:t>
            </a:r>
            <a:endParaRPr lang="id-ID" sz="16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C53223-F600-47F5-86F3-ABFA070E281E}"/>
              </a:ext>
            </a:extLst>
          </p:cNvPr>
          <p:cNvSpPr txBox="1"/>
          <p:nvPr/>
        </p:nvSpPr>
        <p:spPr>
          <a:xfrm>
            <a:off x="1080012" y="5778671"/>
            <a:ext cx="47008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/>
              <a:t>Sumber</a:t>
            </a:r>
            <a:r>
              <a:rPr lang="en-US" sz="1200" dirty="0"/>
              <a:t> Data : </a:t>
            </a:r>
          </a:p>
          <a:p>
            <a:r>
              <a:rPr lang="en-US" sz="1200" dirty="0"/>
              <a:t>* </a:t>
            </a:r>
            <a:r>
              <a:rPr lang="is-IS" sz="1200" b="0" dirty="0">
                <a:latin typeface="+mn-lt"/>
              </a:rPr>
              <a:t>belapengadaan.lkpp.go.id (transaksi BELA dari 2020 s/d 2021</a:t>
            </a:r>
            <a:endParaRPr lang="en-US" sz="12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r>
              <a:rPr lang="en-US" sz="1200" dirty="0"/>
              <a:t>** </a:t>
            </a:r>
            <a:r>
              <a:rPr lang="en-US" sz="1200" b="0" dirty="0">
                <a:latin typeface="+mn-lt"/>
              </a:rPr>
              <a:t>Data </a:t>
            </a:r>
            <a:r>
              <a:rPr lang="en-US" sz="1200" b="0" dirty="0" err="1">
                <a:latin typeface="+mn-lt"/>
              </a:rPr>
              <a:t>SiRUP</a:t>
            </a:r>
            <a:endParaRPr lang="en-US" sz="1200" dirty="0"/>
          </a:p>
          <a:p>
            <a:endParaRPr lang="id-ID" sz="1200" dirty="0"/>
          </a:p>
        </p:txBody>
      </p:sp>
      <p:sp>
        <p:nvSpPr>
          <p:cNvPr id="40" name="object 7">
            <a:extLst>
              <a:ext uri="{FF2B5EF4-FFF2-40B4-BE49-F238E27FC236}">
                <a16:creationId xmlns:a16="http://schemas.microsoft.com/office/drawing/2014/main" id="{0FDC180F-EE51-469E-AB82-CEDD7D182C14}"/>
              </a:ext>
            </a:extLst>
          </p:cNvPr>
          <p:cNvSpPr/>
          <p:nvPr/>
        </p:nvSpPr>
        <p:spPr>
          <a:xfrm>
            <a:off x="5570173" y="878508"/>
            <a:ext cx="6667545" cy="5979492"/>
          </a:xfrm>
          <a:custGeom>
            <a:avLst/>
            <a:gdLst/>
            <a:ahLst/>
            <a:cxnLst/>
            <a:rect l="l" t="t" r="r" b="b"/>
            <a:pathLst>
              <a:path w="5000659" h="4484619">
                <a:moveTo>
                  <a:pt x="4917324" y="4483535"/>
                </a:moveTo>
                <a:lnTo>
                  <a:pt x="4956421" y="4468540"/>
                </a:lnTo>
                <a:lnTo>
                  <a:pt x="4985323" y="4439235"/>
                </a:lnTo>
                <a:lnTo>
                  <a:pt x="4999776" y="4399876"/>
                </a:lnTo>
                <a:lnTo>
                  <a:pt x="5000358" y="4391206"/>
                </a:lnTo>
                <a:lnTo>
                  <a:pt x="5000358" y="174"/>
                </a:lnTo>
                <a:lnTo>
                  <a:pt x="170574" y="2806745"/>
                </a:lnTo>
                <a:lnTo>
                  <a:pt x="153864" y="2816212"/>
                </a:lnTo>
                <a:lnTo>
                  <a:pt x="137969" y="2824575"/>
                </a:lnTo>
                <a:lnTo>
                  <a:pt x="122896" y="2832002"/>
                </a:lnTo>
                <a:lnTo>
                  <a:pt x="108650" y="2838659"/>
                </a:lnTo>
                <a:lnTo>
                  <a:pt x="95234" y="2844712"/>
                </a:lnTo>
                <a:lnTo>
                  <a:pt x="82655" y="2850329"/>
                </a:lnTo>
                <a:lnTo>
                  <a:pt x="70916" y="2855674"/>
                </a:lnTo>
                <a:lnTo>
                  <a:pt x="32473" y="2877680"/>
                </a:lnTo>
                <a:lnTo>
                  <a:pt x="7884" y="2908673"/>
                </a:lnTo>
                <a:lnTo>
                  <a:pt x="0" y="2935505"/>
                </a:lnTo>
                <a:lnTo>
                  <a:pt x="0" y="3047729"/>
                </a:lnTo>
                <a:lnTo>
                  <a:pt x="4290" y="3086763"/>
                </a:lnTo>
                <a:lnTo>
                  <a:pt x="16180" y="3125378"/>
                </a:lnTo>
                <a:lnTo>
                  <a:pt x="35689" y="3163151"/>
                </a:lnTo>
                <a:lnTo>
                  <a:pt x="62837" y="3199653"/>
                </a:lnTo>
                <a:lnTo>
                  <a:pt x="97644" y="3234461"/>
                </a:lnTo>
                <a:lnTo>
                  <a:pt x="140131" y="3267149"/>
                </a:lnTo>
                <a:lnTo>
                  <a:pt x="172732" y="3287552"/>
                </a:lnTo>
                <a:lnTo>
                  <a:pt x="2247606" y="4484484"/>
                </a:lnTo>
                <a:lnTo>
                  <a:pt x="4904580" y="4484484"/>
                </a:lnTo>
                <a:lnTo>
                  <a:pt x="4917324" y="4483535"/>
                </a:lnTo>
                <a:close/>
              </a:path>
            </a:pathLst>
          </a:custGeom>
          <a:solidFill>
            <a:srgbClr val="807F7F"/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41" name="object 8">
            <a:extLst>
              <a:ext uri="{FF2B5EF4-FFF2-40B4-BE49-F238E27FC236}">
                <a16:creationId xmlns:a16="http://schemas.microsoft.com/office/drawing/2014/main" id="{F931816B-D830-4EA1-B4B0-01FCCC684EC2}"/>
              </a:ext>
            </a:extLst>
          </p:cNvPr>
          <p:cNvSpPr/>
          <p:nvPr/>
        </p:nvSpPr>
        <p:spPr>
          <a:xfrm>
            <a:off x="5570751" y="740596"/>
            <a:ext cx="6666964" cy="6117399"/>
          </a:xfrm>
          <a:custGeom>
            <a:avLst/>
            <a:gdLst/>
            <a:ahLst/>
            <a:cxnLst/>
            <a:rect l="l" t="t" r="r" b="b"/>
            <a:pathLst>
              <a:path w="5000223" h="4588049">
                <a:moveTo>
                  <a:pt x="4916888" y="4586965"/>
                </a:moveTo>
                <a:lnTo>
                  <a:pt x="4955985" y="4571970"/>
                </a:lnTo>
                <a:lnTo>
                  <a:pt x="4984887" y="4542665"/>
                </a:lnTo>
                <a:lnTo>
                  <a:pt x="4999341" y="4503306"/>
                </a:lnTo>
                <a:lnTo>
                  <a:pt x="4999924" y="4494617"/>
                </a:lnTo>
                <a:lnTo>
                  <a:pt x="4999924" y="174"/>
                </a:lnTo>
                <a:lnTo>
                  <a:pt x="170139" y="2807851"/>
                </a:lnTo>
                <a:lnTo>
                  <a:pt x="137691" y="2828253"/>
                </a:lnTo>
                <a:lnTo>
                  <a:pt x="83090" y="2872279"/>
                </a:lnTo>
                <a:lnTo>
                  <a:pt x="42210" y="2919781"/>
                </a:lnTo>
                <a:lnTo>
                  <a:pt x="15046" y="2969775"/>
                </a:lnTo>
                <a:lnTo>
                  <a:pt x="1589" y="3021277"/>
                </a:lnTo>
                <a:lnTo>
                  <a:pt x="0" y="3047287"/>
                </a:lnTo>
                <a:lnTo>
                  <a:pt x="1834" y="3073305"/>
                </a:lnTo>
                <a:lnTo>
                  <a:pt x="15772" y="3124874"/>
                </a:lnTo>
                <a:lnTo>
                  <a:pt x="43398" y="3175000"/>
                </a:lnTo>
                <a:lnTo>
                  <a:pt x="84704" y="3222701"/>
                </a:lnTo>
                <a:lnTo>
                  <a:pt x="139682" y="3266992"/>
                </a:lnTo>
                <a:lnTo>
                  <a:pt x="172297" y="3287552"/>
                </a:lnTo>
                <a:lnTo>
                  <a:pt x="2425440" y="4587918"/>
                </a:lnTo>
                <a:lnTo>
                  <a:pt x="4904091" y="4587918"/>
                </a:lnTo>
                <a:lnTo>
                  <a:pt x="4916888" y="4586965"/>
                </a:lnTo>
                <a:close/>
              </a:path>
            </a:pathLst>
          </a:custGeom>
          <a:solidFill>
            <a:srgbClr val="CAC9C9"/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42" name="object 9">
            <a:extLst>
              <a:ext uri="{FF2B5EF4-FFF2-40B4-BE49-F238E27FC236}">
                <a16:creationId xmlns:a16="http://schemas.microsoft.com/office/drawing/2014/main" id="{D0DCF78A-D0EF-483F-A921-67C639DF4759}"/>
              </a:ext>
            </a:extLst>
          </p:cNvPr>
          <p:cNvSpPr/>
          <p:nvPr/>
        </p:nvSpPr>
        <p:spPr>
          <a:xfrm>
            <a:off x="10687872" y="5976778"/>
            <a:ext cx="1549428" cy="881047"/>
          </a:xfrm>
          <a:custGeom>
            <a:avLst/>
            <a:gdLst/>
            <a:ahLst/>
            <a:cxnLst/>
            <a:rect l="l" t="t" r="r" b="b"/>
            <a:pathLst>
              <a:path w="1162071" h="660785">
                <a:moveTo>
                  <a:pt x="1162071" y="0"/>
                </a:moveTo>
                <a:lnTo>
                  <a:pt x="5" y="660782"/>
                </a:lnTo>
                <a:lnTo>
                  <a:pt x="1162071" y="660782"/>
                </a:lnTo>
                <a:lnTo>
                  <a:pt x="1162071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43" name="object 10">
            <a:extLst>
              <a:ext uri="{FF2B5EF4-FFF2-40B4-BE49-F238E27FC236}">
                <a16:creationId xmlns:a16="http://schemas.microsoft.com/office/drawing/2014/main" id="{92A9A727-7368-46EF-AA41-F6358EDAC9DA}"/>
              </a:ext>
            </a:extLst>
          </p:cNvPr>
          <p:cNvSpPr/>
          <p:nvPr/>
        </p:nvSpPr>
        <p:spPr>
          <a:xfrm>
            <a:off x="7685637" y="1629484"/>
            <a:ext cx="4307840" cy="5096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44" name="object 11">
            <a:extLst>
              <a:ext uri="{FF2B5EF4-FFF2-40B4-BE49-F238E27FC236}">
                <a16:creationId xmlns:a16="http://schemas.microsoft.com/office/drawing/2014/main" id="{4D7FED1E-236D-4ECE-9909-C312D7925E61}"/>
              </a:ext>
            </a:extLst>
          </p:cNvPr>
          <p:cNvSpPr/>
          <p:nvPr/>
        </p:nvSpPr>
        <p:spPr>
          <a:xfrm>
            <a:off x="6319240" y="4289238"/>
            <a:ext cx="1955552" cy="1133472"/>
          </a:xfrm>
          <a:custGeom>
            <a:avLst/>
            <a:gdLst/>
            <a:ahLst/>
            <a:cxnLst/>
            <a:rect l="l" t="t" r="r" b="b"/>
            <a:pathLst>
              <a:path w="1466664" h="850104">
                <a:moveTo>
                  <a:pt x="1004774" y="0"/>
                </a:moveTo>
                <a:lnTo>
                  <a:pt x="0" y="582221"/>
                </a:lnTo>
                <a:lnTo>
                  <a:pt x="461890" y="850104"/>
                </a:lnTo>
                <a:lnTo>
                  <a:pt x="1466664" y="269096"/>
                </a:lnTo>
                <a:lnTo>
                  <a:pt x="1004774" y="0"/>
                </a:lnTo>
                <a:close/>
              </a:path>
            </a:pathLst>
          </a:custGeom>
          <a:solidFill>
            <a:srgbClr val="807F7F"/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45" name="object 12">
            <a:extLst>
              <a:ext uri="{FF2B5EF4-FFF2-40B4-BE49-F238E27FC236}">
                <a16:creationId xmlns:a16="http://schemas.microsoft.com/office/drawing/2014/main" id="{E9587AD6-9299-40CB-A9B3-C4B90E8E587C}"/>
              </a:ext>
            </a:extLst>
          </p:cNvPr>
          <p:cNvSpPr/>
          <p:nvPr/>
        </p:nvSpPr>
        <p:spPr>
          <a:xfrm>
            <a:off x="6779570" y="2403005"/>
            <a:ext cx="590473" cy="963496"/>
          </a:xfrm>
          <a:custGeom>
            <a:avLst/>
            <a:gdLst/>
            <a:ahLst/>
            <a:cxnLst/>
            <a:rect l="l" t="t" r="r" b="b"/>
            <a:pathLst>
              <a:path w="442855" h="722622">
                <a:moveTo>
                  <a:pt x="38069" y="688444"/>
                </a:moveTo>
                <a:lnTo>
                  <a:pt x="36894" y="390792"/>
                </a:lnTo>
                <a:lnTo>
                  <a:pt x="37502" y="373106"/>
                </a:lnTo>
                <a:lnTo>
                  <a:pt x="39295" y="355111"/>
                </a:lnTo>
                <a:lnTo>
                  <a:pt x="46246" y="318525"/>
                </a:lnTo>
                <a:lnTo>
                  <a:pt x="57367" y="281697"/>
                </a:lnTo>
                <a:lnTo>
                  <a:pt x="72282" y="245292"/>
                </a:lnTo>
                <a:lnTo>
                  <a:pt x="90611" y="209974"/>
                </a:lnTo>
                <a:lnTo>
                  <a:pt x="111976" y="176406"/>
                </a:lnTo>
                <a:lnTo>
                  <a:pt x="136000" y="145253"/>
                </a:lnTo>
                <a:lnTo>
                  <a:pt x="162302" y="117180"/>
                </a:lnTo>
                <a:lnTo>
                  <a:pt x="190506" y="92850"/>
                </a:lnTo>
                <a:lnTo>
                  <a:pt x="220233" y="72927"/>
                </a:lnTo>
                <a:lnTo>
                  <a:pt x="250279" y="58243"/>
                </a:lnTo>
                <a:lnTo>
                  <a:pt x="278746" y="49760"/>
                </a:lnTo>
                <a:lnTo>
                  <a:pt x="305270" y="47249"/>
                </a:lnTo>
                <a:lnTo>
                  <a:pt x="317690" y="48161"/>
                </a:lnTo>
                <a:lnTo>
                  <a:pt x="340617" y="54180"/>
                </a:lnTo>
                <a:lnTo>
                  <a:pt x="360692" y="65598"/>
                </a:lnTo>
                <a:lnTo>
                  <a:pt x="377549" y="82187"/>
                </a:lnTo>
                <a:lnTo>
                  <a:pt x="390825" y="103719"/>
                </a:lnTo>
                <a:lnTo>
                  <a:pt x="400157" y="129964"/>
                </a:lnTo>
                <a:lnTo>
                  <a:pt x="405179" y="160693"/>
                </a:lnTo>
                <a:lnTo>
                  <a:pt x="405960" y="177668"/>
                </a:lnTo>
                <a:lnTo>
                  <a:pt x="405960" y="475321"/>
                </a:lnTo>
                <a:lnTo>
                  <a:pt x="406441" y="479930"/>
                </a:lnTo>
                <a:lnTo>
                  <a:pt x="433313" y="479297"/>
                </a:lnTo>
                <a:lnTo>
                  <a:pt x="442855" y="455110"/>
                </a:lnTo>
                <a:lnTo>
                  <a:pt x="442855" y="156242"/>
                </a:lnTo>
                <a:lnTo>
                  <a:pt x="439637" y="116965"/>
                </a:lnTo>
                <a:lnTo>
                  <a:pt x="431008" y="82888"/>
                </a:lnTo>
                <a:lnTo>
                  <a:pt x="417410" y="54282"/>
                </a:lnTo>
                <a:lnTo>
                  <a:pt x="399285" y="31419"/>
                </a:lnTo>
                <a:lnTo>
                  <a:pt x="377075" y="14570"/>
                </a:lnTo>
                <a:lnTo>
                  <a:pt x="351222" y="4006"/>
                </a:lnTo>
                <a:lnTo>
                  <a:pt x="322169" y="0"/>
                </a:lnTo>
                <a:lnTo>
                  <a:pt x="306581" y="540"/>
                </a:lnTo>
                <a:lnTo>
                  <a:pt x="273557" y="6878"/>
                </a:lnTo>
                <a:lnTo>
                  <a:pt x="238439" y="20452"/>
                </a:lnTo>
                <a:lnTo>
                  <a:pt x="202199" y="41320"/>
                </a:lnTo>
                <a:lnTo>
                  <a:pt x="167378" y="68038"/>
                </a:lnTo>
                <a:lnTo>
                  <a:pt x="134599" y="99627"/>
                </a:lnTo>
                <a:lnTo>
                  <a:pt x="104319" y="135287"/>
                </a:lnTo>
                <a:lnTo>
                  <a:pt x="76995" y="174217"/>
                </a:lnTo>
                <a:lnTo>
                  <a:pt x="53086" y="215617"/>
                </a:lnTo>
                <a:lnTo>
                  <a:pt x="33047" y="258689"/>
                </a:lnTo>
                <a:lnTo>
                  <a:pt x="17337" y="302630"/>
                </a:lnTo>
                <a:lnTo>
                  <a:pt x="6412" y="346643"/>
                </a:lnTo>
                <a:lnTo>
                  <a:pt x="731" y="389925"/>
                </a:lnTo>
                <a:lnTo>
                  <a:pt x="0" y="411043"/>
                </a:lnTo>
                <a:lnTo>
                  <a:pt x="1174" y="709870"/>
                </a:lnTo>
                <a:lnTo>
                  <a:pt x="1657" y="714481"/>
                </a:lnTo>
                <a:lnTo>
                  <a:pt x="8211" y="722622"/>
                </a:lnTo>
                <a:lnTo>
                  <a:pt x="20210" y="720603"/>
                </a:lnTo>
                <a:lnTo>
                  <a:pt x="28514" y="712996"/>
                </a:lnTo>
                <a:lnTo>
                  <a:pt x="35390" y="701190"/>
                </a:lnTo>
                <a:lnTo>
                  <a:pt x="38069" y="688444"/>
                </a:lnTo>
                <a:close/>
              </a:path>
            </a:pathLst>
          </a:custGeom>
          <a:solidFill>
            <a:srgbClr val="424342"/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46" name="object 13">
            <a:extLst>
              <a:ext uri="{FF2B5EF4-FFF2-40B4-BE49-F238E27FC236}">
                <a16:creationId xmlns:a16="http://schemas.microsoft.com/office/drawing/2014/main" id="{48645C4E-4FFF-4471-8215-F6DA36C86F20}"/>
              </a:ext>
            </a:extLst>
          </p:cNvPr>
          <p:cNvSpPr/>
          <p:nvPr/>
        </p:nvSpPr>
        <p:spPr>
          <a:xfrm>
            <a:off x="6319240" y="3297103"/>
            <a:ext cx="623789" cy="2074807"/>
          </a:xfrm>
          <a:custGeom>
            <a:avLst/>
            <a:gdLst/>
            <a:ahLst/>
            <a:cxnLst/>
            <a:rect l="l" t="t" r="r" b="b"/>
            <a:pathLst>
              <a:path w="467842" h="1556105">
                <a:moveTo>
                  <a:pt x="204762" y="0"/>
                </a:moveTo>
                <a:lnTo>
                  <a:pt x="0" y="1288221"/>
                </a:lnTo>
                <a:lnTo>
                  <a:pt x="461890" y="1556105"/>
                </a:lnTo>
                <a:lnTo>
                  <a:pt x="467842" y="152410"/>
                </a:lnTo>
                <a:lnTo>
                  <a:pt x="20476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47" name="object 14">
            <a:extLst>
              <a:ext uri="{FF2B5EF4-FFF2-40B4-BE49-F238E27FC236}">
                <a16:creationId xmlns:a16="http://schemas.microsoft.com/office/drawing/2014/main" id="{7B283D43-1371-4EBA-AB12-F344C427E462}"/>
              </a:ext>
            </a:extLst>
          </p:cNvPr>
          <p:cNvSpPr/>
          <p:nvPr/>
        </p:nvSpPr>
        <p:spPr>
          <a:xfrm>
            <a:off x="6646197" y="3406621"/>
            <a:ext cx="296829" cy="1965288"/>
          </a:xfrm>
          <a:custGeom>
            <a:avLst/>
            <a:gdLst/>
            <a:ahLst/>
            <a:cxnLst/>
            <a:rect l="l" t="t" r="r" b="b"/>
            <a:pathLst>
              <a:path w="222622" h="1473966">
                <a:moveTo>
                  <a:pt x="100031" y="0"/>
                </a:moveTo>
                <a:lnTo>
                  <a:pt x="0" y="1157277"/>
                </a:lnTo>
                <a:lnTo>
                  <a:pt x="216668" y="1473966"/>
                </a:lnTo>
                <a:lnTo>
                  <a:pt x="222622" y="70270"/>
                </a:lnTo>
                <a:lnTo>
                  <a:pt x="100031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48" name="object 15">
            <a:extLst>
              <a:ext uri="{FF2B5EF4-FFF2-40B4-BE49-F238E27FC236}">
                <a16:creationId xmlns:a16="http://schemas.microsoft.com/office/drawing/2014/main" id="{5E0421B5-0458-4DF6-A258-3C12807D1E48}"/>
              </a:ext>
            </a:extLst>
          </p:cNvPr>
          <p:cNvSpPr/>
          <p:nvPr/>
        </p:nvSpPr>
        <p:spPr>
          <a:xfrm>
            <a:off x="6319240" y="3297103"/>
            <a:ext cx="460336" cy="1717628"/>
          </a:xfrm>
          <a:custGeom>
            <a:avLst/>
            <a:gdLst/>
            <a:ahLst/>
            <a:cxnLst/>
            <a:rect l="l" t="t" r="r" b="b"/>
            <a:pathLst>
              <a:path w="345252" h="1288221">
                <a:moveTo>
                  <a:pt x="204762" y="0"/>
                </a:moveTo>
                <a:lnTo>
                  <a:pt x="0" y="1288221"/>
                </a:lnTo>
                <a:lnTo>
                  <a:pt x="245221" y="1239415"/>
                </a:lnTo>
                <a:lnTo>
                  <a:pt x="345252" y="82139"/>
                </a:lnTo>
                <a:lnTo>
                  <a:pt x="20476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49" name="object 16">
            <a:extLst>
              <a:ext uri="{FF2B5EF4-FFF2-40B4-BE49-F238E27FC236}">
                <a16:creationId xmlns:a16="http://schemas.microsoft.com/office/drawing/2014/main" id="{B3F1E6D5-506B-486B-9143-94C48212A446}"/>
              </a:ext>
            </a:extLst>
          </p:cNvPr>
          <p:cNvSpPr/>
          <p:nvPr/>
        </p:nvSpPr>
        <p:spPr>
          <a:xfrm>
            <a:off x="6592254" y="2690708"/>
            <a:ext cx="1400017" cy="809616"/>
          </a:xfrm>
          <a:custGeom>
            <a:avLst/>
            <a:gdLst/>
            <a:ahLst/>
            <a:cxnLst/>
            <a:rect l="l" t="t" r="r" b="b"/>
            <a:pathLst>
              <a:path w="1050013" h="607212">
                <a:moveTo>
                  <a:pt x="786931" y="0"/>
                </a:moveTo>
                <a:lnTo>
                  <a:pt x="0" y="454802"/>
                </a:lnTo>
                <a:lnTo>
                  <a:pt x="263081" y="607212"/>
                </a:lnTo>
                <a:lnTo>
                  <a:pt x="1050013" y="153584"/>
                </a:lnTo>
                <a:lnTo>
                  <a:pt x="786931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50" name="object 17">
            <a:extLst>
              <a:ext uri="{FF2B5EF4-FFF2-40B4-BE49-F238E27FC236}">
                <a16:creationId xmlns:a16="http://schemas.microsoft.com/office/drawing/2014/main" id="{6242DF60-AEB4-46C6-96BA-E93CA82DFAC2}"/>
              </a:ext>
            </a:extLst>
          </p:cNvPr>
          <p:cNvSpPr/>
          <p:nvPr/>
        </p:nvSpPr>
        <p:spPr>
          <a:xfrm>
            <a:off x="6592253" y="2690708"/>
            <a:ext cx="1053992" cy="809616"/>
          </a:xfrm>
          <a:custGeom>
            <a:avLst/>
            <a:gdLst/>
            <a:ahLst/>
            <a:cxnLst/>
            <a:rect l="l" t="t" r="r" b="b"/>
            <a:pathLst>
              <a:path w="790494" h="607212">
                <a:moveTo>
                  <a:pt x="786931" y="0"/>
                </a:moveTo>
                <a:lnTo>
                  <a:pt x="0" y="454802"/>
                </a:lnTo>
                <a:lnTo>
                  <a:pt x="263081" y="607212"/>
                </a:lnTo>
                <a:lnTo>
                  <a:pt x="790494" y="302392"/>
                </a:lnTo>
                <a:lnTo>
                  <a:pt x="786931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51" name="object 18">
            <a:extLst>
              <a:ext uri="{FF2B5EF4-FFF2-40B4-BE49-F238E27FC236}">
                <a16:creationId xmlns:a16="http://schemas.microsoft.com/office/drawing/2014/main" id="{603FD6B3-F689-4E10-B62C-41DA60D3D723}"/>
              </a:ext>
            </a:extLst>
          </p:cNvPr>
          <p:cNvSpPr/>
          <p:nvPr/>
        </p:nvSpPr>
        <p:spPr>
          <a:xfrm>
            <a:off x="6935084" y="2895486"/>
            <a:ext cx="1339700" cy="2476431"/>
          </a:xfrm>
          <a:custGeom>
            <a:avLst/>
            <a:gdLst/>
            <a:ahLst/>
            <a:cxnLst/>
            <a:rect l="l" t="t" r="r" b="b"/>
            <a:pathLst>
              <a:path w="1004775" h="1857323">
                <a:moveTo>
                  <a:pt x="792885" y="0"/>
                </a:moveTo>
                <a:lnTo>
                  <a:pt x="5953" y="453627"/>
                </a:lnTo>
                <a:lnTo>
                  <a:pt x="0" y="1857323"/>
                </a:lnTo>
                <a:lnTo>
                  <a:pt x="1004775" y="1277529"/>
                </a:lnTo>
                <a:lnTo>
                  <a:pt x="792885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52" name="object 19">
            <a:extLst>
              <a:ext uri="{FF2B5EF4-FFF2-40B4-BE49-F238E27FC236}">
                <a16:creationId xmlns:a16="http://schemas.microsoft.com/office/drawing/2014/main" id="{712BF413-6B01-48CC-B81A-D2F945780A20}"/>
              </a:ext>
            </a:extLst>
          </p:cNvPr>
          <p:cNvSpPr/>
          <p:nvPr/>
        </p:nvSpPr>
        <p:spPr>
          <a:xfrm>
            <a:off x="7212901" y="2655412"/>
            <a:ext cx="590473" cy="961884"/>
          </a:xfrm>
          <a:custGeom>
            <a:avLst/>
            <a:gdLst/>
            <a:ahLst/>
            <a:cxnLst/>
            <a:rect l="l" t="t" r="r" b="b"/>
            <a:pathLst>
              <a:path w="442855" h="721413">
                <a:moveTo>
                  <a:pt x="38070" y="688444"/>
                </a:moveTo>
                <a:lnTo>
                  <a:pt x="36894" y="389617"/>
                </a:lnTo>
                <a:lnTo>
                  <a:pt x="37502" y="371939"/>
                </a:lnTo>
                <a:lnTo>
                  <a:pt x="39295" y="353968"/>
                </a:lnTo>
                <a:lnTo>
                  <a:pt x="46246" y="317462"/>
                </a:lnTo>
                <a:lnTo>
                  <a:pt x="57367" y="280743"/>
                </a:lnTo>
                <a:lnTo>
                  <a:pt x="72282" y="244453"/>
                </a:lnTo>
                <a:lnTo>
                  <a:pt x="90611" y="209234"/>
                </a:lnTo>
                <a:lnTo>
                  <a:pt x="111976" y="175730"/>
                </a:lnTo>
                <a:lnTo>
                  <a:pt x="136000" y="144583"/>
                </a:lnTo>
                <a:lnTo>
                  <a:pt x="162302" y="116436"/>
                </a:lnTo>
                <a:lnTo>
                  <a:pt x="190506" y="91932"/>
                </a:lnTo>
                <a:lnTo>
                  <a:pt x="220233" y="71714"/>
                </a:lnTo>
                <a:lnTo>
                  <a:pt x="250279" y="57357"/>
                </a:lnTo>
                <a:lnTo>
                  <a:pt x="278746" y="49135"/>
                </a:lnTo>
                <a:lnTo>
                  <a:pt x="305270" y="46825"/>
                </a:lnTo>
                <a:lnTo>
                  <a:pt x="317690" y="47819"/>
                </a:lnTo>
                <a:lnTo>
                  <a:pt x="340617" y="53965"/>
                </a:lnTo>
                <a:lnTo>
                  <a:pt x="360692" y="65471"/>
                </a:lnTo>
                <a:lnTo>
                  <a:pt x="377549" y="82118"/>
                </a:lnTo>
                <a:lnTo>
                  <a:pt x="390825" y="103683"/>
                </a:lnTo>
                <a:lnTo>
                  <a:pt x="400157" y="129947"/>
                </a:lnTo>
                <a:lnTo>
                  <a:pt x="405179" y="160687"/>
                </a:lnTo>
                <a:lnTo>
                  <a:pt x="405960" y="177668"/>
                </a:lnTo>
                <a:lnTo>
                  <a:pt x="405960" y="475320"/>
                </a:lnTo>
                <a:lnTo>
                  <a:pt x="406441" y="479930"/>
                </a:lnTo>
                <a:lnTo>
                  <a:pt x="433281" y="478446"/>
                </a:lnTo>
                <a:lnTo>
                  <a:pt x="442855" y="453895"/>
                </a:lnTo>
                <a:lnTo>
                  <a:pt x="442855" y="156243"/>
                </a:lnTo>
                <a:lnTo>
                  <a:pt x="439647" y="116965"/>
                </a:lnTo>
                <a:lnTo>
                  <a:pt x="431024" y="82888"/>
                </a:lnTo>
                <a:lnTo>
                  <a:pt x="417427" y="54282"/>
                </a:lnTo>
                <a:lnTo>
                  <a:pt x="399302" y="31419"/>
                </a:lnTo>
                <a:lnTo>
                  <a:pt x="377089" y="14570"/>
                </a:lnTo>
                <a:lnTo>
                  <a:pt x="351234" y="4006"/>
                </a:lnTo>
                <a:lnTo>
                  <a:pt x="322177" y="0"/>
                </a:lnTo>
                <a:lnTo>
                  <a:pt x="306587" y="540"/>
                </a:lnTo>
                <a:lnTo>
                  <a:pt x="273560" y="6878"/>
                </a:lnTo>
                <a:lnTo>
                  <a:pt x="238439" y="20451"/>
                </a:lnTo>
                <a:lnTo>
                  <a:pt x="202199" y="41319"/>
                </a:lnTo>
                <a:lnTo>
                  <a:pt x="167378" y="68038"/>
                </a:lnTo>
                <a:lnTo>
                  <a:pt x="134599" y="99627"/>
                </a:lnTo>
                <a:lnTo>
                  <a:pt x="104319" y="135287"/>
                </a:lnTo>
                <a:lnTo>
                  <a:pt x="76995" y="174217"/>
                </a:lnTo>
                <a:lnTo>
                  <a:pt x="53086" y="215617"/>
                </a:lnTo>
                <a:lnTo>
                  <a:pt x="33047" y="258688"/>
                </a:lnTo>
                <a:lnTo>
                  <a:pt x="17337" y="302630"/>
                </a:lnTo>
                <a:lnTo>
                  <a:pt x="6412" y="346642"/>
                </a:lnTo>
                <a:lnTo>
                  <a:pt x="731" y="389925"/>
                </a:lnTo>
                <a:lnTo>
                  <a:pt x="0" y="411043"/>
                </a:lnTo>
                <a:lnTo>
                  <a:pt x="1176" y="709870"/>
                </a:lnTo>
                <a:lnTo>
                  <a:pt x="1491" y="713293"/>
                </a:lnTo>
                <a:lnTo>
                  <a:pt x="7901" y="721413"/>
                </a:lnTo>
                <a:lnTo>
                  <a:pt x="20210" y="719389"/>
                </a:lnTo>
                <a:lnTo>
                  <a:pt x="28014" y="712638"/>
                </a:lnTo>
                <a:lnTo>
                  <a:pt x="35240" y="701215"/>
                </a:lnTo>
                <a:lnTo>
                  <a:pt x="38070" y="688444"/>
                </a:lnTo>
                <a:close/>
              </a:path>
            </a:pathLst>
          </a:custGeom>
          <a:solidFill>
            <a:srgbClr val="424342"/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53" name="object 20">
            <a:extLst>
              <a:ext uri="{FF2B5EF4-FFF2-40B4-BE49-F238E27FC236}">
                <a16:creationId xmlns:a16="http://schemas.microsoft.com/office/drawing/2014/main" id="{641EBCA5-A92F-40C1-8613-9B73C81D1CDE}"/>
              </a:ext>
            </a:extLst>
          </p:cNvPr>
          <p:cNvSpPr/>
          <p:nvPr/>
        </p:nvSpPr>
        <p:spPr>
          <a:xfrm>
            <a:off x="7739925" y="4079338"/>
            <a:ext cx="276283" cy="499360"/>
          </a:xfrm>
          <a:custGeom>
            <a:avLst/>
            <a:gdLst/>
            <a:ahLst/>
            <a:cxnLst/>
            <a:rect l="l" t="t" r="r" b="b"/>
            <a:pathLst>
              <a:path w="207212" h="374520">
                <a:moveTo>
                  <a:pt x="34058" y="260113"/>
                </a:moveTo>
                <a:lnTo>
                  <a:pt x="28146" y="260159"/>
                </a:lnTo>
                <a:lnTo>
                  <a:pt x="29777" y="374520"/>
                </a:lnTo>
                <a:lnTo>
                  <a:pt x="42125" y="369334"/>
                </a:lnTo>
                <a:lnTo>
                  <a:pt x="54851" y="362662"/>
                </a:lnTo>
                <a:lnTo>
                  <a:pt x="68971" y="354166"/>
                </a:lnTo>
                <a:lnTo>
                  <a:pt x="88933" y="339881"/>
                </a:lnTo>
                <a:lnTo>
                  <a:pt x="107943" y="323361"/>
                </a:lnTo>
                <a:lnTo>
                  <a:pt x="117212" y="314221"/>
                </a:lnTo>
                <a:lnTo>
                  <a:pt x="126387" y="304474"/>
                </a:lnTo>
                <a:lnTo>
                  <a:pt x="134845" y="294888"/>
                </a:lnTo>
                <a:lnTo>
                  <a:pt x="142298" y="284432"/>
                </a:lnTo>
                <a:lnTo>
                  <a:pt x="149499" y="273852"/>
                </a:lnTo>
                <a:lnTo>
                  <a:pt x="156423" y="263136"/>
                </a:lnTo>
                <a:lnTo>
                  <a:pt x="163044" y="252270"/>
                </a:lnTo>
                <a:lnTo>
                  <a:pt x="169336" y="241242"/>
                </a:lnTo>
                <a:lnTo>
                  <a:pt x="175276" y="230037"/>
                </a:lnTo>
                <a:lnTo>
                  <a:pt x="180836" y="218642"/>
                </a:lnTo>
                <a:lnTo>
                  <a:pt x="185993" y="207045"/>
                </a:lnTo>
                <a:lnTo>
                  <a:pt x="193235" y="188185"/>
                </a:lnTo>
                <a:lnTo>
                  <a:pt x="197263" y="175405"/>
                </a:lnTo>
                <a:lnTo>
                  <a:pt x="200556" y="162759"/>
                </a:lnTo>
                <a:lnTo>
                  <a:pt x="203149" y="150247"/>
                </a:lnTo>
                <a:lnTo>
                  <a:pt x="205075" y="137867"/>
                </a:lnTo>
                <a:lnTo>
                  <a:pt x="207063" y="113499"/>
                </a:lnTo>
                <a:lnTo>
                  <a:pt x="207212" y="104627"/>
                </a:lnTo>
                <a:lnTo>
                  <a:pt x="206656" y="89710"/>
                </a:lnTo>
                <a:lnTo>
                  <a:pt x="204987" y="75759"/>
                </a:lnTo>
                <a:lnTo>
                  <a:pt x="202206" y="62847"/>
                </a:lnTo>
                <a:lnTo>
                  <a:pt x="193306" y="40433"/>
                </a:lnTo>
                <a:lnTo>
                  <a:pt x="178200" y="20443"/>
                </a:lnTo>
                <a:lnTo>
                  <a:pt x="168065" y="12016"/>
                </a:lnTo>
                <a:lnTo>
                  <a:pt x="156853" y="5768"/>
                </a:lnTo>
                <a:lnTo>
                  <a:pt x="144706" y="1770"/>
                </a:lnTo>
                <a:lnTo>
                  <a:pt x="129732" y="0"/>
                </a:lnTo>
                <a:lnTo>
                  <a:pt x="127837" y="0"/>
                </a:lnTo>
                <a:lnTo>
                  <a:pt x="104749" y="2554"/>
                </a:lnTo>
                <a:lnTo>
                  <a:pt x="92692" y="5801"/>
                </a:lnTo>
                <a:lnTo>
                  <a:pt x="80336" y="10408"/>
                </a:lnTo>
                <a:lnTo>
                  <a:pt x="67713" y="16410"/>
                </a:lnTo>
                <a:lnTo>
                  <a:pt x="48336" y="27553"/>
                </a:lnTo>
                <a:lnTo>
                  <a:pt x="28440" y="41502"/>
                </a:lnTo>
                <a:lnTo>
                  <a:pt x="18755" y="49523"/>
                </a:lnTo>
                <a:lnTo>
                  <a:pt x="9269" y="58262"/>
                </a:lnTo>
                <a:lnTo>
                  <a:pt x="0" y="67735"/>
                </a:lnTo>
                <a:lnTo>
                  <a:pt x="4919" y="221199"/>
                </a:lnTo>
                <a:lnTo>
                  <a:pt x="5750" y="209329"/>
                </a:lnTo>
                <a:lnTo>
                  <a:pt x="8239" y="197364"/>
                </a:lnTo>
                <a:lnTo>
                  <a:pt x="12384" y="185207"/>
                </a:lnTo>
                <a:lnTo>
                  <a:pt x="18182" y="172762"/>
                </a:lnTo>
                <a:lnTo>
                  <a:pt x="21006" y="167606"/>
                </a:lnTo>
                <a:lnTo>
                  <a:pt x="28808" y="156004"/>
                </a:lnTo>
                <a:lnTo>
                  <a:pt x="37164" y="145840"/>
                </a:lnTo>
                <a:lnTo>
                  <a:pt x="46173" y="137221"/>
                </a:lnTo>
                <a:lnTo>
                  <a:pt x="55935" y="130254"/>
                </a:lnTo>
                <a:lnTo>
                  <a:pt x="71225" y="123025"/>
                </a:lnTo>
                <a:lnTo>
                  <a:pt x="82796" y="120934"/>
                </a:lnTo>
                <a:lnTo>
                  <a:pt x="87467" y="120934"/>
                </a:lnTo>
                <a:lnTo>
                  <a:pt x="96018" y="124725"/>
                </a:lnTo>
                <a:lnTo>
                  <a:pt x="104893" y="132500"/>
                </a:lnTo>
                <a:lnTo>
                  <a:pt x="110258" y="144384"/>
                </a:lnTo>
                <a:lnTo>
                  <a:pt x="112102" y="159218"/>
                </a:lnTo>
                <a:lnTo>
                  <a:pt x="112103" y="159585"/>
                </a:lnTo>
                <a:lnTo>
                  <a:pt x="111273" y="171455"/>
                </a:lnTo>
                <a:lnTo>
                  <a:pt x="108784" y="183421"/>
                </a:lnTo>
                <a:lnTo>
                  <a:pt x="104639" y="195578"/>
                </a:lnTo>
                <a:lnTo>
                  <a:pt x="98842" y="208023"/>
                </a:lnTo>
                <a:lnTo>
                  <a:pt x="96018" y="213178"/>
                </a:lnTo>
                <a:lnTo>
                  <a:pt x="88761" y="225326"/>
                </a:lnTo>
                <a:lnTo>
                  <a:pt x="80383" y="235468"/>
                </a:lnTo>
                <a:lnTo>
                  <a:pt x="71094" y="243806"/>
                </a:lnTo>
                <a:lnTo>
                  <a:pt x="61102" y="250543"/>
                </a:lnTo>
                <a:lnTo>
                  <a:pt x="45704" y="257722"/>
                </a:lnTo>
                <a:lnTo>
                  <a:pt x="34058" y="260113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54" name="object 21">
            <a:extLst>
              <a:ext uri="{FF2B5EF4-FFF2-40B4-BE49-F238E27FC236}">
                <a16:creationId xmlns:a16="http://schemas.microsoft.com/office/drawing/2014/main" id="{F31487B9-8440-43B1-AB9E-720E3951BFF4}"/>
              </a:ext>
            </a:extLst>
          </p:cNvPr>
          <p:cNvSpPr/>
          <p:nvPr/>
        </p:nvSpPr>
        <p:spPr>
          <a:xfrm>
            <a:off x="7619520" y="4169653"/>
            <a:ext cx="160108" cy="417929"/>
          </a:xfrm>
          <a:custGeom>
            <a:avLst/>
            <a:gdLst/>
            <a:ahLst/>
            <a:cxnLst/>
            <a:rect l="l" t="t" r="r" b="b"/>
            <a:pathLst>
              <a:path w="120081" h="313447">
                <a:moveTo>
                  <a:pt x="0" y="199172"/>
                </a:moveTo>
                <a:lnTo>
                  <a:pt x="115" y="208379"/>
                </a:lnTo>
                <a:lnTo>
                  <a:pt x="671" y="223196"/>
                </a:lnTo>
                <a:lnTo>
                  <a:pt x="2338" y="236940"/>
                </a:lnTo>
                <a:lnTo>
                  <a:pt x="5116" y="249648"/>
                </a:lnTo>
                <a:lnTo>
                  <a:pt x="9005" y="261358"/>
                </a:lnTo>
                <a:lnTo>
                  <a:pt x="14006" y="272108"/>
                </a:lnTo>
                <a:lnTo>
                  <a:pt x="20117" y="281935"/>
                </a:lnTo>
                <a:lnTo>
                  <a:pt x="28960" y="292283"/>
                </a:lnTo>
                <a:lnTo>
                  <a:pt x="38946" y="300348"/>
                </a:lnTo>
                <a:lnTo>
                  <a:pt x="50108" y="306392"/>
                </a:lnTo>
                <a:lnTo>
                  <a:pt x="62383" y="310547"/>
                </a:lnTo>
                <a:lnTo>
                  <a:pt x="75127" y="312875"/>
                </a:lnTo>
                <a:lnTo>
                  <a:pt x="81649" y="313447"/>
                </a:lnTo>
                <a:lnTo>
                  <a:pt x="84998" y="313447"/>
                </a:lnTo>
                <a:lnTo>
                  <a:pt x="96396" y="312708"/>
                </a:lnTo>
                <a:lnTo>
                  <a:pt x="108080" y="310488"/>
                </a:lnTo>
                <a:lnTo>
                  <a:pt x="120081" y="306785"/>
                </a:lnTo>
                <a:lnTo>
                  <a:pt x="118450" y="192424"/>
                </a:lnTo>
                <a:lnTo>
                  <a:pt x="114616" y="191543"/>
                </a:lnTo>
                <a:lnTo>
                  <a:pt x="111310" y="189648"/>
                </a:lnTo>
                <a:lnTo>
                  <a:pt x="103240" y="181544"/>
                </a:lnTo>
                <a:lnTo>
                  <a:pt x="97622" y="170132"/>
                </a:lnTo>
                <a:lnTo>
                  <a:pt x="95252" y="155418"/>
                </a:lnTo>
                <a:lnTo>
                  <a:pt x="95223" y="153464"/>
                </a:lnTo>
                <a:lnTo>
                  <a:pt x="90304" y="0"/>
                </a:lnTo>
                <a:lnTo>
                  <a:pt x="81268" y="10221"/>
                </a:lnTo>
                <a:lnTo>
                  <a:pt x="73805" y="19484"/>
                </a:lnTo>
                <a:lnTo>
                  <a:pt x="65907" y="29207"/>
                </a:lnTo>
                <a:lnTo>
                  <a:pt x="58452" y="39270"/>
                </a:lnTo>
                <a:lnTo>
                  <a:pt x="51424" y="49673"/>
                </a:lnTo>
                <a:lnTo>
                  <a:pt x="44810" y="60418"/>
                </a:lnTo>
                <a:lnTo>
                  <a:pt x="38598" y="71505"/>
                </a:lnTo>
                <a:lnTo>
                  <a:pt x="32771" y="82933"/>
                </a:lnTo>
                <a:lnTo>
                  <a:pt x="27318" y="94704"/>
                </a:lnTo>
                <a:lnTo>
                  <a:pt x="22224" y="106818"/>
                </a:lnTo>
                <a:lnTo>
                  <a:pt x="20212" y="111948"/>
                </a:lnTo>
                <a:lnTo>
                  <a:pt x="15333" y="124818"/>
                </a:lnTo>
                <a:lnTo>
                  <a:pt x="11035" y="137634"/>
                </a:lnTo>
                <a:lnTo>
                  <a:pt x="7367" y="150347"/>
                </a:lnTo>
                <a:lnTo>
                  <a:pt x="4379" y="162907"/>
                </a:lnTo>
                <a:lnTo>
                  <a:pt x="2122" y="175264"/>
                </a:lnTo>
                <a:lnTo>
                  <a:pt x="645" y="187369"/>
                </a:lnTo>
                <a:lnTo>
                  <a:pt x="0" y="199172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55" name="object 22">
            <a:extLst>
              <a:ext uri="{FF2B5EF4-FFF2-40B4-BE49-F238E27FC236}">
                <a16:creationId xmlns:a16="http://schemas.microsoft.com/office/drawing/2014/main" id="{0A3ACE03-89D7-4DBE-95D6-2D4C6E9885B5}"/>
              </a:ext>
            </a:extLst>
          </p:cNvPr>
          <p:cNvSpPr/>
          <p:nvPr/>
        </p:nvSpPr>
        <p:spPr>
          <a:xfrm>
            <a:off x="7148142" y="4156681"/>
            <a:ext cx="178139" cy="503069"/>
          </a:xfrm>
          <a:custGeom>
            <a:avLst/>
            <a:gdLst/>
            <a:ahLst/>
            <a:cxnLst/>
            <a:rect l="l" t="t" r="r" b="b"/>
            <a:pathLst>
              <a:path w="133604" h="377302">
                <a:moveTo>
                  <a:pt x="124857" y="23092"/>
                </a:moveTo>
                <a:lnTo>
                  <a:pt x="119965" y="23092"/>
                </a:lnTo>
                <a:lnTo>
                  <a:pt x="115469" y="21991"/>
                </a:lnTo>
                <a:lnTo>
                  <a:pt x="111150" y="19875"/>
                </a:lnTo>
                <a:lnTo>
                  <a:pt x="103343" y="11637"/>
                </a:lnTo>
                <a:lnTo>
                  <a:pt x="98343" y="0"/>
                </a:lnTo>
                <a:lnTo>
                  <a:pt x="109261" y="140719"/>
                </a:lnTo>
                <a:lnTo>
                  <a:pt x="121261" y="137021"/>
                </a:lnTo>
                <a:lnTo>
                  <a:pt x="133604" y="131842"/>
                </a:lnTo>
                <a:lnTo>
                  <a:pt x="125525" y="23085"/>
                </a:lnTo>
                <a:lnTo>
                  <a:pt x="124857" y="23092"/>
                </a:lnTo>
                <a:close/>
              </a:path>
              <a:path w="133604" h="377302">
                <a:moveTo>
                  <a:pt x="225033" y="57380"/>
                </a:moveTo>
                <a:lnTo>
                  <a:pt x="232898" y="47287"/>
                </a:lnTo>
                <a:lnTo>
                  <a:pt x="240401" y="36889"/>
                </a:lnTo>
                <a:lnTo>
                  <a:pt x="247516" y="26214"/>
                </a:lnTo>
                <a:lnTo>
                  <a:pt x="254220" y="15286"/>
                </a:lnTo>
                <a:lnTo>
                  <a:pt x="260486" y="4130"/>
                </a:lnTo>
                <a:lnTo>
                  <a:pt x="266288" y="-7228"/>
                </a:lnTo>
                <a:lnTo>
                  <a:pt x="271602" y="-18763"/>
                </a:lnTo>
                <a:lnTo>
                  <a:pt x="278625" y="-36404"/>
                </a:lnTo>
                <a:lnTo>
                  <a:pt x="283421" y="-49322"/>
                </a:lnTo>
                <a:lnTo>
                  <a:pt x="287444" y="-62103"/>
                </a:lnTo>
                <a:lnTo>
                  <a:pt x="290730" y="-74750"/>
                </a:lnTo>
                <a:lnTo>
                  <a:pt x="293314" y="-87264"/>
                </a:lnTo>
                <a:lnTo>
                  <a:pt x="296518" y="-111894"/>
                </a:lnTo>
                <a:lnTo>
                  <a:pt x="297356" y="-132880"/>
                </a:lnTo>
                <a:lnTo>
                  <a:pt x="296800" y="-147231"/>
                </a:lnTo>
                <a:lnTo>
                  <a:pt x="295131" y="-160847"/>
                </a:lnTo>
                <a:lnTo>
                  <a:pt x="292350" y="-173651"/>
                </a:lnTo>
                <a:lnTo>
                  <a:pt x="283450" y="-196516"/>
                </a:lnTo>
                <a:lnTo>
                  <a:pt x="268377" y="-217023"/>
                </a:lnTo>
                <a:lnTo>
                  <a:pt x="258386" y="-225161"/>
                </a:lnTo>
                <a:lnTo>
                  <a:pt x="234788" y="-234642"/>
                </a:lnTo>
                <a:lnTo>
                  <a:pt x="220450" y="-236406"/>
                </a:lnTo>
                <a:lnTo>
                  <a:pt x="217144" y="-236583"/>
                </a:lnTo>
                <a:lnTo>
                  <a:pt x="213795" y="-236583"/>
                </a:lnTo>
                <a:lnTo>
                  <a:pt x="190594" y="-233731"/>
                </a:lnTo>
                <a:lnTo>
                  <a:pt x="166149" y="-225168"/>
                </a:lnTo>
                <a:lnTo>
                  <a:pt x="153528" y="-218740"/>
                </a:lnTo>
                <a:lnTo>
                  <a:pt x="138450" y="-209831"/>
                </a:lnTo>
                <a:lnTo>
                  <a:pt x="118753" y="-195403"/>
                </a:lnTo>
                <a:lnTo>
                  <a:pt x="99907" y="-178186"/>
                </a:lnTo>
                <a:lnTo>
                  <a:pt x="90765" y="-168619"/>
                </a:lnTo>
                <a:lnTo>
                  <a:pt x="81791" y="-158460"/>
                </a:lnTo>
                <a:lnTo>
                  <a:pt x="67110" y="-140578"/>
                </a:lnTo>
                <a:lnTo>
                  <a:pt x="52369" y="-119970"/>
                </a:lnTo>
                <a:lnTo>
                  <a:pt x="45555" y="-109152"/>
                </a:lnTo>
                <a:lnTo>
                  <a:pt x="39131" y="-98044"/>
                </a:lnTo>
                <a:lnTo>
                  <a:pt x="33110" y="-86686"/>
                </a:lnTo>
                <a:lnTo>
                  <a:pt x="27505" y="-75119"/>
                </a:lnTo>
                <a:lnTo>
                  <a:pt x="22330" y="-63382"/>
                </a:lnTo>
                <a:lnTo>
                  <a:pt x="15278" y="-44659"/>
                </a:lnTo>
                <a:lnTo>
                  <a:pt x="11150" y="-31737"/>
                </a:lnTo>
                <a:lnTo>
                  <a:pt x="7670" y="-19043"/>
                </a:lnTo>
                <a:lnTo>
                  <a:pt x="4838" y="-6560"/>
                </a:lnTo>
                <a:lnTo>
                  <a:pt x="1122" y="17841"/>
                </a:lnTo>
                <a:lnTo>
                  <a:pt x="0" y="39928"/>
                </a:lnTo>
                <a:lnTo>
                  <a:pt x="574" y="54524"/>
                </a:lnTo>
                <a:lnTo>
                  <a:pt x="2297" y="68313"/>
                </a:lnTo>
                <a:lnTo>
                  <a:pt x="5167" y="81179"/>
                </a:lnTo>
                <a:lnTo>
                  <a:pt x="14343" y="103670"/>
                </a:lnTo>
                <a:lnTo>
                  <a:pt x="29287" y="122469"/>
                </a:lnTo>
                <a:lnTo>
                  <a:pt x="39458" y="130700"/>
                </a:lnTo>
                <a:lnTo>
                  <a:pt x="50570" y="136920"/>
                </a:lnTo>
                <a:lnTo>
                  <a:pt x="62626" y="141062"/>
                </a:lnTo>
                <a:lnTo>
                  <a:pt x="75631" y="143058"/>
                </a:lnTo>
                <a:lnTo>
                  <a:pt x="76333" y="143102"/>
                </a:lnTo>
                <a:lnTo>
                  <a:pt x="79594" y="143498"/>
                </a:lnTo>
                <a:lnTo>
                  <a:pt x="82856" y="143674"/>
                </a:lnTo>
                <a:lnTo>
                  <a:pt x="86161" y="143674"/>
                </a:lnTo>
                <a:lnTo>
                  <a:pt x="97572" y="142936"/>
                </a:lnTo>
                <a:lnTo>
                  <a:pt x="109261" y="140719"/>
                </a:lnTo>
                <a:lnTo>
                  <a:pt x="98343" y="0"/>
                </a:lnTo>
                <a:lnTo>
                  <a:pt x="96439" y="-15030"/>
                </a:lnTo>
                <a:lnTo>
                  <a:pt x="96429" y="-16308"/>
                </a:lnTo>
                <a:lnTo>
                  <a:pt x="97294" y="-28523"/>
                </a:lnTo>
                <a:lnTo>
                  <a:pt x="99814" y="-40741"/>
                </a:lnTo>
                <a:lnTo>
                  <a:pt x="103883" y="-52966"/>
                </a:lnTo>
                <a:lnTo>
                  <a:pt x="109392" y="-65201"/>
                </a:lnTo>
                <a:lnTo>
                  <a:pt x="119409" y="-80362"/>
                </a:lnTo>
                <a:lnTo>
                  <a:pt x="127849" y="-90362"/>
                </a:lnTo>
                <a:lnTo>
                  <a:pt x="136667" y="-98851"/>
                </a:lnTo>
                <a:lnTo>
                  <a:pt x="146058" y="-106107"/>
                </a:lnTo>
                <a:lnTo>
                  <a:pt x="150022" y="-108728"/>
                </a:lnTo>
                <a:lnTo>
                  <a:pt x="158395" y="-113312"/>
                </a:lnTo>
                <a:lnTo>
                  <a:pt x="165888" y="-115735"/>
                </a:lnTo>
                <a:lnTo>
                  <a:pt x="177567" y="-115735"/>
                </a:lnTo>
                <a:lnTo>
                  <a:pt x="182151" y="-114325"/>
                </a:lnTo>
                <a:lnTo>
                  <a:pt x="186206" y="-111417"/>
                </a:lnTo>
                <a:lnTo>
                  <a:pt x="195308" y="-103690"/>
                </a:lnTo>
                <a:lnTo>
                  <a:pt x="200648" y="-91887"/>
                </a:lnTo>
                <a:lnTo>
                  <a:pt x="202248" y="-77921"/>
                </a:lnTo>
                <a:lnTo>
                  <a:pt x="201459" y="-66298"/>
                </a:lnTo>
                <a:lnTo>
                  <a:pt x="199091" y="-54498"/>
                </a:lnTo>
                <a:lnTo>
                  <a:pt x="195139" y="-42346"/>
                </a:lnTo>
                <a:lnTo>
                  <a:pt x="189603" y="-29664"/>
                </a:lnTo>
                <a:lnTo>
                  <a:pt x="186206" y="-23007"/>
                </a:lnTo>
                <a:lnTo>
                  <a:pt x="179005" y="-11390"/>
                </a:lnTo>
                <a:lnTo>
                  <a:pt x="170885" y="-1392"/>
                </a:lnTo>
                <a:lnTo>
                  <a:pt x="161849" y="7201"/>
                </a:lnTo>
                <a:lnTo>
                  <a:pt x="151900" y="14603"/>
                </a:lnTo>
                <a:lnTo>
                  <a:pt x="136944" y="21162"/>
                </a:lnTo>
                <a:lnTo>
                  <a:pt x="125525" y="23085"/>
                </a:lnTo>
                <a:lnTo>
                  <a:pt x="133604" y="131842"/>
                </a:lnTo>
                <a:lnTo>
                  <a:pt x="146321" y="125178"/>
                </a:lnTo>
                <a:lnTo>
                  <a:pt x="150022" y="123005"/>
                </a:lnTo>
                <a:lnTo>
                  <a:pt x="160196" y="116991"/>
                </a:lnTo>
                <a:lnTo>
                  <a:pt x="170222" y="110224"/>
                </a:lnTo>
                <a:lnTo>
                  <a:pt x="180082" y="102740"/>
                </a:lnTo>
                <a:lnTo>
                  <a:pt x="189762" y="94572"/>
                </a:lnTo>
                <a:lnTo>
                  <a:pt x="199245" y="85754"/>
                </a:lnTo>
                <a:lnTo>
                  <a:pt x="208516" y="76319"/>
                </a:lnTo>
                <a:lnTo>
                  <a:pt x="217559" y="66303"/>
                </a:lnTo>
                <a:lnTo>
                  <a:pt x="225033" y="5738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56" name="object 23">
            <a:extLst>
              <a:ext uri="{FF2B5EF4-FFF2-40B4-BE49-F238E27FC236}">
                <a16:creationId xmlns:a16="http://schemas.microsoft.com/office/drawing/2014/main" id="{91A2AA25-C483-4AE7-94BF-D2F11744F080}"/>
              </a:ext>
            </a:extLst>
          </p:cNvPr>
          <p:cNvSpPr/>
          <p:nvPr/>
        </p:nvSpPr>
        <p:spPr>
          <a:xfrm>
            <a:off x="7280305" y="3581221"/>
            <a:ext cx="591216" cy="1269992"/>
          </a:xfrm>
          <a:custGeom>
            <a:avLst/>
            <a:gdLst/>
            <a:ahLst/>
            <a:cxnLst/>
            <a:rect l="l" t="t" r="r" b="b"/>
            <a:pathLst>
              <a:path w="443412" h="952494">
                <a:moveTo>
                  <a:pt x="440724" y="0"/>
                </a:moveTo>
                <a:lnTo>
                  <a:pt x="344293" y="52269"/>
                </a:lnTo>
                <a:lnTo>
                  <a:pt x="2688" y="940418"/>
                </a:lnTo>
                <a:lnTo>
                  <a:pt x="0" y="948439"/>
                </a:lnTo>
                <a:lnTo>
                  <a:pt x="12031" y="952494"/>
                </a:lnTo>
                <a:lnTo>
                  <a:pt x="99118" y="902912"/>
                </a:lnTo>
                <a:lnTo>
                  <a:pt x="115205" y="881494"/>
                </a:lnTo>
                <a:lnTo>
                  <a:pt x="440724" y="16085"/>
                </a:lnTo>
                <a:lnTo>
                  <a:pt x="443412" y="4010"/>
                </a:lnTo>
                <a:lnTo>
                  <a:pt x="440724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57" name="object 24">
            <a:extLst>
              <a:ext uri="{FF2B5EF4-FFF2-40B4-BE49-F238E27FC236}">
                <a16:creationId xmlns:a16="http://schemas.microsoft.com/office/drawing/2014/main" id="{6B14D0F2-C280-4147-A529-AAEA232EADF9}"/>
              </a:ext>
            </a:extLst>
          </p:cNvPr>
          <p:cNvSpPr/>
          <p:nvPr/>
        </p:nvSpPr>
        <p:spPr>
          <a:xfrm>
            <a:off x="8494374" y="2117164"/>
            <a:ext cx="3299967" cy="3417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4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E61FA7-28C3-4F69-A656-CDE48EB840FB}"/>
              </a:ext>
            </a:extLst>
          </p:cNvPr>
          <p:cNvSpPr txBox="1"/>
          <p:nvPr/>
        </p:nvSpPr>
        <p:spPr>
          <a:xfrm>
            <a:off x="3070553" y="4638986"/>
            <a:ext cx="3172381" cy="584775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Rp.498.047.295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61053030"/>
              </p:ext>
            </p:extLst>
          </p:nvPr>
        </p:nvGraphicFramePr>
        <p:xfrm>
          <a:off x="3277499" y="4428155"/>
          <a:ext cx="3168182" cy="2205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3990750309"/>
              </p:ext>
            </p:extLst>
          </p:nvPr>
        </p:nvGraphicFramePr>
        <p:xfrm>
          <a:off x="3378678" y="474679"/>
          <a:ext cx="3168182" cy="2316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3450683203"/>
              </p:ext>
            </p:extLst>
          </p:nvPr>
        </p:nvGraphicFramePr>
        <p:xfrm>
          <a:off x="5934294" y="2740638"/>
          <a:ext cx="3168182" cy="2011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1653850453"/>
              </p:ext>
            </p:extLst>
          </p:nvPr>
        </p:nvGraphicFramePr>
        <p:xfrm>
          <a:off x="8224465" y="514439"/>
          <a:ext cx="3433627" cy="232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197046361"/>
              </p:ext>
            </p:extLst>
          </p:nvPr>
        </p:nvGraphicFramePr>
        <p:xfrm>
          <a:off x="8489910" y="4402350"/>
          <a:ext cx="3168182" cy="2205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7A66B74-699F-4398-86E2-F1E52A9C24AE}"/>
              </a:ext>
            </a:extLst>
          </p:cNvPr>
          <p:cNvSpPr txBox="1"/>
          <p:nvPr/>
        </p:nvSpPr>
        <p:spPr>
          <a:xfrm>
            <a:off x="998744" y="2552097"/>
            <a:ext cx="2954545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chemeClr val="accent3"/>
                </a:solidFill>
                <a:latin typeface="Bahnschrift" panose="020B0502040204020203" pitchFamily="34" charset="0"/>
                <a:cs typeface="Calibri" panose="020F0502020204030204" pitchFamily="34" charset="0"/>
              </a:rPr>
              <a:t>PROGRES INOVASI</a:t>
            </a:r>
            <a:endParaRPr lang="en-US" sz="1400" dirty="0">
              <a:solidFill>
                <a:schemeClr val="accent3"/>
              </a:solidFill>
              <a:latin typeface="Bahnschrift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31176E-68F5-46A3-A5E3-B690FFC30DCA}"/>
              </a:ext>
            </a:extLst>
          </p:cNvPr>
          <p:cNvSpPr txBox="1"/>
          <p:nvPr/>
        </p:nvSpPr>
        <p:spPr>
          <a:xfrm>
            <a:off x="998744" y="3453209"/>
            <a:ext cx="3257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dirty="0"/>
              <a:t>Percepatan</a:t>
            </a:r>
            <a:r>
              <a:rPr lang="en-US" dirty="0"/>
              <a:t> </a:t>
            </a:r>
            <a:r>
              <a:rPr lang="id-ID" dirty="0"/>
              <a:t>Pengadaan</a:t>
            </a:r>
          </a:p>
          <a:p>
            <a:r>
              <a:rPr lang="id-ID" dirty="0"/>
              <a:t>Barang/Jasa</a:t>
            </a:r>
          </a:p>
        </p:txBody>
      </p:sp>
    </p:spTree>
    <p:extLst>
      <p:ext uri="{BB962C8B-B14F-4D97-AF65-F5344CB8AC3E}">
        <p14:creationId xmlns:p14="http://schemas.microsoft.com/office/powerpoint/2010/main" val="27688483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F829F13-86FC-4E18-B2CB-FEA6055579AF}"/>
              </a:ext>
            </a:extLst>
          </p:cNvPr>
          <p:cNvSpPr txBox="1"/>
          <p:nvPr/>
        </p:nvSpPr>
        <p:spPr>
          <a:xfrm>
            <a:off x="974678" y="549275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2400" b="1" dirty="0">
                <a:solidFill>
                  <a:schemeClr val="accent5"/>
                </a:solidFill>
                <a:latin typeface="+mj-lt"/>
              </a:rPr>
              <a:t>Kinerja Pengadaan Nasional, Kementerian/Lembaga</a:t>
            </a:r>
            <a:r>
              <a:rPr lang="en-US" sz="2400" b="1" dirty="0">
                <a:solidFill>
                  <a:schemeClr val="accent5"/>
                </a:solidFill>
                <a:latin typeface="+mj-lt"/>
              </a:rPr>
              <a:t>, PEMDA</a:t>
            </a:r>
            <a:r>
              <a:rPr lang="id-ID" sz="2400" b="1" dirty="0">
                <a:solidFill>
                  <a:schemeClr val="accent5"/>
                </a:solidFill>
                <a:latin typeface="+mj-lt"/>
              </a:rPr>
              <a:t> dan LKPP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29AF031-C24F-4B3D-B8E7-4CBAA442AE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881945"/>
              </p:ext>
            </p:extLst>
          </p:nvPr>
        </p:nvGraphicFramePr>
        <p:xfrm>
          <a:off x="1092199" y="1681993"/>
          <a:ext cx="10100733" cy="4379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9805">
                  <a:extLst>
                    <a:ext uri="{9D8B030D-6E8A-4147-A177-3AD203B41FA5}">
                      <a16:colId xmlns:a16="http://schemas.microsoft.com/office/drawing/2014/main" val="2515522756"/>
                    </a:ext>
                  </a:extLst>
                </a:gridCol>
                <a:gridCol w="5169824">
                  <a:extLst>
                    <a:ext uri="{9D8B030D-6E8A-4147-A177-3AD203B41FA5}">
                      <a16:colId xmlns:a16="http://schemas.microsoft.com/office/drawing/2014/main" val="957456385"/>
                    </a:ext>
                  </a:extLst>
                </a:gridCol>
                <a:gridCol w="1393937">
                  <a:extLst>
                    <a:ext uri="{9D8B030D-6E8A-4147-A177-3AD203B41FA5}">
                      <a16:colId xmlns:a16="http://schemas.microsoft.com/office/drawing/2014/main" val="3922573202"/>
                    </a:ext>
                  </a:extLst>
                </a:gridCol>
                <a:gridCol w="1733384">
                  <a:extLst>
                    <a:ext uri="{9D8B030D-6E8A-4147-A177-3AD203B41FA5}">
                      <a16:colId xmlns:a16="http://schemas.microsoft.com/office/drawing/2014/main" val="654269813"/>
                    </a:ext>
                  </a:extLst>
                </a:gridCol>
                <a:gridCol w="1263783">
                  <a:extLst>
                    <a:ext uri="{9D8B030D-6E8A-4147-A177-3AD203B41FA5}">
                      <a16:colId xmlns:a16="http://schemas.microsoft.com/office/drawing/2014/main" val="2071526661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INDIKATOR PENILAIAN KINERJA UTAMA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NASIONAL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KEMENTERIAN/LEMBAGA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Bahnschrift" panose="020B0502040204020203" pitchFamily="34" charset="0"/>
                        </a:rPr>
                        <a:t>PEMDA</a:t>
                      </a:r>
                      <a:endParaRPr lang="mr-IN" sz="1600" b="0" i="0" u="none" strike="noStrike" dirty="0">
                        <a:solidFill>
                          <a:schemeClr val="bg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35523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1.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Belanja 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Barang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/Jasa yang 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diumumkan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di SIRUP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70,99%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50,05%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91,96%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27760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2.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Pencadangan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Usaha Kecil yang 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Diumumkan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di SIRUP (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nilai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RUP &lt; Rp2,5 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MilIar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11,37%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5,37%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17,39%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86524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3.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Tagging PDN yang 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diumumkan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di SIRUP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33,86%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33,11%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34,61%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487758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4.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Paket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Pengadaan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Langsung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yang 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diumumkan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di SIRUP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6,04%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2,09%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9,98%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64836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5.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Realisasi 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Transaksi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melalui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SPSE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11,45%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16,60%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6,28%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18077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6.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Realisasi 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Transaksi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Usaha Kecil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2,09%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1,95%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2,22%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46898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7.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Realisasi PDN </a:t>
                      </a:r>
                      <a:r>
                        <a:rPr lang="en-US" sz="1800" b="0" dirty="0" err="1">
                          <a:latin typeface="Bahnschrift Light" panose="020B0502040204020203" pitchFamily="34" charset="0"/>
                        </a:rPr>
                        <a:t>melalui</a:t>
                      </a:r>
                      <a:r>
                        <a:rPr lang="en-US" sz="1800" b="0" dirty="0">
                          <a:latin typeface="Bahnschrift Light" panose="020B0502040204020203" pitchFamily="34" charset="0"/>
                        </a:rPr>
                        <a:t> SPSE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0,57%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0,70%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800" b="0" kern="1200" dirty="0">
                          <a:solidFill>
                            <a:schemeClr val="dk1"/>
                          </a:solidFill>
                          <a:latin typeface="Bahnschrift Light" panose="020B0502040204020203" pitchFamily="34" charset="0"/>
                          <a:ea typeface="+mn-ea"/>
                          <a:cs typeface="+mn-cs"/>
                        </a:rPr>
                        <a:t>0,45%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781315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F86B57E-3A1B-435D-8BEF-317F0ABB82DD}"/>
              </a:ext>
            </a:extLst>
          </p:cNvPr>
          <p:cNvSpPr txBox="1"/>
          <p:nvPr/>
        </p:nvSpPr>
        <p:spPr>
          <a:xfrm>
            <a:off x="1092200" y="6308725"/>
            <a:ext cx="7544158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00" dirty="0">
                <a:ea typeface="Cambria Math" charset="0"/>
                <a:cs typeface="Cambria Math" charset="0"/>
              </a:rPr>
              <a:t>* </a:t>
            </a:r>
            <a:r>
              <a:rPr lang="en-US" altLang="ko-KR" sz="1000" dirty="0" err="1">
                <a:ea typeface="Cambria Math" charset="0"/>
                <a:cs typeface="Cambria Math" charset="0"/>
              </a:rPr>
              <a:t>Dihitung</a:t>
            </a:r>
            <a:r>
              <a:rPr lang="en-US" altLang="ko-KR" sz="1000" dirty="0">
                <a:ea typeface="Cambria Math" charset="0"/>
                <a:cs typeface="Cambria Math" charset="0"/>
              </a:rPr>
              <a:t> </a:t>
            </a:r>
            <a:r>
              <a:rPr lang="en-US" altLang="ko-KR" sz="1000" dirty="0" err="1">
                <a:ea typeface="Cambria Math" charset="0"/>
                <a:cs typeface="Cambria Math" charset="0"/>
              </a:rPr>
              <a:t>berdasarkan</a:t>
            </a:r>
            <a:r>
              <a:rPr lang="en-US" altLang="ko-KR" sz="1000" dirty="0">
                <a:ea typeface="Cambria Math" charset="0"/>
                <a:cs typeface="Cambria Math" charset="0"/>
              </a:rPr>
              <a:t> </a:t>
            </a:r>
            <a:r>
              <a:rPr lang="en-US" altLang="ko-KR" sz="1000" dirty="0" err="1">
                <a:ea typeface="Cambria Math" charset="0"/>
                <a:cs typeface="Cambria Math" charset="0"/>
              </a:rPr>
              <a:t>perbandingan</a:t>
            </a:r>
            <a:r>
              <a:rPr lang="en-US" altLang="ko-KR" sz="1000" dirty="0">
                <a:ea typeface="Cambria Math" charset="0"/>
                <a:cs typeface="Cambria Math" charset="0"/>
              </a:rPr>
              <a:t> </a:t>
            </a:r>
            <a:r>
              <a:rPr lang="en-US" altLang="ko-KR" sz="1000" dirty="0" err="1">
                <a:ea typeface="Cambria Math" charset="0"/>
                <a:cs typeface="Cambria Math" charset="0"/>
              </a:rPr>
              <a:t>nilai</a:t>
            </a:r>
            <a:r>
              <a:rPr lang="en-US" altLang="ko-KR" sz="1000" dirty="0">
                <a:ea typeface="Cambria Math" charset="0"/>
                <a:cs typeface="Cambria Math" charset="0"/>
              </a:rPr>
              <a:t> </a:t>
            </a:r>
            <a:r>
              <a:rPr lang="en-US" altLang="ko-KR" sz="1000" dirty="0" err="1">
                <a:ea typeface="Cambria Math" charset="0"/>
                <a:cs typeface="Cambria Math" charset="0"/>
              </a:rPr>
              <a:t>anggaran</a:t>
            </a:r>
            <a:r>
              <a:rPr lang="en-US" altLang="ko-KR" sz="1000" dirty="0">
                <a:ea typeface="Cambria Math" charset="0"/>
                <a:cs typeface="Cambria Math" charset="0"/>
              </a:rPr>
              <a:t>  masing-masing </a:t>
            </a:r>
            <a:r>
              <a:rPr lang="en-US" altLang="ko-KR" sz="1000" dirty="0" err="1">
                <a:ea typeface="Cambria Math" charset="0"/>
                <a:cs typeface="Cambria Math" charset="0"/>
              </a:rPr>
              <a:t>indikator</a:t>
            </a:r>
            <a:r>
              <a:rPr lang="en-US" altLang="ko-KR" sz="1000" dirty="0">
                <a:ea typeface="Cambria Math" charset="0"/>
                <a:cs typeface="Cambria Math" charset="0"/>
              </a:rPr>
              <a:t>  dengan Nilai total Belanja </a:t>
            </a:r>
            <a:r>
              <a:rPr lang="en-US" altLang="ko-KR" sz="1000" dirty="0" err="1">
                <a:ea typeface="Cambria Math" charset="0"/>
                <a:cs typeface="Cambria Math" charset="0"/>
              </a:rPr>
              <a:t>Barang</a:t>
            </a:r>
            <a:r>
              <a:rPr lang="en-US" altLang="ko-KR" sz="1000" dirty="0">
                <a:ea typeface="Cambria Math" charset="0"/>
                <a:cs typeface="Cambria Math" charset="0"/>
              </a:rPr>
              <a:t>/Jasa</a:t>
            </a:r>
            <a:endParaRPr lang="ko-KR" altLang="en-US" sz="1000" dirty="0">
              <a:ea typeface="Cambria Math" charset="0"/>
              <a:cs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01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9551">
              <a:schemeClr val="accent3"/>
            </a:gs>
            <a:gs pos="0">
              <a:schemeClr val="accent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7C6DC78-E8CE-4522-B81C-6FE4047B7A6E}"/>
              </a:ext>
            </a:extLst>
          </p:cNvPr>
          <p:cNvSpPr>
            <a:spLocks/>
          </p:cNvSpPr>
          <p:nvPr/>
        </p:nvSpPr>
        <p:spPr bwMode="auto">
          <a:xfrm rot="5400000">
            <a:off x="5312696" y="-23796"/>
            <a:ext cx="6909526" cy="6905595"/>
          </a:xfrm>
          <a:custGeom>
            <a:avLst/>
            <a:gdLst>
              <a:gd name="connsiteX0" fmla="*/ 0 w 6909526"/>
              <a:gd name="connsiteY0" fmla="*/ 3111732 h 6905595"/>
              <a:gd name="connsiteX1" fmla="*/ 0 w 6909526"/>
              <a:gd name="connsiteY1" fmla="*/ 2924851 h 6905595"/>
              <a:gd name="connsiteX2" fmla="*/ 0 w 6909526"/>
              <a:gd name="connsiteY2" fmla="*/ 2058827 h 6905595"/>
              <a:gd name="connsiteX3" fmla="*/ 0 w 6909526"/>
              <a:gd name="connsiteY3" fmla="*/ 840111 h 6905595"/>
              <a:gd name="connsiteX4" fmla="*/ 0 w 6909526"/>
              <a:gd name="connsiteY4" fmla="*/ 141857 h 6905595"/>
              <a:gd name="connsiteX5" fmla="*/ 0 w 6909526"/>
              <a:gd name="connsiteY5" fmla="*/ 0 h 6905595"/>
              <a:gd name="connsiteX6" fmla="*/ 6909524 w 6909526"/>
              <a:gd name="connsiteY6" fmla="*/ 0 h 6905595"/>
              <a:gd name="connsiteX7" fmla="*/ 6909524 w 6909526"/>
              <a:gd name="connsiteY7" fmla="*/ 141857 h 6905595"/>
              <a:gd name="connsiteX8" fmla="*/ 6909524 w 6909526"/>
              <a:gd name="connsiteY8" fmla="*/ 840111 h 6905595"/>
              <a:gd name="connsiteX9" fmla="*/ 6909524 w 6909526"/>
              <a:gd name="connsiteY9" fmla="*/ 2058827 h 6905595"/>
              <a:gd name="connsiteX10" fmla="*/ 6909524 w 6909526"/>
              <a:gd name="connsiteY10" fmla="*/ 2231576 h 6905595"/>
              <a:gd name="connsiteX11" fmla="*/ 6909526 w 6909526"/>
              <a:gd name="connsiteY11" fmla="*/ 2231601 h 6905595"/>
              <a:gd name="connsiteX12" fmla="*/ 6909526 w 6909526"/>
              <a:gd name="connsiteY12" fmla="*/ 5416609 h 6905595"/>
              <a:gd name="connsiteX13" fmla="*/ 6784754 w 6909526"/>
              <a:gd name="connsiteY13" fmla="*/ 5476465 h 6905595"/>
              <a:gd name="connsiteX14" fmla="*/ 4076333 w 6909526"/>
              <a:gd name="connsiteY14" fmla="*/ 6775684 h 6905595"/>
              <a:gd name="connsiteX15" fmla="*/ 2978471 w 6909526"/>
              <a:gd name="connsiteY15" fmla="*/ 6775684 h 6905595"/>
              <a:gd name="connsiteX16" fmla="*/ 290625 w 6909526"/>
              <a:gd name="connsiteY16" fmla="*/ 5486335 h 6905595"/>
              <a:gd name="connsiteX17" fmla="*/ 32344 w 6909526"/>
              <a:gd name="connsiteY17" fmla="*/ 5362438 h 6905595"/>
              <a:gd name="connsiteX18" fmla="*/ 32344 w 6909526"/>
              <a:gd name="connsiteY18" fmla="*/ 3111732 h 6905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909526" h="6905595">
                <a:moveTo>
                  <a:pt x="0" y="3111732"/>
                </a:moveTo>
                <a:lnTo>
                  <a:pt x="0" y="2924851"/>
                </a:lnTo>
                <a:lnTo>
                  <a:pt x="0" y="2058827"/>
                </a:lnTo>
                <a:lnTo>
                  <a:pt x="0" y="840111"/>
                </a:lnTo>
                <a:lnTo>
                  <a:pt x="0" y="141857"/>
                </a:lnTo>
                <a:lnTo>
                  <a:pt x="0" y="0"/>
                </a:lnTo>
                <a:lnTo>
                  <a:pt x="6909524" y="0"/>
                </a:lnTo>
                <a:lnTo>
                  <a:pt x="6909524" y="141857"/>
                </a:lnTo>
                <a:lnTo>
                  <a:pt x="6909524" y="840111"/>
                </a:lnTo>
                <a:lnTo>
                  <a:pt x="6909524" y="2058827"/>
                </a:lnTo>
                <a:lnTo>
                  <a:pt x="6909524" y="2231576"/>
                </a:lnTo>
                <a:lnTo>
                  <a:pt x="6909526" y="2231601"/>
                </a:lnTo>
                <a:lnTo>
                  <a:pt x="6909526" y="5416609"/>
                </a:lnTo>
                <a:lnTo>
                  <a:pt x="6784754" y="5476465"/>
                </a:lnTo>
                <a:cubicBezTo>
                  <a:pt x="6192133" y="5760744"/>
                  <a:pt x="5330140" y="6174238"/>
                  <a:pt x="4076333" y="6775684"/>
                </a:cubicBezTo>
                <a:cubicBezTo>
                  <a:pt x="3736992" y="6948899"/>
                  <a:pt x="3317811" y="6948899"/>
                  <a:pt x="2978471" y="6775684"/>
                </a:cubicBezTo>
                <a:cubicBezTo>
                  <a:pt x="2978471" y="6775684"/>
                  <a:pt x="2978471" y="6775684"/>
                  <a:pt x="290625" y="5486335"/>
                </a:cubicBezTo>
                <a:lnTo>
                  <a:pt x="32344" y="5362438"/>
                </a:lnTo>
                <a:lnTo>
                  <a:pt x="32344" y="3111732"/>
                </a:lnTo>
                <a:close/>
              </a:path>
            </a:pathLst>
          </a:custGeom>
          <a:gradFill>
            <a:gsLst>
              <a:gs pos="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3F74140-21C0-417C-AA0B-A063181E8EAF}"/>
              </a:ext>
            </a:extLst>
          </p:cNvPr>
          <p:cNvSpPr>
            <a:spLocks/>
          </p:cNvSpPr>
          <p:nvPr/>
        </p:nvSpPr>
        <p:spPr bwMode="auto">
          <a:xfrm rot="5400000">
            <a:off x="6412044" y="962862"/>
            <a:ext cx="6909526" cy="4932279"/>
          </a:xfrm>
          <a:custGeom>
            <a:avLst/>
            <a:gdLst>
              <a:gd name="connsiteX0" fmla="*/ 0 w 6909526"/>
              <a:gd name="connsiteY0" fmla="*/ 1138416 h 4932279"/>
              <a:gd name="connsiteX1" fmla="*/ 0 w 6909526"/>
              <a:gd name="connsiteY1" fmla="*/ 951535 h 4932279"/>
              <a:gd name="connsiteX2" fmla="*/ 0 w 6909526"/>
              <a:gd name="connsiteY2" fmla="*/ 85511 h 4932279"/>
              <a:gd name="connsiteX3" fmla="*/ 0 w 6909526"/>
              <a:gd name="connsiteY3" fmla="*/ 0 h 4932279"/>
              <a:gd name="connsiteX4" fmla="*/ 6909524 w 6909526"/>
              <a:gd name="connsiteY4" fmla="*/ 0 h 4932279"/>
              <a:gd name="connsiteX5" fmla="*/ 6909524 w 6909526"/>
              <a:gd name="connsiteY5" fmla="*/ 85511 h 4932279"/>
              <a:gd name="connsiteX6" fmla="*/ 6909524 w 6909526"/>
              <a:gd name="connsiteY6" fmla="*/ 258260 h 4932279"/>
              <a:gd name="connsiteX7" fmla="*/ 6909526 w 6909526"/>
              <a:gd name="connsiteY7" fmla="*/ 258286 h 4932279"/>
              <a:gd name="connsiteX8" fmla="*/ 6909526 w 6909526"/>
              <a:gd name="connsiteY8" fmla="*/ 3443293 h 4932279"/>
              <a:gd name="connsiteX9" fmla="*/ 6784754 w 6909526"/>
              <a:gd name="connsiteY9" fmla="*/ 3503148 h 4932279"/>
              <a:gd name="connsiteX10" fmla="*/ 4076332 w 6909526"/>
              <a:gd name="connsiteY10" fmla="*/ 4802369 h 4932279"/>
              <a:gd name="connsiteX11" fmla="*/ 2978471 w 6909526"/>
              <a:gd name="connsiteY11" fmla="*/ 4802369 h 4932279"/>
              <a:gd name="connsiteX12" fmla="*/ 290625 w 6909526"/>
              <a:gd name="connsiteY12" fmla="*/ 3513019 h 4932279"/>
              <a:gd name="connsiteX13" fmla="*/ 32344 w 6909526"/>
              <a:gd name="connsiteY13" fmla="*/ 3389122 h 4932279"/>
              <a:gd name="connsiteX14" fmla="*/ 32344 w 6909526"/>
              <a:gd name="connsiteY14" fmla="*/ 1138416 h 493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909526" h="4932279">
                <a:moveTo>
                  <a:pt x="0" y="1138416"/>
                </a:moveTo>
                <a:lnTo>
                  <a:pt x="0" y="951535"/>
                </a:lnTo>
                <a:lnTo>
                  <a:pt x="0" y="85511"/>
                </a:lnTo>
                <a:lnTo>
                  <a:pt x="0" y="0"/>
                </a:lnTo>
                <a:lnTo>
                  <a:pt x="6909524" y="0"/>
                </a:lnTo>
                <a:lnTo>
                  <a:pt x="6909524" y="85511"/>
                </a:lnTo>
                <a:lnTo>
                  <a:pt x="6909524" y="258260"/>
                </a:lnTo>
                <a:lnTo>
                  <a:pt x="6909526" y="258286"/>
                </a:lnTo>
                <a:lnTo>
                  <a:pt x="6909526" y="3443293"/>
                </a:lnTo>
                <a:lnTo>
                  <a:pt x="6784754" y="3503148"/>
                </a:lnTo>
                <a:cubicBezTo>
                  <a:pt x="6192133" y="3787428"/>
                  <a:pt x="5330140" y="4200922"/>
                  <a:pt x="4076332" y="4802369"/>
                </a:cubicBezTo>
                <a:cubicBezTo>
                  <a:pt x="3736991" y="4975583"/>
                  <a:pt x="3317811" y="4975583"/>
                  <a:pt x="2978471" y="4802369"/>
                </a:cubicBezTo>
                <a:cubicBezTo>
                  <a:pt x="2978471" y="4802369"/>
                  <a:pt x="2978471" y="4802369"/>
                  <a:pt x="290625" y="3513019"/>
                </a:cubicBezTo>
                <a:lnTo>
                  <a:pt x="32344" y="3389122"/>
                </a:lnTo>
                <a:lnTo>
                  <a:pt x="32344" y="1138416"/>
                </a:lnTo>
                <a:close/>
              </a:path>
            </a:pathLst>
          </a:custGeom>
          <a:gradFill>
            <a:gsLst>
              <a:gs pos="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40228EF-6EC8-4CCE-BE14-1B97ECBC4470}"/>
              </a:ext>
            </a:extLst>
          </p:cNvPr>
          <p:cNvSpPr>
            <a:spLocks/>
          </p:cNvSpPr>
          <p:nvPr/>
        </p:nvSpPr>
        <p:spPr bwMode="auto">
          <a:xfrm rot="5400000">
            <a:off x="7316228" y="2007993"/>
            <a:ext cx="6877182" cy="2874361"/>
          </a:xfrm>
          <a:custGeom>
            <a:avLst/>
            <a:gdLst>
              <a:gd name="connsiteX0" fmla="*/ 0 w 6877182"/>
              <a:gd name="connsiteY0" fmla="*/ 1331204 h 2874361"/>
              <a:gd name="connsiteX1" fmla="*/ 0 w 6877182"/>
              <a:gd name="connsiteY1" fmla="*/ 0 h 2874361"/>
              <a:gd name="connsiteX2" fmla="*/ 6877182 w 6877182"/>
              <a:gd name="connsiteY2" fmla="*/ 0 h 2874361"/>
              <a:gd name="connsiteX3" fmla="*/ 6877182 w 6877182"/>
              <a:gd name="connsiteY3" fmla="*/ 1385375 h 2874361"/>
              <a:gd name="connsiteX4" fmla="*/ 6752410 w 6877182"/>
              <a:gd name="connsiteY4" fmla="*/ 1445230 h 2874361"/>
              <a:gd name="connsiteX5" fmla="*/ 4043988 w 6877182"/>
              <a:gd name="connsiteY5" fmla="*/ 2744451 h 2874361"/>
              <a:gd name="connsiteX6" fmla="*/ 2946127 w 6877182"/>
              <a:gd name="connsiteY6" fmla="*/ 2744451 h 2874361"/>
              <a:gd name="connsiteX7" fmla="*/ 258281 w 6877182"/>
              <a:gd name="connsiteY7" fmla="*/ 1455101 h 287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77182" h="2874361">
                <a:moveTo>
                  <a:pt x="0" y="1331204"/>
                </a:moveTo>
                <a:lnTo>
                  <a:pt x="0" y="0"/>
                </a:lnTo>
                <a:lnTo>
                  <a:pt x="6877182" y="0"/>
                </a:lnTo>
                <a:lnTo>
                  <a:pt x="6877182" y="1385375"/>
                </a:lnTo>
                <a:lnTo>
                  <a:pt x="6752410" y="1445230"/>
                </a:lnTo>
                <a:cubicBezTo>
                  <a:pt x="6159789" y="1729510"/>
                  <a:pt x="5297796" y="2143004"/>
                  <a:pt x="4043988" y="2744451"/>
                </a:cubicBezTo>
                <a:cubicBezTo>
                  <a:pt x="3704647" y="2917665"/>
                  <a:pt x="3285467" y="2917665"/>
                  <a:pt x="2946127" y="2744451"/>
                </a:cubicBezTo>
                <a:cubicBezTo>
                  <a:pt x="2946127" y="2744451"/>
                  <a:pt x="2946127" y="2744451"/>
                  <a:pt x="258281" y="1455101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5CBCBB9-A77E-49B6-A517-16CAE23C0386}"/>
              </a:ext>
            </a:extLst>
          </p:cNvPr>
          <p:cNvGrpSpPr/>
          <p:nvPr/>
        </p:nvGrpSpPr>
        <p:grpSpPr>
          <a:xfrm>
            <a:off x="-140947" y="-25762"/>
            <a:ext cx="2578028" cy="7500786"/>
            <a:chOff x="15161743" y="603765"/>
            <a:chExt cx="3126258" cy="9095863"/>
          </a:xfrm>
          <a:gradFill>
            <a:gsLst>
              <a:gs pos="100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</a:gsLst>
            <a:lin ang="10800000" scaled="0"/>
          </a:gradFill>
          <a:effectLst/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F1FE90C-C3F5-426D-9B43-768358535785}"/>
                </a:ext>
              </a:extLst>
            </p:cNvPr>
            <p:cNvSpPr txBox="1"/>
            <p:nvPr/>
          </p:nvSpPr>
          <p:spPr>
            <a:xfrm rot="16200000">
              <a:off x="14199843" y="5611469"/>
              <a:ext cx="5050060" cy="3126257"/>
            </a:xfrm>
            <a:custGeom>
              <a:avLst/>
              <a:gdLst/>
              <a:ahLst/>
              <a:cxnLst/>
              <a:rect l="l" t="t" r="r" b="b"/>
              <a:pathLst>
                <a:path w="5050060" h="3126257">
                  <a:moveTo>
                    <a:pt x="2241881" y="2566597"/>
                  </a:moveTo>
                  <a:lnTo>
                    <a:pt x="2241880" y="3126257"/>
                  </a:lnTo>
                  <a:lnTo>
                    <a:pt x="0" y="3126257"/>
                  </a:lnTo>
                  <a:lnTo>
                    <a:pt x="0" y="2611079"/>
                  </a:lnTo>
                  <a:cubicBezTo>
                    <a:pt x="943013" y="1937921"/>
                    <a:pt x="1414520" y="1402657"/>
                    <a:pt x="1414520" y="1005287"/>
                  </a:cubicBezTo>
                  <a:cubicBezTo>
                    <a:pt x="1414520" y="762120"/>
                    <a:pt x="1309246" y="640537"/>
                    <a:pt x="1098700" y="640537"/>
                  </a:cubicBezTo>
                  <a:cubicBezTo>
                    <a:pt x="980082" y="640537"/>
                    <a:pt x="893342" y="682053"/>
                    <a:pt x="838481" y="765086"/>
                  </a:cubicBezTo>
                  <a:cubicBezTo>
                    <a:pt x="783620" y="848118"/>
                    <a:pt x="753225" y="977115"/>
                    <a:pt x="747294" y="1152077"/>
                  </a:cubicBezTo>
                  <a:lnTo>
                    <a:pt x="4448" y="1152077"/>
                  </a:lnTo>
                  <a:cubicBezTo>
                    <a:pt x="22241" y="769534"/>
                    <a:pt x="137894" y="481885"/>
                    <a:pt x="351406" y="289131"/>
                  </a:cubicBezTo>
                  <a:cubicBezTo>
                    <a:pt x="564918" y="96377"/>
                    <a:pt x="834774" y="0"/>
                    <a:pt x="1160974" y="0"/>
                  </a:cubicBezTo>
                  <a:cubicBezTo>
                    <a:pt x="1502001" y="0"/>
                    <a:pt x="1759254" y="85998"/>
                    <a:pt x="1932732" y="257994"/>
                  </a:cubicBezTo>
                  <a:cubicBezTo>
                    <a:pt x="2106211" y="429990"/>
                    <a:pt x="2192951" y="653881"/>
                    <a:pt x="2192951" y="929668"/>
                  </a:cubicBezTo>
                  <a:cubicBezTo>
                    <a:pt x="2192951" y="1235109"/>
                    <a:pt x="2075815" y="1533879"/>
                    <a:pt x="1841545" y="1825975"/>
                  </a:cubicBezTo>
                  <a:cubicBezTo>
                    <a:pt x="1607274" y="2118073"/>
                    <a:pt x="1327039" y="2364945"/>
                    <a:pt x="1000840" y="2566597"/>
                  </a:cubicBezTo>
                  <a:close/>
                  <a:moveTo>
                    <a:pt x="4293870" y="1610239"/>
                  </a:moveTo>
                  <a:cubicBezTo>
                    <a:pt x="4293870" y="1328521"/>
                    <a:pt x="4260509" y="1112785"/>
                    <a:pt x="4193786" y="963029"/>
                  </a:cubicBezTo>
                  <a:cubicBezTo>
                    <a:pt x="4127063" y="813274"/>
                    <a:pt x="3995842" y="738397"/>
                    <a:pt x="3800122" y="738397"/>
                  </a:cubicBezTo>
                  <a:cubicBezTo>
                    <a:pt x="3601438" y="738397"/>
                    <a:pt x="3467992" y="814016"/>
                    <a:pt x="3399787" y="965253"/>
                  </a:cubicBezTo>
                  <a:cubicBezTo>
                    <a:pt x="3331581" y="1116491"/>
                    <a:pt x="3297479" y="1331487"/>
                    <a:pt x="3297479" y="1610239"/>
                  </a:cubicBezTo>
                  <a:cubicBezTo>
                    <a:pt x="3297479" y="1891957"/>
                    <a:pt x="3331581" y="2109177"/>
                    <a:pt x="3399787" y="2261897"/>
                  </a:cubicBezTo>
                  <a:cubicBezTo>
                    <a:pt x="3467992" y="2414617"/>
                    <a:pt x="3601437" y="2490977"/>
                    <a:pt x="3800122" y="2490977"/>
                  </a:cubicBezTo>
                  <a:cubicBezTo>
                    <a:pt x="3995842" y="2490977"/>
                    <a:pt x="4127063" y="2414617"/>
                    <a:pt x="4193786" y="2261897"/>
                  </a:cubicBezTo>
                  <a:cubicBezTo>
                    <a:pt x="4260509" y="2109177"/>
                    <a:pt x="4293870" y="1891957"/>
                    <a:pt x="4293870" y="1610239"/>
                  </a:cubicBezTo>
                  <a:close/>
                  <a:moveTo>
                    <a:pt x="5050060" y="1610239"/>
                  </a:moveTo>
                  <a:cubicBezTo>
                    <a:pt x="5050060" y="2102503"/>
                    <a:pt x="4949976" y="2492461"/>
                    <a:pt x="4749808" y="2780109"/>
                  </a:cubicBezTo>
                  <a:cubicBezTo>
                    <a:pt x="4649724" y="2923933"/>
                    <a:pt x="4520542" y="3031801"/>
                    <a:pt x="4362261" y="3103713"/>
                  </a:cubicBezTo>
                  <a:lnTo>
                    <a:pt x="4302946" y="3126257"/>
                  </a:lnTo>
                  <a:lnTo>
                    <a:pt x="3294702" y="3126257"/>
                  </a:lnTo>
                  <a:lnTo>
                    <a:pt x="3235204" y="3103713"/>
                  </a:lnTo>
                  <a:cubicBezTo>
                    <a:pt x="3076552" y="3031801"/>
                    <a:pt x="2947555" y="2923933"/>
                    <a:pt x="2848213" y="2780109"/>
                  </a:cubicBezTo>
                  <a:cubicBezTo>
                    <a:pt x="2649528" y="2492461"/>
                    <a:pt x="2550186" y="2102503"/>
                    <a:pt x="2550186" y="1610239"/>
                  </a:cubicBezTo>
                  <a:cubicBezTo>
                    <a:pt x="2550186" y="1120940"/>
                    <a:pt x="2649528" y="733207"/>
                    <a:pt x="2848213" y="447041"/>
                  </a:cubicBezTo>
                  <a:cubicBezTo>
                    <a:pt x="3046899" y="160875"/>
                    <a:pt x="3364201" y="17792"/>
                    <a:pt x="3800122" y="17792"/>
                  </a:cubicBezTo>
                  <a:cubicBezTo>
                    <a:pt x="4233079" y="17792"/>
                    <a:pt x="4549640" y="160875"/>
                    <a:pt x="4749808" y="447041"/>
                  </a:cubicBezTo>
                  <a:cubicBezTo>
                    <a:pt x="4949976" y="733207"/>
                    <a:pt x="5050060" y="1120940"/>
                    <a:pt x="5050060" y="161023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5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4BCB81B-F801-4043-B895-1F444CFE60E9}"/>
                </a:ext>
              </a:extLst>
            </p:cNvPr>
            <p:cNvSpPr/>
            <p:nvPr/>
          </p:nvSpPr>
          <p:spPr>
            <a:xfrm>
              <a:off x="15161743" y="603765"/>
              <a:ext cx="3126257" cy="3684470"/>
            </a:xfrm>
            <a:custGeom>
              <a:avLst/>
              <a:gdLst/>
              <a:ahLst/>
              <a:cxnLst/>
              <a:rect l="l" t="t" r="r" b="b"/>
              <a:pathLst>
                <a:path w="3126257" h="3684470">
                  <a:moveTo>
                    <a:pt x="2566597" y="1442589"/>
                  </a:moveTo>
                  <a:lnTo>
                    <a:pt x="3126257" y="1442589"/>
                  </a:lnTo>
                  <a:lnTo>
                    <a:pt x="3126257" y="3684470"/>
                  </a:lnTo>
                  <a:lnTo>
                    <a:pt x="2611079" y="3684470"/>
                  </a:lnTo>
                  <a:cubicBezTo>
                    <a:pt x="1937921" y="2741457"/>
                    <a:pt x="1402657" y="2269950"/>
                    <a:pt x="1005287" y="2269950"/>
                  </a:cubicBezTo>
                  <a:cubicBezTo>
                    <a:pt x="762120" y="2269950"/>
                    <a:pt x="640537" y="2375224"/>
                    <a:pt x="640537" y="2585770"/>
                  </a:cubicBezTo>
                  <a:cubicBezTo>
                    <a:pt x="640537" y="2704388"/>
                    <a:pt x="682053" y="2791128"/>
                    <a:pt x="765086" y="2845989"/>
                  </a:cubicBezTo>
                  <a:cubicBezTo>
                    <a:pt x="848118" y="2900850"/>
                    <a:pt x="977115" y="2931245"/>
                    <a:pt x="1152077" y="2937176"/>
                  </a:cubicBezTo>
                  <a:lnTo>
                    <a:pt x="1152077" y="3680022"/>
                  </a:lnTo>
                  <a:cubicBezTo>
                    <a:pt x="769534" y="3662229"/>
                    <a:pt x="481885" y="3546576"/>
                    <a:pt x="289131" y="3333064"/>
                  </a:cubicBezTo>
                  <a:cubicBezTo>
                    <a:pt x="96377" y="3119552"/>
                    <a:pt x="0" y="2849696"/>
                    <a:pt x="0" y="2523496"/>
                  </a:cubicBezTo>
                  <a:cubicBezTo>
                    <a:pt x="0" y="2182469"/>
                    <a:pt x="85998" y="1925216"/>
                    <a:pt x="257994" y="1751738"/>
                  </a:cubicBezTo>
                  <a:cubicBezTo>
                    <a:pt x="429990" y="1578259"/>
                    <a:pt x="653881" y="1491519"/>
                    <a:pt x="929668" y="1491519"/>
                  </a:cubicBezTo>
                  <a:cubicBezTo>
                    <a:pt x="1235109" y="1491519"/>
                    <a:pt x="1533879" y="1608655"/>
                    <a:pt x="1825975" y="1842925"/>
                  </a:cubicBezTo>
                  <a:cubicBezTo>
                    <a:pt x="2118073" y="2077196"/>
                    <a:pt x="2364945" y="2357431"/>
                    <a:pt x="2566597" y="2683630"/>
                  </a:cubicBezTo>
                  <a:close/>
                  <a:moveTo>
                    <a:pt x="71170" y="0"/>
                  </a:moveTo>
                  <a:lnTo>
                    <a:pt x="3126257" y="0"/>
                  </a:lnTo>
                  <a:lnTo>
                    <a:pt x="3126257" y="800671"/>
                  </a:lnTo>
                  <a:lnTo>
                    <a:pt x="782878" y="800671"/>
                  </a:lnTo>
                  <a:lnTo>
                    <a:pt x="782878" y="1272178"/>
                  </a:lnTo>
                  <a:lnTo>
                    <a:pt x="71170" y="127217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1FF19A7-E353-4DA5-9BD6-36D8FC3844B6}"/>
              </a:ext>
            </a:extLst>
          </p:cNvPr>
          <p:cNvSpPr txBox="1"/>
          <p:nvPr/>
        </p:nvSpPr>
        <p:spPr>
          <a:xfrm>
            <a:off x="1973720" y="2845900"/>
            <a:ext cx="5635227" cy="803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sz="6600" b="1" dirty="0" err="1">
                <a:solidFill>
                  <a:schemeClr val="bg1"/>
                </a:solidFill>
                <a:latin typeface="+mj-lt"/>
              </a:rPr>
              <a:t>Terima</a:t>
            </a:r>
            <a:r>
              <a:rPr lang="en-US" sz="6600" b="1" dirty="0">
                <a:solidFill>
                  <a:schemeClr val="bg1"/>
                </a:solidFill>
                <a:latin typeface="+mj-lt"/>
              </a:rPr>
              <a:t> Kasih</a:t>
            </a:r>
            <a:endParaRPr lang="id-ID" sz="6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D816F9-5232-4009-9B7D-2C4817C65CA9}"/>
              </a:ext>
            </a:extLst>
          </p:cNvPr>
          <p:cNvSpPr txBox="1"/>
          <p:nvPr/>
        </p:nvSpPr>
        <p:spPr>
          <a:xfrm>
            <a:off x="1976697" y="2272185"/>
            <a:ext cx="433814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Akhir Presentasi</a:t>
            </a:r>
            <a:endParaRPr lang="id-ID" sz="24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9B5002-B08E-4A51-932F-DE5A00B99080}"/>
              </a:ext>
            </a:extLst>
          </p:cNvPr>
          <p:cNvSpPr txBox="1"/>
          <p:nvPr/>
        </p:nvSpPr>
        <p:spPr>
          <a:xfrm>
            <a:off x="8332281" y="6074834"/>
            <a:ext cx="28096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 noProof="1">
                <a:solidFill>
                  <a:schemeClr val="bg1"/>
                </a:solidFill>
                <a:effectLst/>
              </a:rPr>
              <a:t>Update : </a:t>
            </a:r>
            <a:r>
              <a:rPr lang="en-US" sz="1200" noProof="1">
                <a:solidFill>
                  <a:schemeClr val="bg1"/>
                </a:solidFill>
              </a:rPr>
              <a:t>26</a:t>
            </a:r>
            <a:r>
              <a:rPr lang="en-US" sz="1200" b="0" i="0" noProof="1">
                <a:solidFill>
                  <a:schemeClr val="bg1"/>
                </a:solidFill>
                <a:effectLst/>
              </a:rPr>
              <a:t> April 2021</a:t>
            </a:r>
            <a:endParaRPr lang="en-US" sz="1200" noProof="1">
              <a:solidFill>
                <a:schemeClr val="bg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D59EAD-638E-422C-B22D-F6770C943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66" y="549275"/>
            <a:ext cx="2069704" cy="5311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787F122-9DB5-41BC-9F2C-CB20FCC16D8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0928" y="5509198"/>
            <a:ext cx="4086788" cy="17592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45269D1-556A-482B-8D47-92AC7277EBEA}"/>
              </a:ext>
            </a:extLst>
          </p:cNvPr>
          <p:cNvSpPr/>
          <p:nvPr/>
        </p:nvSpPr>
        <p:spPr>
          <a:xfrm>
            <a:off x="1973720" y="3649197"/>
            <a:ext cx="62217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400" dirty="0">
                <a:solidFill>
                  <a:schemeClr val="bg1"/>
                </a:solidFill>
              </a:rPr>
              <a:t> </a:t>
            </a:r>
            <a:br>
              <a:rPr lang="en-ID" sz="1400" dirty="0">
                <a:solidFill>
                  <a:schemeClr val="bg1"/>
                </a:solidFill>
              </a:rPr>
            </a:br>
            <a:r>
              <a:rPr lang="en-ID" sz="1400" dirty="0">
                <a:solidFill>
                  <a:schemeClr val="bg1"/>
                </a:solidFill>
              </a:rPr>
              <a:t>Tim </a:t>
            </a:r>
            <a:r>
              <a:rPr lang="en-ID" sz="1400" dirty="0" err="1">
                <a:solidFill>
                  <a:schemeClr val="bg1"/>
                </a:solidFill>
              </a:rPr>
              <a:t>Direktorat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Perencanaan</a:t>
            </a:r>
            <a:r>
              <a:rPr lang="en-ID" sz="1400" dirty="0">
                <a:solidFill>
                  <a:schemeClr val="bg1"/>
                </a:solidFill>
              </a:rPr>
              <a:t>, Monitoring dan Evaluasi Pengadaan – LKPP</a:t>
            </a:r>
          </a:p>
          <a:p>
            <a:br>
              <a:rPr lang="en-ID" sz="1400" dirty="0">
                <a:solidFill>
                  <a:schemeClr val="bg1"/>
                </a:solidFill>
              </a:rPr>
            </a:br>
            <a:r>
              <a:rPr lang="en-ID" sz="1400" dirty="0" err="1">
                <a:solidFill>
                  <a:schemeClr val="bg1"/>
                </a:solidFill>
              </a:rPr>
              <a:t>Kompleks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Rasuna</a:t>
            </a:r>
            <a:r>
              <a:rPr lang="en-ID" sz="1400" dirty="0">
                <a:solidFill>
                  <a:schemeClr val="bg1"/>
                </a:solidFill>
              </a:rPr>
              <a:t> </a:t>
            </a:r>
            <a:r>
              <a:rPr lang="en-ID" sz="1400" dirty="0" err="1">
                <a:solidFill>
                  <a:schemeClr val="bg1"/>
                </a:solidFill>
              </a:rPr>
              <a:t>Epicentrum</a:t>
            </a:r>
            <a:br>
              <a:rPr lang="en-ID" sz="1400" dirty="0">
                <a:solidFill>
                  <a:schemeClr val="bg1"/>
                </a:solidFill>
              </a:rPr>
            </a:br>
            <a:r>
              <a:rPr lang="en-ID" sz="1400" dirty="0">
                <a:solidFill>
                  <a:schemeClr val="bg1"/>
                </a:solidFill>
              </a:rPr>
              <a:t>Jl. </a:t>
            </a:r>
            <a:r>
              <a:rPr lang="en-ID" sz="1400" dirty="0" err="1">
                <a:solidFill>
                  <a:schemeClr val="bg1"/>
                </a:solidFill>
              </a:rPr>
              <a:t>Epicentrum</a:t>
            </a:r>
            <a:r>
              <a:rPr lang="en-ID" sz="1400" dirty="0">
                <a:solidFill>
                  <a:schemeClr val="bg1"/>
                </a:solidFill>
              </a:rPr>
              <a:t> Tengah Lot 11 B, Jakarta Selatan, DKI Jakarta - 12940 </a:t>
            </a:r>
            <a:br>
              <a:rPr lang="en-ID" sz="1400" dirty="0">
                <a:solidFill>
                  <a:schemeClr val="bg1"/>
                </a:solidFill>
              </a:rPr>
            </a:br>
            <a:r>
              <a:rPr lang="en-ID" sz="1400" dirty="0">
                <a:solidFill>
                  <a:schemeClr val="bg1"/>
                </a:solidFill>
              </a:rPr>
              <a:t>Tel: (021) 299 12 450, Fax: (021) 299 12 451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40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iru Muda">
      <a:dk1>
        <a:sysClr val="windowText" lastClr="000000"/>
      </a:dk1>
      <a:lt1>
        <a:sysClr val="window" lastClr="FFFFFF"/>
      </a:lt1>
      <a:dk2>
        <a:srgbClr val="44546A"/>
      </a:dk2>
      <a:lt2>
        <a:srgbClr val="E3E6ED"/>
      </a:lt2>
      <a:accent1>
        <a:srgbClr val="00CCFF"/>
      </a:accent1>
      <a:accent2>
        <a:srgbClr val="00B0F0"/>
      </a:accent2>
      <a:accent3>
        <a:srgbClr val="056AFF"/>
      </a:accent3>
      <a:accent4>
        <a:srgbClr val="FFC000"/>
      </a:accent4>
      <a:accent5>
        <a:srgbClr val="03D393"/>
      </a:accent5>
      <a:accent6>
        <a:srgbClr val="E5FAE1"/>
      </a:accent6>
      <a:hlink>
        <a:srgbClr val="0563C1"/>
      </a:hlink>
      <a:folHlink>
        <a:srgbClr val="954F72"/>
      </a:folHlink>
    </a:clrScheme>
    <a:fontScheme name="Ayu Prischa Adriani">
      <a:majorFont>
        <a:latin typeface="Bahnschrift"/>
        <a:ea typeface=""/>
        <a:cs typeface=""/>
      </a:majorFont>
      <a:minorFont>
        <a:latin typeface="Bahnschrif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iru Muda">
    <a:dk1>
      <a:sysClr val="windowText" lastClr="000000"/>
    </a:dk1>
    <a:lt1>
      <a:sysClr val="window" lastClr="FFFFFF"/>
    </a:lt1>
    <a:dk2>
      <a:srgbClr val="44546A"/>
    </a:dk2>
    <a:lt2>
      <a:srgbClr val="E3E6ED"/>
    </a:lt2>
    <a:accent1>
      <a:srgbClr val="00CCFF"/>
    </a:accent1>
    <a:accent2>
      <a:srgbClr val="00B0F0"/>
    </a:accent2>
    <a:accent3>
      <a:srgbClr val="056AFF"/>
    </a:accent3>
    <a:accent4>
      <a:srgbClr val="FFC000"/>
    </a:accent4>
    <a:accent5>
      <a:srgbClr val="03D393"/>
    </a:accent5>
    <a:accent6>
      <a:srgbClr val="E5FAE1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Biru Muda">
    <a:dk1>
      <a:sysClr val="windowText" lastClr="000000"/>
    </a:dk1>
    <a:lt1>
      <a:sysClr val="window" lastClr="FFFFFF"/>
    </a:lt1>
    <a:dk2>
      <a:srgbClr val="44546A"/>
    </a:dk2>
    <a:lt2>
      <a:srgbClr val="E3E6ED"/>
    </a:lt2>
    <a:accent1>
      <a:srgbClr val="00CCFF"/>
    </a:accent1>
    <a:accent2>
      <a:srgbClr val="00B0F0"/>
    </a:accent2>
    <a:accent3>
      <a:srgbClr val="056AFF"/>
    </a:accent3>
    <a:accent4>
      <a:srgbClr val="FFC000"/>
    </a:accent4>
    <a:accent5>
      <a:srgbClr val="03D393"/>
    </a:accent5>
    <a:accent6>
      <a:srgbClr val="E5FAE1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2734</TotalTime>
  <Words>1347</Words>
  <Application>Microsoft Office PowerPoint</Application>
  <PresentationFormat>Widescreen</PresentationFormat>
  <Paragraphs>421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Bahnschrift</vt:lpstr>
      <vt:lpstr>Bahnschrift Light</vt:lpstr>
      <vt:lpstr>Calibri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Ayu Prischa</dc:creator>
  <cp:lastModifiedBy>User</cp:lastModifiedBy>
  <cp:revision>382</cp:revision>
  <dcterms:created xsi:type="dcterms:W3CDTF">2021-02-21T06:08:00Z</dcterms:created>
  <dcterms:modified xsi:type="dcterms:W3CDTF">2021-05-05T01:06:32Z</dcterms:modified>
</cp:coreProperties>
</file>