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6" r:id="rId15"/>
    <p:sldId id="287" r:id="rId16"/>
    <p:sldId id="288" r:id="rId17"/>
    <p:sldId id="289" r:id="rId18"/>
    <p:sldId id="290" r:id="rId19"/>
    <p:sldId id="285"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9144000" cy="6858000" type="screen4x3"/>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vyyElmiOsg6KoybPtlUcCqbLYE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CF6835-08A8-4411-BF07-1E50A62712A7}">
  <a:tblStyle styleId="{9DCF6835-08A8-4411-BF07-1E50A62712A7}"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655"/>
  </p:normalViewPr>
  <p:slideViewPr>
    <p:cSldViewPr snapToGrid="0">
      <p:cViewPr varScale="1">
        <p:scale>
          <a:sx n="117" d="100"/>
          <a:sy n="117" d="100"/>
        </p:scale>
        <p:origin x="28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575" cy="496888"/>
          </a:xfrm>
          <a:prstGeom prst="rect">
            <a:avLst/>
          </a:prstGeom>
          <a:noFill/>
          <a:ln>
            <a:noFill/>
          </a:ln>
        </p:spPr>
        <p:txBody>
          <a:bodyPr spcFirstLastPara="1" wrap="square" lIns="91100" tIns="45550" rIns="91100" bIns="45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6038" y="0"/>
            <a:ext cx="2949575" cy="496888"/>
          </a:xfrm>
          <a:prstGeom prst="rect">
            <a:avLst/>
          </a:prstGeom>
          <a:noFill/>
          <a:ln>
            <a:noFill/>
          </a:ln>
        </p:spPr>
        <p:txBody>
          <a:bodyPr spcFirstLastPara="1" wrap="square" lIns="91100" tIns="45550" rIns="91100" bIns="45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rm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0863"/>
            <a:ext cx="2949575" cy="496887"/>
          </a:xfrm>
          <a:prstGeom prst="rect">
            <a:avLst/>
          </a:prstGeom>
          <a:noFill/>
          <a:ln>
            <a:noFill/>
          </a:ln>
        </p:spPr>
        <p:txBody>
          <a:bodyPr spcFirstLastPara="1" wrap="square" lIns="91100" tIns="45550" rIns="91100" bIns="45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6038" y="9440863"/>
            <a:ext cx="2949575" cy="496887"/>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79" name="Google Shape;79;p1: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53: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63" name="Google Shape;163;p53: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4: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75" name="Google Shape;175;p54: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5: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87" name="Google Shape;187;p55: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6: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99" name="Google Shape;199;p56: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6: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99" name="Google Shape;199;p56: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9872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6: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99" name="Google Shape;199;p56: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2647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6: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99" name="Google Shape;199;p56: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166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6: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99" name="Google Shape;199;p56: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2769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6: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99" name="Google Shape;199;p56: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12574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6: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99" name="Google Shape;199;p56: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523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84" name="Google Shape;84;p3: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208" name="Google Shape;208;p9: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217" name="Google Shape;217;p8: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9: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235" name="Google Shape;235;p19: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257" name="Google Shape;257;p20: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3: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269" name="Google Shape;269;p23: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4: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295" name="Google Shape;295;p24: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5: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307" name="Google Shape;307;p25: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7: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319" name="Google Shape;319;p27: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8: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333" name="Google Shape;333;p28: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9: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391" name="Google Shape;391;p29: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96" name="Google Shape;96;p4: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0: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403" name="Google Shape;403;p30: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1: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416" name="Google Shape;416;p31: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32: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463" name="Google Shape;463;p32: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3: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477" name="Google Shape;477;p33: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4: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490" name="Google Shape;490;p34: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39: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528" name="Google Shape;528;p39: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09" name="Google Shape;109;p5: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17" name="Google Shape;117;p6: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1038" y="4719638"/>
            <a:ext cx="5445125" cy="4475162"/>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25" name="Google Shape;125;p2:notes"/>
          <p:cNvSpPr>
            <a:spLocks noGrp="1" noRot="1" noChangeAspect="1"/>
          </p:cNvSpPr>
          <p:nvPr>
            <p:ph type="sldImg" idx="2"/>
          </p:nvPr>
        </p:nvSpPr>
        <p:spPr>
          <a:xfrm>
            <a:off x="919163" y="744538"/>
            <a:ext cx="4968875"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cf4572af45_1_24:notes"/>
          <p:cNvSpPr txBox="1">
            <a:spLocks noGrp="1"/>
          </p:cNvSpPr>
          <p:nvPr>
            <p:ph type="body" idx="1"/>
          </p:nvPr>
        </p:nvSpPr>
        <p:spPr>
          <a:xfrm>
            <a:off x="681038" y="4719638"/>
            <a:ext cx="5445000" cy="44751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39" name="Google Shape;139;gcf4572af45_1_24:notes"/>
          <p:cNvSpPr>
            <a:spLocks noGrp="1" noRot="1" noChangeAspect="1"/>
          </p:cNvSpPr>
          <p:nvPr>
            <p:ph type="sldImg" idx="2"/>
          </p:nvPr>
        </p:nvSpPr>
        <p:spPr>
          <a:xfrm>
            <a:off x="919163" y="744538"/>
            <a:ext cx="4968900" cy="3727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8b84be1146_0_9:notes"/>
          <p:cNvSpPr>
            <a:spLocks noGrp="1" noRot="1" noChangeAspect="1"/>
          </p:cNvSpPr>
          <p:nvPr>
            <p:ph type="sldImg" idx="2"/>
          </p:nvPr>
        </p:nvSpPr>
        <p:spPr>
          <a:xfrm>
            <a:off x="919163" y="744538"/>
            <a:ext cx="4968900" cy="3727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8b84be1146_0_9:notes"/>
          <p:cNvSpPr txBox="1">
            <a:spLocks noGrp="1"/>
          </p:cNvSpPr>
          <p:nvPr>
            <p:ph type="body" idx="1"/>
          </p:nvPr>
        </p:nvSpPr>
        <p:spPr>
          <a:xfrm>
            <a:off x="681038" y="4719638"/>
            <a:ext cx="5445000" cy="44751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48" name="Google Shape;148;g8b84be1146_0_9:notes"/>
          <p:cNvSpPr txBox="1">
            <a:spLocks noGrp="1"/>
          </p:cNvSpPr>
          <p:nvPr>
            <p:ph type="sldNum" idx="12"/>
          </p:nvPr>
        </p:nvSpPr>
        <p:spPr>
          <a:xfrm>
            <a:off x="3856038" y="9440863"/>
            <a:ext cx="2949600" cy="496800"/>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cf4572af45_1_38:notes"/>
          <p:cNvSpPr>
            <a:spLocks noGrp="1" noRot="1" noChangeAspect="1"/>
          </p:cNvSpPr>
          <p:nvPr>
            <p:ph type="sldImg" idx="2"/>
          </p:nvPr>
        </p:nvSpPr>
        <p:spPr>
          <a:xfrm>
            <a:off x="919163" y="744538"/>
            <a:ext cx="4968900" cy="3727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cf4572af45_1_38:notes"/>
          <p:cNvSpPr txBox="1">
            <a:spLocks noGrp="1"/>
          </p:cNvSpPr>
          <p:nvPr>
            <p:ph type="body" idx="1"/>
          </p:nvPr>
        </p:nvSpPr>
        <p:spPr>
          <a:xfrm>
            <a:off x="681038" y="4719638"/>
            <a:ext cx="5445000" cy="44751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360"/>
              </a:spcBef>
              <a:spcAft>
                <a:spcPts val="0"/>
              </a:spcAft>
              <a:buSzPts val="1400"/>
              <a:buNone/>
            </a:pPr>
            <a:endParaRPr/>
          </a:p>
        </p:txBody>
      </p:sp>
      <p:sp>
        <p:nvSpPr>
          <p:cNvPr id="156" name="Google Shape;156;gcf4572af45_1_38:notes"/>
          <p:cNvSpPr txBox="1">
            <a:spLocks noGrp="1"/>
          </p:cNvSpPr>
          <p:nvPr>
            <p:ph type="sldNum" idx="12"/>
          </p:nvPr>
        </p:nvSpPr>
        <p:spPr>
          <a:xfrm>
            <a:off x="3856038" y="9440863"/>
            <a:ext cx="2949600" cy="496800"/>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51"/>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51"/>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4" name="Google Shape;74;p5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5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24" name="Google Shape;24;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4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 name="Google Shape;41;p4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2" name="Google Shape;42;p4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4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
        <p:cNvGrpSpPr/>
        <p:nvPr/>
      </p:nvGrpSpPr>
      <p:grpSpPr>
        <a:xfrm>
          <a:off x="0" y="0"/>
          <a:ext cx="0" cy="0"/>
          <a:chOff x="0" y="0"/>
          <a:chExt cx="0" cy="0"/>
        </a:xfrm>
      </p:grpSpPr>
      <p:sp>
        <p:nvSpPr>
          <p:cNvPr id="52" name="Google Shape;52;p4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8"/>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54" name="Google Shape;54;p48"/>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55" name="Google Shape;55;p4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8"/>
        <p:cNvGrpSpPr/>
        <p:nvPr/>
      </p:nvGrpSpPr>
      <p:grpSpPr>
        <a:xfrm>
          <a:off x="0" y="0"/>
          <a:ext cx="0" cy="0"/>
          <a:chOff x="0" y="0"/>
          <a:chExt cx="0" cy="0"/>
        </a:xfrm>
      </p:grpSpPr>
      <p:sp>
        <p:nvSpPr>
          <p:cNvPr id="59" name="Google Shape;59;p4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9"/>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1" name="Google Shape;61;p49"/>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4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5"/>
        <p:cNvGrpSpPr/>
        <p:nvPr/>
      </p:nvGrpSpPr>
      <p:grpSpPr>
        <a:xfrm>
          <a:off x="0" y="0"/>
          <a:ext cx="0" cy="0"/>
          <a:chOff x="0" y="0"/>
          <a:chExt cx="0" cy="0"/>
        </a:xfrm>
      </p:grpSpPr>
      <p:sp>
        <p:nvSpPr>
          <p:cNvPr id="66" name="Google Shape;66;p5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0"/>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5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2" name="Google Shape;12;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6.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jpg"/><Relationship Id="rId7" Type="http://schemas.openxmlformats.org/officeDocument/2006/relationships/slide" Target="slide6.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jpg"/><Relationship Id="rId7" Type="http://schemas.openxmlformats.org/officeDocument/2006/relationships/slide" Target="slide23.xm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slide" Target="slide25.xml"/><Relationship Id="rId11" Type="http://schemas.openxmlformats.org/officeDocument/2006/relationships/image" Target="../media/image9.png"/><Relationship Id="rId5" Type="http://schemas.openxmlformats.org/officeDocument/2006/relationships/slide" Target="slide29.xml"/><Relationship Id="rId10" Type="http://schemas.openxmlformats.org/officeDocument/2006/relationships/slide" Target="slide26.xml"/><Relationship Id="rId4" Type="http://schemas.openxmlformats.org/officeDocument/2006/relationships/image" Target="../media/image28.png"/><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image" Target="../media/image3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slide" Target="slide2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slide" Target="slide2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slide" Target="slide2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 descr="sismontepra-02.jpg"/>
          <p:cNvPicPr preferRelativeResize="0"/>
          <p:nvPr/>
        </p:nvPicPr>
        <p:blipFill rotWithShape="1">
          <a:blip r:embed="rId3">
            <a:alphaModFix/>
          </a:blip>
          <a:srcRect/>
          <a:stretch/>
        </p:blipFill>
        <p:spPr>
          <a:xfrm>
            <a:off x="-66675" y="-52388"/>
            <a:ext cx="9277350" cy="69627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5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66" name="Google Shape;166;p53"/>
          <p:cNvSpPr/>
          <p:nvPr/>
        </p:nvSpPr>
        <p:spPr>
          <a:xfrm>
            <a:off x="1828800" y="174277"/>
            <a:ext cx="6821737"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Progres Laporan RPP Sismontepra</a:t>
            </a:r>
            <a:endParaRPr sz="2800" b="0" i="0" u="none" strike="noStrike" cap="none">
              <a:solidFill>
                <a:srgbClr val="584129"/>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Nasional Tahun 2021</a:t>
            </a:r>
            <a:endParaRPr sz="2800" b="0" i="0" u="none" strike="noStrike" cap="none">
              <a:solidFill>
                <a:srgbClr val="584129"/>
              </a:solidFill>
              <a:latin typeface="Arial"/>
              <a:ea typeface="Arial"/>
              <a:cs typeface="Arial"/>
              <a:sym typeface="Arial"/>
            </a:endParaRPr>
          </a:p>
        </p:txBody>
      </p:sp>
      <p:grpSp>
        <p:nvGrpSpPr>
          <p:cNvPr id="167" name="Google Shape;167;p53"/>
          <p:cNvGrpSpPr/>
          <p:nvPr/>
        </p:nvGrpSpPr>
        <p:grpSpPr>
          <a:xfrm>
            <a:off x="7102621" y="6049865"/>
            <a:ext cx="2045068" cy="421333"/>
            <a:chOff x="6298054" y="4359241"/>
            <a:chExt cx="2045068" cy="421333"/>
          </a:xfrm>
        </p:grpSpPr>
        <p:sp>
          <p:nvSpPr>
            <p:cNvPr id="168" name="Google Shape;168;p53">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169" name="Google Shape;169;p53">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170" name="Google Shape;170;p53"/>
          <p:cNvPicPr preferRelativeResize="0"/>
          <p:nvPr/>
        </p:nvPicPr>
        <p:blipFill rotWithShape="1">
          <a:blip r:embed="rId6">
            <a:alphaModFix/>
          </a:blip>
          <a:srcRect/>
          <a:stretch/>
        </p:blipFill>
        <p:spPr>
          <a:xfrm>
            <a:off x="268480" y="209138"/>
            <a:ext cx="1845016" cy="655123"/>
          </a:xfrm>
          <a:prstGeom prst="rect">
            <a:avLst/>
          </a:prstGeom>
          <a:noFill/>
          <a:ln>
            <a:noFill/>
          </a:ln>
        </p:spPr>
      </p:pic>
      <p:sp>
        <p:nvSpPr>
          <p:cNvPr id="171" name="Google Shape;171;p53"/>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3" name="Picture 2" descr="Table&#10;&#10;Description automatically generated">
            <a:extLst>
              <a:ext uri="{FF2B5EF4-FFF2-40B4-BE49-F238E27FC236}">
                <a16:creationId xmlns:a16="http://schemas.microsoft.com/office/drawing/2014/main" id="{3C93EAFE-FA46-D249-8437-31F25DDD6434}"/>
              </a:ext>
            </a:extLst>
          </p:cNvPr>
          <p:cNvPicPr>
            <a:picLocks noChangeAspect="1"/>
          </p:cNvPicPr>
          <p:nvPr/>
        </p:nvPicPr>
        <p:blipFill>
          <a:blip r:embed="rId7"/>
          <a:stretch>
            <a:fillRect/>
          </a:stretch>
        </p:blipFill>
        <p:spPr>
          <a:xfrm>
            <a:off x="93373" y="2196003"/>
            <a:ext cx="6356854" cy="2450138"/>
          </a:xfrm>
          <a:prstGeom prst="rect">
            <a:avLst/>
          </a:prstGeom>
        </p:spPr>
      </p:pic>
      <p:pic>
        <p:nvPicPr>
          <p:cNvPr id="5" name="Picture 4" descr="Table&#10;&#10;Description automatically generated">
            <a:extLst>
              <a:ext uri="{FF2B5EF4-FFF2-40B4-BE49-F238E27FC236}">
                <a16:creationId xmlns:a16="http://schemas.microsoft.com/office/drawing/2014/main" id="{0FFE8E72-F412-2749-9E77-6DC96FE1D032}"/>
              </a:ext>
            </a:extLst>
          </p:cNvPr>
          <p:cNvPicPr>
            <a:picLocks noChangeAspect="1"/>
          </p:cNvPicPr>
          <p:nvPr/>
        </p:nvPicPr>
        <p:blipFill>
          <a:blip r:embed="rId8"/>
          <a:stretch>
            <a:fillRect/>
          </a:stretch>
        </p:blipFill>
        <p:spPr>
          <a:xfrm>
            <a:off x="6459636" y="2196003"/>
            <a:ext cx="2615705" cy="245013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5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8" name="Google Shape;178;p54"/>
          <p:cNvSpPr/>
          <p:nvPr/>
        </p:nvSpPr>
        <p:spPr>
          <a:xfrm>
            <a:off x="1819275" y="174277"/>
            <a:ext cx="683126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Progres Laporan Keuangan Sismontepra</a:t>
            </a:r>
            <a:endParaRPr sz="2800" b="0" i="0" u="none" strike="noStrike" cap="none">
              <a:solidFill>
                <a:srgbClr val="584129"/>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Nasional Tahun 2021</a:t>
            </a:r>
            <a:endParaRPr sz="2800" b="0" i="0" u="none" strike="noStrike" cap="none">
              <a:solidFill>
                <a:srgbClr val="584129"/>
              </a:solidFill>
              <a:latin typeface="Arial"/>
              <a:ea typeface="Arial"/>
              <a:cs typeface="Arial"/>
              <a:sym typeface="Arial"/>
            </a:endParaRPr>
          </a:p>
        </p:txBody>
      </p:sp>
      <p:grpSp>
        <p:nvGrpSpPr>
          <p:cNvPr id="179" name="Google Shape;179;p54"/>
          <p:cNvGrpSpPr/>
          <p:nvPr/>
        </p:nvGrpSpPr>
        <p:grpSpPr>
          <a:xfrm>
            <a:off x="7102621" y="6049865"/>
            <a:ext cx="2045068" cy="421333"/>
            <a:chOff x="6298054" y="4359241"/>
            <a:chExt cx="2045068" cy="421333"/>
          </a:xfrm>
        </p:grpSpPr>
        <p:sp>
          <p:nvSpPr>
            <p:cNvPr id="180" name="Google Shape;180;p54">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181" name="Google Shape;181;p54">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182" name="Google Shape;182;p54"/>
          <p:cNvPicPr preferRelativeResize="0"/>
          <p:nvPr/>
        </p:nvPicPr>
        <p:blipFill rotWithShape="1">
          <a:blip r:embed="rId6">
            <a:alphaModFix/>
          </a:blip>
          <a:srcRect/>
          <a:stretch/>
        </p:blipFill>
        <p:spPr>
          <a:xfrm>
            <a:off x="268480" y="209138"/>
            <a:ext cx="1845016" cy="655123"/>
          </a:xfrm>
          <a:prstGeom prst="rect">
            <a:avLst/>
          </a:prstGeom>
          <a:noFill/>
          <a:ln>
            <a:noFill/>
          </a:ln>
        </p:spPr>
      </p:pic>
      <p:sp>
        <p:nvSpPr>
          <p:cNvPr id="183" name="Google Shape;183;p54"/>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3" name="Picture 2" descr="Chart, line chart&#10;&#10;Description automatically generated">
            <a:extLst>
              <a:ext uri="{FF2B5EF4-FFF2-40B4-BE49-F238E27FC236}">
                <a16:creationId xmlns:a16="http://schemas.microsoft.com/office/drawing/2014/main" id="{30249892-7046-5A4C-ACDA-C30A1DD60C05}"/>
              </a:ext>
            </a:extLst>
          </p:cNvPr>
          <p:cNvPicPr>
            <a:picLocks noChangeAspect="1"/>
          </p:cNvPicPr>
          <p:nvPr/>
        </p:nvPicPr>
        <p:blipFill>
          <a:blip r:embed="rId7"/>
          <a:stretch>
            <a:fillRect/>
          </a:stretch>
        </p:blipFill>
        <p:spPr>
          <a:xfrm>
            <a:off x="1613132" y="1102761"/>
            <a:ext cx="5850353" cy="492883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55"/>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0" name="Google Shape;190;p55"/>
          <p:cNvSpPr/>
          <p:nvPr/>
        </p:nvSpPr>
        <p:spPr>
          <a:xfrm>
            <a:off x="1763962" y="174277"/>
            <a:ext cx="6886575"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Progres Laporan Realisasi Fisik</a:t>
            </a:r>
            <a:endParaRPr sz="2800" b="0" i="0" u="none" strike="noStrike" cap="none">
              <a:solidFill>
                <a:srgbClr val="584129"/>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Sismontepra Nasional Tahun 2021</a:t>
            </a:r>
            <a:endParaRPr sz="2800" b="0" i="0" u="none" strike="noStrike" cap="none">
              <a:solidFill>
                <a:srgbClr val="584129"/>
              </a:solidFill>
              <a:latin typeface="Arial"/>
              <a:ea typeface="Arial"/>
              <a:cs typeface="Arial"/>
              <a:sym typeface="Arial"/>
            </a:endParaRPr>
          </a:p>
        </p:txBody>
      </p:sp>
      <p:grpSp>
        <p:nvGrpSpPr>
          <p:cNvPr id="191" name="Google Shape;191;p55"/>
          <p:cNvGrpSpPr/>
          <p:nvPr/>
        </p:nvGrpSpPr>
        <p:grpSpPr>
          <a:xfrm>
            <a:off x="7102621" y="6049865"/>
            <a:ext cx="2045068" cy="421333"/>
            <a:chOff x="6298054" y="4359241"/>
            <a:chExt cx="2045068" cy="421333"/>
          </a:xfrm>
        </p:grpSpPr>
        <p:sp>
          <p:nvSpPr>
            <p:cNvPr id="192" name="Google Shape;192;p55">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193" name="Google Shape;193;p55">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194" name="Google Shape;194;p55"/>
          <p:cNvPicPr preferRelativeResize="0"/>
          <p:nvPr/>
        </p:nvPicPr>
        <p:blipFill rotWithShape="1">
          <a:blip r:embed="rId6">
            <a:alphaModFix/>
          </a:blip>
          <a:srcRect/>
          <a:stretch/>
        </p:blipFill>
        <p:spPr>
          <a:xfrm>
            <a:off x="268480" y="209138"/>
            <a:ext cx="1845016" cy="655123"/>
          </a:xfrm>
          <a:prstGeom prst="rect">
            <a:avLst/>
          </a:prstGeom>
          <a:noFill/>
          <a:ln>
            <a:noFill/>
          </a:ln>
        </p:spPr>
      </p:pic>
      <p:sp>
        <p:nvSpPr>
          <p:cNvPr id="195" name="Google Shape;195;p55"/>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3" name="Picture 2" descr="Chart, line chart&#10;&#10;Description automatically generated">
            <a:extLst>
              <a:ext uri="{FF2B5EF4-FFF2-40B4-BE49-F238E27FC236}">
                <a16:creationId xmlns:a16="http://schemas.microsoft.com/office/drawing/2014/main" id="{AA7065F5-49F6-F543-A175-9693C5006770}"/>
              </a:ext>
            </a:extLst>
          </p:cNvPr>
          <p:cNvPicPr>
            <a:picLocks noChangeAspect="1"/>
          </p:cNvPicPr>
          <p:nvPr/>
        </p:nvPicPr>
        <p:blipFill>
          <a:blip r:embed="rId7"/>
          <a:stretch>
            <a:fillRect/>
          </a:stretch>
        </p:blipFill>
        <p:spPr>
          <a:xfrm>
            <a:off x="1054570" y="1163205"/>
            <a:ext cx="6885156" cy="47433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Google Shape;202;p56"/>
          <p:cNvSpPr/>
          <p:nvPr/>
        </p:nvSpPr>
        <p:spPr>
          <a:xfrm>
            <a:off x="1771650" y="174277"/>
            <a:ext cx="6878887"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Progres Laporan Proses BPJ Sismontepra Nasional Tahun 2021</a:t>
            </a:r>
            <a:endParaRPr sz="2800" b="0" i="0" u="none" strike="noStrike" cap="none">
              <a:solidFill>
                <a:srgbClr val="584129"/>
              </a:solidFill>
              <a:latin typeface="Arial"/>
              <a:ea typeface="Arial"/>
              <a:cs typeface="Arial"/>
              <a:sym typeface="Arial"/>
            </a:endParaRPr>
          </a:p>
        </p:txBody>
      </p:sp>
      <p:pic>
        <p:nvPicPr>
          <p:cNvPr id="203" name="Google Shape;203;p56"/>
          <p:cNvPicPr preferRelativeResize="0"/>
          <p:nvPr/>
        </p:nvPicPr>
        <p:blipFill rotWithShape="1">
          <a:blip r:embed="rId4">
            <a:alphaModFix/>
          </a:blip>
          <a:srcRect/>
          <a:stretch/>
        </p:blipFill>
        <p:spPr>
          <a:xfrm>
            <a:off x="268480" y="209138"/>
            <a:ext cx="1845016" cy="655123"/>
          </a:xfrm>
          <a:prstGeom prst="rect">
            <a:avLst/>
          </a:prstGeom>
          <a:noFill/>
          <a:ln>
            <a:noFill/>
          </a:ln>
        </p:spPr>
      </p:pic>
      <p:sp>
        <p:nvSpPr>
          <p:cNvPr id="204" name="Google Shape;204;p56"/>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10" name="Picture 9" descr="Calendar&#10;&#10;Description automatically generated">
            <a:extLst>
              <a:ext uri="{FF2B5EF4-FFF2-40B4-BE49-F238E27FC236}">
                <a16:creationId xmlns:a16="http://schemas.microsoft.com/office/drawing/2014/main" id="{F42A1A12-7A62-3940-92F0-FA2558EC764A}"/>
              </a:ext>
            </a:extLst>
          </p:cNvPr>
          <p:cNvPicPr>
            <a:picLocks noChangeAspect="1"/>
          </p:cNvPicPr>
          <p:nvPr/>
        </p:nvPicPr>
        <p:blipFill>
          <a:blip r:embed="rId5"/>
          <a:stretch>
            <a:fillRect/>
          </a:stretch>
        </p:blipFill>
        <p:spPr>
          <a:xfrm>
            <a:off x="2318654" y="1127774"/>
            <a:ext cx="4131573" cy="555594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Google Shape;202;p56"/>
          <p:cNvSpPr/>
          <p:nvPr/>
        </p:nvSpPr>
        <p:spPr>
          <a:xfrm>
            <a:off x="1771650" y="174277"/>
            <a:ext cx="6878887"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Progres</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Laporan</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Sismontepra</a:t>
            </a:r>
            <a:endParaRPr lang="en-US" sz="2800" dirty="0">
              <a:solidFill>
                <a:srgbClr val="584129"/>
              </a:solidFill>
            </a:endParaRPr>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Provinsi</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Jawa</a:t>
            </a:r>
            <a:r>
              <a:rPr lang="en-US" sz="2800" b="0" i="0" u="none" strike="noStrike" cap="none" dirty="0">
                <a:solidFill>
                  <a:srgbClr val="584129"/>
                </a:solidFill>
                <a:latin typeface="Arial"/>
                <a:ea typeface="Arial"/>
                <a:cs typeface="Arial"/>
                <a:sym typeface="Arial"/>
              </a:rPr>
              <a:t> Tengah </a:t>
            </a:r>
            <a:r>
              <a:rPr lang="en-US" sz="2800" b="0" i="0" u="none" strike="noStrike" cap="none" dirty="0" err="1">
                <a:solidFill>
                  <a:srgbClr val="584129"/>
                </a:solidFill>
                <a:latin typeface="Arial"/>
                <a:ea typeface="Arial"/>
                <a:cs typeface="Arial"/>
                <a:sym typeface="Arial"/>
              </a:rPr>
              <a:t>Tahun</a:t>
            </a:r>
            <a:r>
              <a:rPr lang="en-US" sz="2800" b="0" i="0" u="none" strike="noStrike" cap="none" dirty="0">
                <a:solidFill>
                  <a:srgbClr val="584129"/>
                </a:solidFill>
                <a:latin typeface="Arial"/>
                <a:ea typeface="Arial"/>
                <a:cs typeface="Arial"/>
                <a:sym typeface="Arial"/>
              </a:rPr>
              <a:t> 2021</a:t>
            </a:r>
            <a:endParaRPr sz="2800" b="0" i="0" u="none" strike="noStrike" cap="none" dirty="0">
              <a:solidFill>
                <a:srgbClr val="584129"/>
              </a:solidFill>
              <a:latin typeface="Arial"/>
              <a:ea typeface="Arial"/>
              <a:cs typeface="Arial"/>
              <a:sym typeface="Arial"/>
            </a:endParaRPr>
          </a:p>
        </p:txBody>
      </p:sp>
      <p:pic>
        <p:nvPicPr>
          <p:cNvPr id="203" name="Google Shape;203;p56"/>
          <p:cNvPicPr preferRelativeResize="0"/>
          <p:nvPr/>
        </p:nvPicPr>
        <p:blipFill rotWithShape="1">
          <a:blip r:embed="rId4">
            <a:alphaModFix/>
          </a:blip>
          <a:srcRect/>
          <a:stretch/>
        </p:blipFill>
        <p:spPr>
          <a:xfrm>
            <a:off x="268480" y="209138"/>
            <a:ext cx="1845016" cy="655123"/>
          </a:xfrm>
          <a:prstGeom prst="rect">
            <a:avLst/>
          </a:prstGeom>
          <a:noFill/>
          <a:ln>
            <a:noFill/>
          </a:ln>
        </p:spPr>
      </p:pic>
      <p:sp>
        <p:nvSpPr>
          <p:cNvPr id="204" name="Google Shape;204;p56"/>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3" name="Picture 2" descr="Timeline&#10;&#10;Description automatically generated">
            <a:extLst>
              <a:ext uri="{FF2B5EF4-FFF2-40B4-BE49-F238E27FC236}">
                <a16:creationId xmlns:a16="http://schemas.microsoft.com/office/drawing/2014/main" id="{76187347-4B90-8A47-BD0A-B4A4786E1628}"/>
              </a:ext>
            </a:extLst>
          </p:cNvPr>
          <p:cNvPicPr>
            <a:picLocks noChangeAspect="1"/>
          </p:cNvPicPr>
          <p:nvPr/>
        </p:nvPicPr>
        <p:blipFill>
          <a:blip r:embed="rId5"/>
          <a:stretch>
            <a:fillRect/>
          </a:stretch>
        </p:blipFill>
        <p:spPr>
          <a:xfrm>
            <a:off x="165100" y="1294720"/>
            <a:ext cx="8813800" cy="5232400"/>
          </a:xfrm>
          <a:prstGeom prst="rect">
            <a:avLst/>
          </a:prstGeom>
        </p:spPr>
      </p:pic>
    </p:spTree>
    <p:extLst>
      <p:ext uri="{BB962C8B-B14F-4D97-AF65-F5344CB8AC3E}">
        <p14:creationId xmlns:p14="http://schemas.microsoft.com/office/powerpoint/2010/main" val="35363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Google Shape;202;p56"/>
          <p:cNvSpPr/>
          <p:nvPr/>
        </p:nvSpPr>
        <p:spPr>
          <a:xfrm>
            <a:off x="1771650" y="174277"/>
            <a:ext cx="6878887"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Progres</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Laporan</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Sismontepra</a:t>
            </a:r>
            <a:endParaRPr lang="en-US" sz="2800" dirty="0">
              <a:solidFill>
                <a:srgbClr val="584129"/>
              </a:solidFill>
            </a:endParaRPr>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Provinsi</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Jawa</a:t>
            </a:r>
            <a:r>
              <a:rPr lang="en-US" sz="2800" b="0" i="0" u="none" strike="noStrike" cap="none" dirty="0">
                <a:solidFill>
                  <a:srgbClr val="584129"/>
                </a:solidFill>
                <a:latin typeface="Arial"/>
                <a:ea typeface="Arial"/>
                <a:cs typeface="Arial"/>
                <a:sym typeface="Arial"/>
              </a:rPr>
              <a:t> Tengah </a:t>
            </a:r>
            <a:r>
              <a:rPr lang="en-US" sz="2800" b="0" i="0" u="none" strike="noStrike" cap="none" dirty="0" err="1">
                <a:solidFill>
                  <a:srgbClr val="584129"/>
                </a:solidFill>
                <a:latin typeface="Arial"/>
                <a:ea typeface="Arial"/>
                <a:cs typeface="Arial"/>
                <a:sym typeface="Arial"/>
              </a:rPr>
              <a:t>Tahun</a:t>
            </a:r>
            <a:r>
              <a:rPr lang="en-US" sz="2800" b="0" i="0" u="none" strike="noStrike" cap="none" dirty="0">
                <a:solidFill>
                  <a:srgbClr val="584129"/>
                </a:solidFill>
                <a:latin typeface="Arial"/>
                <a:ea typeface="Arial"/>
                <a:cs typeface="Arial"/>
                <a:sym typeface="Arial"/>
              </a:rPr>
              <a:t> 2021</a:t>
            </a:r>
            <a:endParaRPr sz="2800" b="0" i="0" u="none" strike="noStrike" cap="none" dirty="0">
              <a:solidFill>
                <a:srgbClr val="584129"/>
              </a:solidFill>
              <a:latin typeface="Arial"/>
              <a:ea typeface="Arial"/>
              <a:cs typeface="Arial"/>
              <a:sym typeface="Arial"/>
            </a:endParaRPr>
          </a:p>
        </p:txBody>
      </p:sp>
      <p:pic>
        <p:nvPicPr>
          <p:cNvPr id="203" name="Google Shape;203;p56"/>
          <p:cNvPicPr preferRelativeResize="0"/>
          <p:nvPr/>
        </p:nvPicPr>
        <p:blipFill rotWithShape="1">
          <a:blip r:embed="rId4">
            <a:alphaModFix/>
          </a:blip>
          <a:srcRect/>
          <a:stretch/>
        </p:blipFill>
        <p:spPr>
          <a:xfrm>
            <a:off x="268480" y="209138"/>
            <a:ext cx="1845016" cy="655123"/>
          </a:xfrm>
          <a:prstGeom prst="rect">
            <a:avLst/>
          </a:prstGeom>
          <a:noFill/>
          <a:ln>
            <a:noFill/>
          </a:ln>
        </p:spPr>
      </p:pic>
      <p:sp>
        <p:nvSpPr>
          <p:cNvPr id="204" name="Google Shape;204;p56"/>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4" name="Picture 3" descr="Table&#10;&#10;Description automatically generated">
            <a:extLst>
              <a:ext uri="{FF2B5EF4-FFF2-40B4-BE49-F238E27FC236}">
                <a16:creationId xmlns:a16="http://schemas.microsoft.com/office/drawing/2014/main" id="{5CBFFABD-D9C1-BE41-999A-518A59AAEA60}"/>
              </a:ext>
            </a:extLst>
          </p:cNvPr>
          <p:cNvPicPr>
            <a:picLocks noChangeAspect="1"/>
          </p:cNvPicPr>
          <p:nvPr/>
        </p:nvPicPr>
        <p:blipFill>
          <a:blip r:embed="rId5"/>
          <a:stretch>
            <a:fillRect/>
          </a:stretch>
        </p:blipFill>
        <p:spPr>
          <a:xfrm>
            <a:off x="329778" y="2073833"/>
            <a:ext cx="5898033" cy="2889037"/>
          </a:xfrm>
          <a:prstGeom prst="rect">
            <a:avLst/>
          </a:prstGeom>
        </p:spPr>
      </p:pic>
      <p:pic>
        <p:nvPicPr>
          <p:cNvPr id="6" name="Picture 5" descr="Table&#10;&#10;Description automatically generated">
            <a:extLst>
              <a:ext uri="{FF2B5EF4-FFF2-40B4-BE49-F238E27FC236}">
                <a16:creationId xmlns:a16="http://schemas.microsoft.com/office/drawing/2014/main" id="{E15E310C-4D4E-5F4A-97DB-C98BBDC356A6}"/>
              </a:ext>
            </a:extLst>
          </p:cNvPr>
          <p:cNvPicPr>
            <a:picLocks noChangeAspect="1"/>
          </p:cNvPicPr>
          <p:nvPr/>
        </p:nvPicPr>
        <p:blipFill>
          <a:blip r:embed="rId6"/>
          <a:stretch>
            <a:fillRect/>
          </a:stretch>
        </p:blipFill>
        <p:spPr>
          <a:xfrm>
            <a:off x="6243884" y="2073833"/>
            <a:ext cx="2384445" cy="2889037"/>
          </a:xfrm>
          <a:prstGeom prst="rect">
            <a:avLst/>
          </a:prstGeom>
        </p:spPr>
      </p:pic>
    </p:spTree>
    <p:extLst>
      <p:ext uri="{BB962C8B-B14F-4D97-AF65-F5344CB8AC3E}">
        <p14:creationId xmlns:p14="http://schemas.microsoft.com/office/powerpoint/2010/main" val="3169692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Google Shape;202;p56"/>
          <p:cNvSpPr/>
          <p:nvPr/>
        </p:nvSpPr>
        <p:spPr>
          <a:xfrm>
            <a:off x="1771650" y="174277"/>
            <a:ext cx="6878887"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Progres</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Laporan</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Sismontepra</a:t>
            </a:r>
            <a:endParaRPr lang="en-US" sz="2800" dirty="0">
              <a:solidFill>
                <a:srgbClr val="584129"/>
              </a:solidFill>
            </a:endParaRPr>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Provinsi</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Jawa</a:t>
            </a:r>
            <a:r>
              <a:rPr lang="en-US" sz="2800" b="0" i="0" u="none" strike="noStrike" cap="none" dirty="0">
                <a:solidFill>
                  <a:srgbClr val="584129"/>
                </a:solidFill>
                <a:latin typeface="Arial"/>
                <a:ea typeface="Arial"/>
                <a:cs typeface="Arial"/>
                <a:sym typeface="Arial"/>
              </a:rPr>
              <a:t> Tengah </a:t>
            </a:r>
            <a:r>
              <a:rPr lang="en-US" sz="2800" b="0" i="0" u="none" strike="noStrike" cap="none" dirty="0" err="1">
                <a:solidFill>
                  <a:srgbClr val="584129"/>
                </a:solidFill>
                <a:latin typeface="Arial"/>
                <a:ea typeface="Arial"/>
                <a:cs typeface="Arial"/>
                <a:sym typeface="Arial"/>
              </a:rPr>
              <a:t>Tahun</a:t>
            </a:r>
            <a:r>
              <a:rPr lang="en-US" sz="2800" b="0" i="0" u="none" strike="noStrike" cap="none" dirty="0">
                <a:solidFill>
                  <a:srgbClr val="584129"/>
                </a:solidFill>
                <a:latin typeface="Arial"/>
                <a:ea typeface="Arial"/>
                <a:cs typeface="Arial"/>
                <a:sym typeface="Arial"/>
              </a:rPr>
              <a:t> 2021</a:t>
            </a:r>
            <a:endParaRPr sz="2800" b="0" i="0" u="none" strike="noStrike" cap="none" dirty="0">
              <a:solidFill>
                <a:srgbClr val="584129"/>
              </a:solidFill>
              <a:latin typeface="Arial"/>
              <a:ea typeface="Arial"/>
              <a:cs typeface="Arial"/>
              <a:sym typeface="Arial"/>
            </a:endParaRPr>
          </a:p>
        </p:txBody>
      </p:sp>
      <p:pic>
        <p:nvPicPr>
          <p:cNvPr id="203" name="Google Shape;203;p56"/>
          <p:cNvPicPr preferRelativeResize="0"/>
          <p:nvPr/>
        </p:nvPicPr>
        <p:blipFill rotWithShape="1">
          <a:blip r:embed="rId4">
            <a:alphaModFix/>
          </a:blip>
          <a:srcRect/>
          <a:stretch/>
        </p:blipFill>
        <p:spPr>
          <a:xfrm>
            <a:off x="268480" y="209138"/>
            <a:ext cx="1845016" cy="655123"/>
          </a:xfrm>
          <a:prstGeom prst="rect">
            <a:avLst/>
          </a:prstGeom>
          <a:noFill/>
          <a:ln>
            <a:noFill/>
          </a:ln>
        </p:spPr>
      </p:pic>
      <p:sp>
        <p:nvSpPr>
          <p:cNvPr id="204" name="Google Shape;204;p56"/>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3" name="Picture 2" descr="Chart&#10;&#10;Description automatically generated">
            <a:extLst>
              <a:ext uri="{FF2B5EF4-FFF2-40B4-BE49-F238E27FC236}">
                <a16:creationId xmlns:a16="http://schemas.microsoft.com/office/drawing/2014/main" id="{F025E656-E789-0245-A23C-29119FA2B888}"/>
              </a:ext>
            </a:extLst>
          </p:cNvPr>
          <p:cNvPicPr>
            <a:picLocks noChangeAspect="1"/>
          </p:cNvPicPr>
          <p:nvPr/>
        </p:nvPicPr>
        <p:blipFill>
          <a:blip r:embed="rId5"/>
          <a:stretch>
            <a:fillRect/>
          </a:stretch>
        </p:blipFill>
        <p:spPr>
          <a:xfrm>
            <a:off x="1298161" y="1110241"/>
            <a:ext cx="6345839" cy="5538622"/>
          </a:xfrm>
          <a:prstGeom prst="rect">
            <a:avLst/>
          </a:prstGeom>
        </p:spPr>
      </p:pic>
    </p:spTree>
    <p:extLst>
      <p:ext uri="{BB962C8B-B14F-4D97-AF65-F5344CB8AC3E}">
        <p14:creationId xmlns:p14="http://schemas.microsoft.com/office/powerpoint/2010/main" val="417238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Google Shape;202;p56"/>
          <p:cNvSpPr/>
          <p:nvPr/>
        </p:nvSpPr>
        <p:spPr>
          <a:xfrm>
            <a:off x="1771650" y="174277"/>
            <a:ext cx="6878887"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Progres</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Laporan</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Sismontepra</a:t>
            </a:r>
            <a:endParaRPr lang="en-US" sz="2800" dirty="0">
              <a:solidFill>
                <a:srgbClr val="584129"/>
              </a:solidFill>
            </a:endParaRPr>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Provinsi</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Jawa</a:t>
            </a:r>
            <a:r>
              <a:rPr lang="en-US" sz="2800" b="0" i="0" u="none" strike="noStrike" cap="none" dirty="0">
                <a:solidFill>
                  <a:srgbClr val="584129"/>
                </a:solidFill>
                <a:latin typeface="Arial"/>
                <a:ea typeface="Arial"/>
                <a:cs typeface="Arial"/>
                <a:sym typeface="Arial"/>
              </a:rPr>
              <a:t> Tengah </a:t>
            </a:r>
            <a:r>
              <a:rPr lang="en-US" sz="2800" b="0" i="0" u="none" strike="noStrike" cap="none" dirty="0" err="1">
                <a:solidFill>
                  <a:srgbClr val="584129"/>
                </a:solidFill>
                <a:latin typeface="Arial"/>
                <a:ea typeface="Arial"/>
                <a:cs typeface="Arial"/>
                <a:sym typeface="Arial"/>
              </a:rPr>
              <a:t>Tahun</a:t>
            </a:r>
            <a:r>
              <a:rPr lang="en-US" sz="2800" b="0" i="0" u="none" strike="noStrike" cap="none" dirty="0">
                <a:solidFill>
                  <a:srgbClr val="584129"/>
                </a:solidFill>
                <a:latin typeface="Arial"/>
                <a:ea typeface="Arial"/>
                <a:cs typeface="Arial"/>
                <a:sym typeface="Arial"/>
              </a:rPr>
              <a:t> 2021</a:t>
            </a:r>
            <a:endParaRPr sz="2800" b="0" i="0" u="none" strike="noStrike" cap="none" dirty="0">
              <a:solidFill>
                <a:srgbClr val="584129"/>
              </a:solidFill>
              <a:latin typeface="Arial"/>
              <a:ea typeface="Arial"/>
              <a:cs typeface="Arial"/>
              <a:sym typeface="Arial"/>
            </a:endParaRPr>
          </a:p>
        </p:txBody>
      </p:sp>
      <p:pic>
        <p:nvPicPr>
          <p:cNvPr id="203" name="Google Shape;203;p56"/>
          <p:cNvPicPr preferRelativeResize="0"/>
          <p:nvPr/>
        </p:nvPicPr>
        <p:blipFill rotWithShape="1">
          <a:blip r:embed="rId4">
            <a:alphaModFix/>
          </a:blip>
          <a:srcRect/>
          <a:stretch/>
        </p:blipFill>
        <p:spPr>
          <a:xfrm>
            <a:off x="268480" y="209138"/>
            <a:ext cx="1845016" cy="655123"/>
          </a:xfrm>
          <a:prstGeom prst="rect">
            <a:avLst/>
          </a:prstGeom>
          <a:noFill/>
          <a:ln>
            <a:noFill/>
          </a:ln>
        </p:spPr>
      </p:pic>
      <p:sp>
        <p:nvSpPr>
          <p:cNvPr id="204" name="Google Shape;204;p56"/>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4" name="Picture 3" descr="Chart&#10;&#10;Description automatically generated">
            <a:extLst>
              <a:ext uri="{FF2B5EF4-FFF2-40B4-BE49-F238E27FC236}">
                <a16:creationId xmlns:a16="http://schemas.microsoft.com/office/drawing/2014/main" id="{C76BF57F-DAED-844F-9933-3C9FD2FD43D9}"/>
              </a:ext>
            </a:extLst>
          </p:cNvPr>
          <p:cNvPicPr>
            <a:picLocks noChangeAspect="1"/>
          </p:cNvPicPr>
          <p:nvPr/>
        </p:nvPicPr>
        <p:blipFill>
          <a:blip r:embed="rId5"/>
          <a:stretch>
            <a:fillRect/>
          </a:stretch>
        </p:blipFill>
        <p:spPr>
          <a:xfrm>
            <a:off x="766123" y="1275935"/>
            <a:ext cx="7562335" cy="5257442"/>
          </a:xfrm>
          <a:prstGeom prst="rect">
            <a:avLst/>
          </a:prstGeom>
        </p:spPr>
      </p:pic>
    </p:spTree>
    <p:extLst>
      <p:ext uri="{BB962C8B-B14F-4D97-AF65-F5344CB8AC3E}">
        <p14:creationId xmlns:p14="http://schemas.microsoft.com/office/powerpoint/2010/main" val="1181168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Google Shape;202;p56"/>
          <p:cNvSpPr/>
          <p:nvPr/>
        </p:nvSpPr>
        <p:spPr>
          <a:xfrm>
            <a:off x="1771650" y="174277"/>
            <a:ext cx="6878887"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Progres</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Laporan</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Sismontepra</a:t>
            </a:r>
            <a:endParaRPr lang="en-US" sz="2800" dirty="0">
              <a:solidFill>
                <a:srgbClr val="584129"/>
              </a:solidFill>
            </a:endParaRPr>
          </a:p>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Provinsi</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Jawa</a:t>
            </a:r>
            <a:r>
              <a:rPr lang="en-US" sz="2800" b="0" i="0" u="none" strike="noStrike" cap="none" dirty="0">
                <a:solidFill>
                  <a:srgbClr val="584129"/>
                </a:solidFill>
                <a:latin typeface="Arial"/>
                <a:ea typeface="Arial"/>
                <a:cs typeface="Arial"/>
                <a:sym typeface="Arial"/>
              </a:rPr>
              <a:t> Tengah </a:t>
            </a:r>
            <a:r>
              <a:rPr lang="en-US" sz="2800" b="0" i="0" u="none" strike="noStrike" cap="none" dirty="0" err="1">
                <a:solidFill>
                  <a:srgbClr val="584129"/>
                </a:solidFill>
                <a:latin typeface="Arial"/>
                <a:ea typeface="Arial"/>
                <a:cs typeface="Arial"/>
                <a:sym typeface="Arial"/>
              </a:rPr>
              <a:t>Tahun</a:t>
            </a:r>
            <a:r>
              <a:rPr lang="en-US" sz="2800" b="0" i="0" u="none" strike="noStrike" cap="none" dirty="0">
                <a:solidFill>
                  <a:srgbClr val="584129"/>
                </a:solidFill>
                <a:latin typeface="Arial"/>
                <a:ea typeface="Arial"/>
                <a:cs typeface="Arial"/>
                <a:sym typeface="Arial"/>
              </a:rPr>
              <a:t> 2021</a:t>
            </a:r>
            <a:endParaRPr sz="2800" b="0" i="0" u="none" strike="noStrike" cap="none" dirty="0">
              <a:solidFill>
                <a:srgbClr val="584129"/>
              </a:solidFill>
              <a:latin typeface="Arial"/>
              <a:ea typeface="Arial"/>
              <a:cs typeface="Arial"/>
              <a:sym typeface="Arial"/>
            </a:endParaRPr>
          </a:p>
        </p:txBody>
      </p:sp>
      <p:pic>
        <p:nvPicPr>
          <p:cNvPr id="203" name="Google Shape;203;p56"/>
          <p:cNvPicPr preferRelativeResize="0"/>
          <p:nvPr/>
        </p:nvPicPr>
        <p:blipFill rotWithShape="1">
          <a:blip r:embed="rId4">
            <a:alphaModFix/>
          </a:blip>
          <a:srcRect/>
          <a:stretch/>
        </p:blipFill>
        <p:spPr>
          <a:xfrm>
            <a:off x="268480" y="209138"/>
            <a:ext cx="1845016" cy="655123"/>
          </a:xfrm>
          <a:prstGeom prst="rect">
            <a:avLst/>
          </a:prstGeom>
          <a:noFill/>
          <a:ln>
            <a:noFill/>
          </a:ln>
        </p:spPr>
      </p:pic>
      <p:sp>
        <p:nvSpPr>
          <p:cNvPr id="204" name="Google Shape;204;p56"/>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3" name="Picture 2" descr="A picture containing calendar&#10;&#10;Description automatically generated">
            <a:extLst>
              <a:ext uri="{FF2B5EF4-FFF2-40B4-BE49-F238E27FC236}">
                <a16:creationId xmlns:a16="http://schemas.microsoft.com/office/drawing/2014/main" id="{24D91ECB-0083-DD45-9B12-4FE4C5CF45AE}"/>
              </a:ext>
            </a:extLst>
          </p:cNvPr>
          <p:cNvPicPr>
            <a:picLocks noChangeAspect="1"/>
          </p:cNvPicPr>
          <p:nvPr/>
        </p:nvPicPr>
        <p:blipFill>
          <a:blip r:embed="rId5"/>
          <a:stretch>
            <a:fillRect/>
          </a:stretch>
        </p:blipFill>
        <p:spPr>
          <a:xfrm>
            <a:off x="308923" y="1320708"/>
            <a:ext cx="8513805" cy="4553645"/>
          </a:xfrm>
          <a:prstGeom prst="rect">
            <a:avLst/>
          </a:prstGeom>
        </p:spPr>
      </p:pic>
    </p:spTree>
    <p:extLst>
      <p:ext uri="{BB962C8B-B14F-4D97-AF65-F5344CB8AC3E}">
        <p14:creationId xmlns:p14="http://schemas.microsoft.com/office/powerpoint/2010/main" val="299676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5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2" name="Google Shape;202;p56"/>
          <p:cNvSpPr/>
          <p:nvPr/>
        </p:nvSpPr>
        <p:spPr>
          <a:xfrm>
            <a:off x="1544596" y="174277"/>
            <a:ext cx="7105942" cy="95406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dirty="0" err="1">
                <a:solidFill>
                  <a:srgbClr val="584129"/>
                </a:solidFill>
                <a:latin typeface="Arial"/>
                <a:ea typeface="Arial"/>
                <a:cs typeface="Arial"/>
                <a:sym typeface="Arial"/>
              </a:rPr>
              <a:t>Profil</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Pemanfaatan</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Sismontepra</a:t>
            </a:r>
            <a:r>
              <a:rPr lang="en-US" sz="2800" b="0" i="0" u="none" strike="noStrike" cap="none" dirty="0">
                <a:solidFill>
                  <a:srgbClr val="584129"/>
                </a:solidFill>
                <a:latin typeface="Arial"/>
                <a:ea typeface="Arial"/>
                <a:cs typeface="Arial"/>
                <a:sym typeface="Arial"/>
              </a:rPr>
              <a:t> oleh Kota/</a:t>
            </a:r>
            <a:r>
              <a:rPr lang="en-US" sz="2800" b="0" i="0" u="none" strike="noStrike" cap="none" dirty="0" err="1">
                <a:solidFill>
                  <a:srgbClr val="584129"/>
                </a:solidFill>
                <a:latin typeface="Arial"/>
                <a:ea typeface="Arial"/>
                <a:cs typeface="Arial"/>
                <a:sym typeface="Arial"/>
              </a:rPr>
              <a:t>Kabupaten</a:t>
            </a:r>
            <a:r>
              <a:rPr lang="en-US" sz="2800" b="0" i="0" u="none" strike="noStrike" cap="none" dirty="0">
                <a:solidFill>
                  <a:srgbClr val="584129"/>
                </a:solidFill>
                <a:latin typeface="Arial"/>
                <a:ea typeface="Arial"/>
                <a:cs typeface="Arial"/>
                <a:sym typeface="Arial"/>
              </a:rPr>
              <a:t> Se-</a:t>
            </a:r>
            <a:r>
              <a:rPr lang="en-US" sz="2800" b="0" i="0" u="none" strike="noStrike" cap="none" dirty="0" err="1">
                <a:solidFill>
                  <a:srgbClr val="584129"/>
                </a:solidFill>
                <a:latin typeface="Arial"/>
                <a:ea typeface="Arial"/>
                <a:cs typeface="Arial"/>
                <a:sym typeface="Arial"/>
              </a:rPr>
              <a:t>Provinsi</a:t>
            </a:r>
            <a:r>
              <a:rPr lang="en-US" sz="2800" b="0" i="0" u="none" strike="noStrike" cap="none" dirty="0">
                <a:solidFill>
                  <a:srgbClr val="584129"/>
                </a:solidFill>
                <a:latin typeface="Arial"/>
                <a:ea typeface="Arial"/>
                <a:cs typeface="Arial"/>
                <a:sym typeface="Arial"/>
              </a:rPr>
              <a:t> </a:t>
            </a:r>
            <a:r>
              <a:rPr lang="en-US" sz="2800" b="0" i="0" u="none" strike="noStrike" cap="none" dirty="0" err="1">
                <a:solidFill>
                  <a:srgbClr val="584129"/>
                </a:solidFill>
                <a:latin typeface="Arial"/>
                <a:ea typeface="Arial"/>
                <a:cs typeface="Arial"/>
                <a:sym typeface="Arial"/>
              </a:rPr>
              <a:t>Jawa</a:t>
            </a:r>
            <a:r>
              <a:rPr lang="en-US" sz="2800" b="0" i="0" u="none" strike="noStrike" cap="none" dirty="0">
                <a:solidFill>
                  <a:srgbClr val="584129"/>
                </a:solidFill>
                <a:latin typeface="Arial"/>
                <a:ea typeface="Arial"/>
                <a:cs typeface="Arial"/>
                <a:sym typeface="Arial"/>
              </a:rPr>
              <a:t> Tengah</a:t>
            </a:r>
            <a:endParaRPr sz="2800" b="0" i="0" u="none" strike="noStrike" cap="none" dirty="0">
              <a:solidFill>
                <a:srgbClr val="584129"/>
              </a:solidFill>
              <a:latin typeface="Arial"/>
              <a:ea typeface="Arial"/>
              <a:cs typeface="Arial"/>
              <a:sym typeface="Arial"/>
            </a:endParaRPr>
          </a:p>
        </p:txBody>
      </p:sp>
      <p:pic>
        <p:nvPicPr>
          <p:cNvPr id="203" name="Google Shape;203;p56"/>
          <p:cNvPicPr preferRelativeResize="0"/>
          <p:nvPr/>
        </p:nvPicPr>
        <p:blipFill rotWithShape="1">
          <a:blip r:embed="rId4">
            <a:alphaModFix/>
          </a:blip>
          <a:srcRect/>
          <a:stretch/>
        </p:blipFill>
        <p:spPr>
          <a:xfrm>
            <a:off x="268480" y="209138"/>
            <a:ext cx="1845016" cy="655123"/>
          </a:xfrm>
          <a:prstGeom prst="rect">
            <a:avLst/>
          </a:prstGeom>
          <a:noFill/>
          <a:ln>
            <a:noFill/>
          </a:ln>
        </p:spPr>
      </p:pic>
      <p:sp>
        <p:nvSpPr>
          <p:cNvPr id="204" name="Google Shape;204;p56"/>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7" name="Picture 6" descr="Graphical user interface, table&#10;&#10;Description automatically generated">
            <a:extLst>
              <a:ext uri="{FF2B5EF4-FFF2-40B4-BE49-F238E27FC236}">
                <a16:creationId xmlns:a16="http://schemas.microsoft.com/office/drawing/2014/main" id="{38D3A045-27C7-3048-8949-3F7BB25D01AF}"/>
              </a:ext>
            </a:extLst>
          </p:cNvPr>
          <p:cNvPicPr>
            <a:picLocks noChangeAspect="1"/>
          </p:cNvPicPr>
          <p:nvPr/>
        </p:nvPicPr>
        <p:blipFill>
          <a:blip r:embed="rId5"/>
          <a:stretch>
            <a:fillRect/>
          </a:stretch>
        </p:blipFill>
        <p:spPr>
          <a:xfrm>
            <a:off x="960552" y="1131462"/>
            <a:ext cx="7207268" cy="5566828"/>
          </a:xfrm>
          <a:prstGeom prst="rect">
            <a:avLst/>
          </a:prstGeom>
        </p:spPr>
      </p:pic>
    </p:spTree>
    <p:extLst>
      <p:ext uri="{BB962C8B-B14F-4D97-AF65-F5344CB8AC3E}">
        <p14:creationId xmlns:p14="http://schemas.microsoft.com/office/powerpoint/2010/main" val="3211782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3"/>
          <p:cNvPicPr preferRelativeResize="0"/>
          <p:nvPr/>
        </p:nvPicPr>
        <p:blipFill rotWithShape="1">
          <a:blip r:embed="rId3">
            <a:alphaModFix/>
          </a:blip>
          <a:srcRect/>
          <a:stretch/>
        </p:blipFill>
        <p:spPr>
          <a:xfrm>
            <a:off x="-917" y="0"/>
            <a:ext cx="9144000" cy="6858000"/>
          </a:xfrm>
          <a:prstGeom prst="rect">
            <a:avLst/>
          </a:prstGeom>
          <a:noFill/>
          <a:ln>
            <a:noFill/>
          </a:ln>
        </p:spPr>
      </p:pic>
      <p:pic>
        <p:nvPicPr>
          <p:cNvPr id="87" name="Google Shape;87;p3"/>
          <p:cNvPicPr preferRelativeResize="0"/>
          <p:nvPr/>
        </p:nvPicPr>
        <p:blipFill rotWithShape="1">
          <a:blip r:embed="rId4">
            <a:alphaModFix/>
          </a:blip>
          <a:srcRect/>
          <a:stretch/>
        </p:blipFill>
        <p:spPr>
          <a:xfrm>
            <a:off x="313346" y="2869177"/>
            <a:ext cx="5723388" cy="4292541"/>
          </a:xfrm>
          <a:prstGeom prst="rect">
            <a:avLst/>
          </a:prstGeom>
          <a:noFill/>
          <a:ln>
            <a:noFill/>
          </a:ln>
        </p:spPr>
      </p:pic>
      <p:sp>
        <p:nvSpPr>
          <p:cNvPr id="88" name="Google Shape;88;p3"/>
          <p:cNvSpPr/>
          <p:nvPr/>
        </p:nvSpPr>
        <p:spPr>
          <a:xfrm>
            <a:off x="4139952" y="217930"/>
            <a:ext cx="4608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584129"/>
                </a:solidFill>
                <a:latin typeface="Arial"/>
                <a:ea typeface="Arial"/>
                <a:cs typeface="Arial"/>
                <a:sym typeface="Arial"/>
              </a:rPr>
              <a:t>Dasar Pelaksanaan</a:t>
            </a:r>
            <a:endParaRPr sz="3600" b="0" i="0" u="none" strike="noStrike" cap="none">
              <a:solidFill>
                <a:srgbClr val="584129"/>
              </a:solidFill>
              <a:latin typeface="Arial"/>
              <a:ea typeface="Arial"/>
              <a:cs typeface="Arial"/>
              <a:sym typeface="Arial"/>
            </a:endParaRPr>
          </a:p>
        </p:txBody>
      </p:sp>
      <p:sp>
        <p:nvSpPr>
          <p:cNvPr id="89" name="Google Shape;89;p3"/>
          <p:cNvSpPr/>
          <p:nvPr/>
        </p:nvSpPr>
        <p:spPr>
          <a:xfrm>
            <a:off x="3352395" y="1635863"/>
            <a:ext cx="5403502" cy="25853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KEPUTUSAN PRESIDEN REPUBLIK INDONESIA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NOMOR 20 TAHUN 2015</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TENTANG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TIM EVALUASI DAN PENGAWASAN REALISASI ANGGARAN PENDAPATAN DAN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BELANJA NEGARA DAN ANGGARAN PENDAPATAN DAN BELANJA DAERAH</a:t>
            </a:r>
            <a:endParaRPr sz="1400" b="0" i="0" u="none" strike="noStrike" cap="none">
              <a:solidFill>
                <a:srgbClr val="000000"/>
              </a:solidFill>
              <a:latin typeface="Arial"/>
              <a:ea typeface="Arial"/>
              <a:cs typeface="Arial"/>
              <a:sym typeface="Arial"/>
            </a:endParaRPr>
          </a:p>
        </p:txBody>
      </p:sp>
      <p:pic>
        <p:nvPicPr>
          <p:cNvPr id="90" name="Google Shape;90;p3"/>
          <p:cNvPicPr preferRelativeResize="0"/>
          <p:nvPr/>
        </p:nvPicPr>
        <p:blipFill rotWithShape="1">
          <a:blip r:embed="rId5">
            <a:alphaModFix/>
          </a:blip>
          <a:srcRect/>
          <a:stretch/>
        </p:blipFill>
        <p:spPr>
          <a:xfrm>
            <a:off x="501853" y="2130483"/>
            <a:ext cx="2598902" cy="2144640"/>
          </a:xfrm>
          <a:prstGeom prst="rect">
            <a:avLst/>
          </a:prstGeom>
          <a:noFill/>
          <a:ln>
            <a:noFill/>
          </a:ln>
        </p:spPr>
      </p:pic>
      <p:grpSp>
        <p:nvGrpSpPr>
          <p:cNvPr id="91" name="Google Shape;91;p3"/>
          <p:cNvGrpSpPr/>
          <p:nvPr/>
        </p:nvGrpSpPr>
        <p:grpSpPr>
          <a:xfrm>
            <a:off x="6930771" y="6021288"/>
            <a:ext cx="1817693" cy="372863"/>
            <a:chOff x="6298054" y="4359241"/>
            <a:chExt cx="2046181" cy="421333"/>
          </a:xfrm>
        </p:grpSpPr>
        <p:sp>
          <p:nvSpPr>
            <p:cNvPr id="92" name="Google Shape;92;p3">
              <a:hlinkClick r:id="rId6" action="ppaction://hlinksldjump"/>
            </p:cNvPr>
            <p:cNvSpPr txBox="1"/>
            <p:nvPr/>
          </p:nvSpPr>
          <p:spPr>
            <a:xfrm>
              <a:off x="6595432" y="4398765"/>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93" name="Google Shape;93;p3">
              <a:hlinkClick r:id="rId6" action="ppaction://hlinksldjump"/>
            </p:cNvPr>
            <p:cNvPicPr preferRelativeResize="0"/>
            <p:nvPr/>
          </p:nvPicPr>
          <p:blipFill rotWithShape="1">
            <a:blip r:embed="rId7">
              <a:alphaModFix/>
            </a:blip>
            <a:srcRect/>
            <a:stretch/>
          </p:blipFill>
          <p:spPr>
            <a:xfrm>
              <a:off x="6298054" y="4359241"/>
              <a:ext cx="366076" cy="421333"/>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09"/>
        <p:cNvGrpSpPr/>
        <p:nvPr/>
      </p:nvGrpSpPr>
      <p:grpSpPr>
        <a:xfrm>
          <a:off x="0" y="0"/>
          <a:ext cx="0" cy="0"/>
          <a:chOff x="0" y="0"/>
          <a:chExt cx="0" cy="0"/>
        </a:xfrm>
      </p:grpSpPr>
      <p:pic>
        <p:nvPicPr>
          <p:cNvPr id="210" name="Google Shape;210;p9" descr="sismontepra-08.jpg"/>
          <p:cNvPicPr preferRelativeResize="0"/>
          <p:nvPr/>
        </p:nvPicPr>
        <p:blipFill rotWithShape="1">
          <a:blip r:embed="rId3">
            <a:alphaModFix/>
          </a:blip>
          <a:srcRect/>
          <a:stretch/>
        </p:blipFill>
        <p:spPr>
          <a:xfrm>
            <a:off x="-152400" y="-60376"/>
            <a:ext cx="9448800" cy="7089776"/>
          </a:xfrm>
          <a:prstGeom prst="rect">
            <a:avLst/>
          </a:prstGeom>
          <a:noFill/>
          <a:ln>
            <a:noFill/>
          </a:ln>
        </p:spPr>
      </p:pic>
      <p:sp>
        <p:nvSpPr>
          <p:cNvPr id="211" name="Google Shape;211;p9"/>
          <p:cNvSpPr/>
          <p:nvPr/>
        </p:nvSpPr>
        <p:spPr>
          <a:xfrm>
            <a:off x="137770" y="4725144"/>
            <a:ext cx="443423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lt1"/>
                </a:solidFill>
                <a:latin typeface="Arial"/>
                <a:ea typeface="Arial"/>
                <a:cs typeface="Arial"/>
                <a:sym typeface="Arial"/>
              </a:rPr>
              <a:t>SISMONTEPRA (monev.lkpp.go.id)</a:t>
            </a:r>
            <a:endParaRPr sz="1400" b="0" i="0" u="none" strike="noStrike" cap="none">
              <a:solidFill>
                <a:srgbClr val="000000"/>
              </a:solidFill>
              <a:latin typeface="Arial"/>
              <a:ea typeface="Arial"/>
              <a:cs typeface="Arial"/>
              <a:sym typeface="Arial"/>
            </a:endParaRPr>
          </a:p>
        </p:txBody>
      </p:sp>
      <p:grpSp>
        <p:nvGrpSpPr>
          <p:cNvPr id="212" name="Google Shape;212;p9"/>
          <p:cNvGrpSpPr/>
          <p:nvPr/>
        </p:nvGrpSpPr>
        <p:grpSpPr>
          <a:xfrm>
            <a:off x="7029323" y="5367249"/>
            <a:ext cx="2114677" cy="421333"/>
            <a:chOff x="6298054" y="4359241"/>
            <a:chExt cx="2114677" cy="421333"/>
          </a:xfrm>
        </p:grpSpPr>
        <p:sp>
          <p:nvSpPr>
            <p:cNvPr id="213" name="Google Shape;213;p9">
              <a:hlinkClick r:id="rId4" action="ppaction://hlinksldjump"/>
            </p:cNvPr>
            <p:cNvSpPr txBox="1"/>
            <p:nvPr/>
          </p:nvSpPr>
          <p:spPr>
            <a:xfrm>
              <a:off x="6663928"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Kembali</a:t>
              </a:r>
              <a:endParaRPr sz="2000" b="1" i="0" u="none" strike="noStrike" cap="none">
                <a:solidFill>
                  <a:schemeClr val="lt1"/>
                </a:solidFill>
                <a:latin typeface="Arial"/>
                <a:ea typeface="Arial"/>
                <a:cs typeface="Arial"/>
                <a:sym typeface="Arial"/>
              </a:endParaRPr>
            </a:p>
          </p:txBody>
        </p:sp>
        <p:pic>
          <p:nvPicPr>
            <p:cNvPr id="214" name="Google Shape;214;p9">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pic>
        <p:nvPicPr>
          <p:cNvPr id="219" name="Google Shape;219;p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0" name="Google Shape;220;p8"/>
          <p:cNvSpPr/>
          <p:nvPr/>
        </p:nvSpPr>
        <p:spPr>
          <a:xfrm>
            <a:off x="2195735" y="77723"/>
            <a:ext cx="6408175"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584129"/>
                </a:solidFill>
                <a:latin typeface="Arial"/>
                <a:ea typeface="Arial"/>
                <a:cs typeface="Arial"/>
                <a:sym typeface="Arial"/>
              </a:rPr>
              <a:t>Peran Pejabat Penghubung</a:t>
            </a:r>
            <a:endParaRPr sz="2400" b="0" i="0" u="none" strike="noStrike" cap="none">
              <a:solidFill>
                <a:srgbClr val="584129"/>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rgbClr val="584129"/>
                </a:solidFill>
                <a:latin typeface="Arial"/>
                <a:ea typeface="Arial"/>
                <a:cs typeface="Arial"/>
                <a:sym typeface="Arial"/>
              </a:rPr>
              <a:t>Dalam mendukung SISMONtepra</a:t>
            </a:r>
            <a:endParaRPr sz="2400" b="0" i="0" u="none" strike="noStrike" cap="none">
              <a:solidFill>
                <a:srgbClr val="584129"/>
              </a:solidFill>
              <a:latin typeface="Arial"/>
              <a:ea typeface="Arial"/>
              <a:cs typeface="Arial"/>
              <a:sym typeface="Arial"/>
            </a:endParaRPr>
          </a:p>
        </p:txBody>
      </p:sp>
      <p:pic>
        <p:nvPicPr>
          <p:cNvPr id="221" name="Google Shape;221;p8"/>
          <p:cNvPicPr preferRelativeResize="0"/>
          <p:nvPr/>
        </p:nvPicPr>
        <p:blipFill rotWithShape="1">
          <a:blip r:embed="rId4">
            <a:alphaModFix/>
          </a:blip>
          <a:srcRect/>
          <a:stretch/>
        </p:blipFill>
        <p:spPr>
          <a:xfrm>
            <a:off x="207040" y="1254818"/>
            <a:ext cx="2560235" cy="5112568"/>
          </a:xfrm>
          <a:prstGeom prst="rect">
            <a:avLst/>
          </a:prstGeom>
          <a:noFill/>
          <a:ln>
            <a:noFill/>
          </a:ln>
        </p:spPr>
      </p:pic>
      <p:pic>
        <p:nvPicPr>
          <p:cNvPr id="222" name="Google Shape;222;p8"/>
          <p:cNvPicPr preferRelativeResize="0"/>
          <p:nvPr/>
        </p:nvPicPr>
        <p:blipFill rotWithShape="1">
          <a:blip r:embed="rId5">
            <a:alphaModFix/>
          </a:blip>
          <a:srcRect/>
          <a:stretch/>
        </p:blipFill>
        <p:spPr>
          <a:xfrm>
            <a:off x="2146729" y="1057830"/>
            <a:ext cx="2520280" cy="2799606"/>
          </a:xfrm>
          <a:prstGeom prst="rect">
            <a:avLst/>
          </a:prstGeom>
          <a:noFill/>
          <a:ln>
            <a:noFill/>
          </a:ln>
        </p:spPr>
      </p:pic>
      <p:sp>
        <p:nvSpPr>
          <p:cNvPr id="223" name="Google Shape;223;p8"/>
          <p:cNvSpPr/>
          <p:nvPr/>
        </p:nvSpPr>
        <p:spPr>
          <a:xfrm>
            <a:off x="4498068" y="1426712"/>
            <a:ext cx="4035757"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Mengkonsolidasikan data Anggaran dan Pengadaan di tiap K/L/D/I;</a:t>
            </a:r>
            <a:endParaRPr sz="1400" b="0" i="0" u="none" strike="noStrike" cap="none">
              <a:solidFill>
                <a:srgbClr val="000000"/>
              </a:solidFill>
              <a:latin typeface="Arial"/>
              <a:ea typeface="Arial"/>
              <a:cs typeface="Arial"/>
              <a:sym typeface="Arial"/>
            </a:endParaRPr>
          </a:p>
        </p:txBody>
      </p:sp>
      <p:sp>
        <p:nvSpPr>
          <p:cNvPr id="224" name="Google Shape;224;p8"/>
          <p:cNvSpPr/>
          <p:nvPr/>
        </p:nvSpPr>
        <p:spPr>
          <a:xfrm>
            <a:off x="4427983" y="2505670"/>
            <a:ext cx="4035757"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Mengkoordinasikan Satker/SKPD dalam pelaporan Sismontepra (jika diperlukan);</a:t>
            </a:r>
            <a:endParaRPr sz="1400" b="0" i="0" u="none" strike="noStrike" cap="none">
              <a:solidFill>
                <a:srgbClr val="000000"/>
              </a:solidFill>
              <a:latin typeface="Arial"/>
              <a:ea typeface="Arial"/>
              <a:cs typeface="Arial"/>
              <a:sym typeface="Arial"/>
            </a:endParaRPr>
          </a:p>
        </p:txBody>
      </p:sp>
      <p:sp>
        <p:nvSpPr>
          <p:cNvPr id="225" name="Google Shape;225;p8"/>
          <p:cNvSpPr/>
          <p:nvPr/>
        </p:nvSpPr>
        <p:spPr>
          <a:xfrm>
            <a:off x="2974314" y="3645024"/>
            <a:ext cx="5342101" cy="646331"/>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Memberikan saran, usulan dan rekomendasi terkait permasalahan realisasi anggaran.</a:t>
            </a:r>
            <a:endParaRPr sz="1400" b="0" i="0" u="none" strike="noStrike" cap="none">
              <a:solidFill>
                <a:srgbClr val="000000"/>
              </a:solidFill>
              <a:latin typeface="Arial"/>
              <a:ea typeface="Arial"/>
              <a:cs typeface="Arial"/>
              <a:sym typeface="Arial"/>
            </a:endParaRPr>
          </a:p>
        </p:txBody>
      </p:sp>
      <p:sp>
        <p:nvSpPr>
          <p:cNvPr id="226" name="Google Shape;226;p8"/>
          <p:cNvSpPr/>
          <p:nvPr/>
        </p:nvSpPr>
        <p:spPr>
          <a:xfrm>
            <a:off x="2974313" y="4437112"/>
            <a:ext cx="5342101"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Melaporkan data pada Sismontepra </a:t>
            </a:r>
            <a:r>
              <a:rPr lang="en-US" sz="2000" b="1" i="0" u="none" strike="noStrike" cap="none">
                <a:solidFill>
                  <a:schemeClr val="dk1"/>
                </a:solidFill>
                <a:latin typeface="Calibri"/>
                <a:ea typeface="Calibri"/>
                <a:cs typeface="Calibri"/>
                <a:sym typeface="Calibri"/>
              </a:rPr>
              <a:t>paling lambat setiap tanggal 15 bulan berikutnya untuk pelaporan bulan sebelumnya</a:t>
            </a:r>
            <a:endParaRPr sz="1400" b="0" i="0" u="none" strike="noStrike" cap="none">
              <a:solidFill>
                <a:srgbClr val="000000"/>
              </a:solidFill>
              <a:latin typeface="Arial"/>
              <a:ea typeface="Arial"/>
              <a:cs typeface="Arial"/>
              <a:sym typeface="Arial"/>
            </a:endParaRPr>
          </a:p>
        </p:txBody>
      </p:sp>
      <p:sp>
        <p:nvSpPr>
          <p:cNvPr id="227" name="Google Shape;227;p8"/>
          <p:cNvSpPr/>
          <p:nvPr/>
        </p:nvSpPr>
        <p:spPr>
          <a:xfrm>
            <a:off x="2974313" y="5530006"/>
            <a:ext cx="5559512"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9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Meminta pembukaan blokir Sismontepra </a:t>
            </a:r>
            <a:r>
              <a:rPr lang="en-US" sz="2000" b="1" i="0" u="none" strike="noStrike" cap="none">
                <a:solidFill>
                  <a:schemeClr val="dk1"/>
                </a:solidFill>
                <a:latin typeface="Calibri"/>
                <a:ea typeface="Calibri"/>
                <a:cs typeface="Calibri"/>
                <a:sym typeface="Calibri"/>
              </a:rPr>
              <a:t>melalui sistem</a:t>
            </a:r>
            <a:r>
              <a:rPr lang="en-US" sz="2000" b="0" i="0" u="none" strike="noStrike" cap="none">
                <a:solidFill>
                  <a:schemeClr val="dk1"/>
                </a:solidFill>
                <a:latin typeface="Calibri"/>
                <a:ea typeface="Calibri"/>
                <a:cs typeface="Calibri"/>
                <a:sym typeface="Calibri"/>
              </a:rPr>
              <a:t> atau email ke </a:t>
            </a:r>
            <a:r>
              <a:rPr lang="en-US" sz="2000" b="1" i="0" u="none" strike="noStrike" cap="none">
                <a:solidFill>
                  <a:schemeClr val="dk1"/>
                </a:solidFill>
                <a:latin typeface="Calibri"/>
                <a:ea typeface="Calibri"/>
                <a:cs typeface="Calibri"/>
                <a:sym typeface="Calibri"/>
              </a:rPr>
              <a:t>sekretraiat TEPRA</a:t>
            </a:r>
            <a:r>
              <a:rPr lang="en-US" sz="2000" b="0" i="0" u="none" strike="noStrike" cap="none">
                <a:solidFill>
                  <a:schemeClr val="dk1"/>
                </a:solidFill>
                <a:latin typeface="Calibri"/>
                <a:ea typeface="Calibri"/>
                <a:cs typeface="Calibri"/>
                <a:sym typeface="Calibri"/>
              </a:rPr>
              <a:t> (jika diperlukan)</a:t>
            </a:r>
            <a:endParaRPr sz="2000" b="1" i="0" u="none" strike="noStrike" cap="none">
              <a:solidFill>
                <a:schemeClr val="dk1"/>
              </a:solidFill>
              <a:latin typeface="Calibri"/>
              <a:ea typeface="Calibri"/>
              <a:cs typeface="Calibri"/>
              <a:sym typeface="Calibri"/>
            </a:endParaRPr>
          </a:p>
        </p:txBody>
      </p:sp>
      <p:pic>
        <p:nvPicPr>
          <p:cNvPr id="228" name="Google Shape;228;p8"/>
          <p:cNvPicPr preferRelativeResize="0"/>
          <p:nvPr/>
        </p:nvPicPr>
        <p:blipFill rotWithShape="1">
          <a:blip r:embed="rId6">
            <a:alphaModFix/>
          </a:blip>
          <a:srcRect/>
          <a:stretch/>
        </p:blipFill>
        <p:spPr>
          <a:xfrm>
            <a:off x="467544" y="253597"/>
            <a:ext cx="1845016" cy="655123"/>
          </a:xfrm>
          <a:prstGeom prst="rect">
            <a:avLst/>
          </a:prstGeom>
          <a:noFill/>
          <a:ln>
            <a:noFill/>
          </a:ln>
        </p:spPr>
      </p:pic>
      <p:grpSp>
        <p:nvGrpSpPr>
          <p:cNvPr id="229" name="Google Shape;229;p8"/>
          <p:cNvGrpSpPr/>
          <p:nvPr/>
        </p:nvGrpSpPr>
        <p:grpSpPr>
          <a:xfrm>
            <a:off x="6794203" y="6241279"/>
            <a:ext cx="1817693" cy="372863"/>
            <a:chOff x="6298054" y="4359241"/>
            <a:chExt cx="2046181" cy="421333"/>
          </a:xfrm>
        </p:grpSpPr>
        <p:sp>
          <p:nvSpPr>
            <p:cNvPr id="230" name="Google Shape;230;p8">
              <a:hlinkClick r:id="rId7" action="ppaction://hlinksldjump"/>
            </p:cNvPr>
            <p:cNvSpPr txBox="1"/>
            <p:nvPr/>
          </p:nvSpPr>
          <p:spPr>
            <a:xfrm>
              <a:off x="6595432" y="4398765"/>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231" name="Google Shape;231;p8">
              <a:hlinkClick r:id="rId7" action="ppaction://hlinksldjump"/>
            </p:cNvPr>
            <p:cNvPicPr preferRelativeResize="0"/>
            <p:nvPr/>
          </p:nvPicPr>
          <p:blipFill rotWithShape="1">
            <a:blip r:embed="rId8">
              <a:alphaModFix/>
            </a:blip>
            <a:srcRect/>
            <a:stretch/>
          </p:blipFill>
          <p:spPr>
            <a:xfrm>
              <a:off x="6298054" y="4359241"/>
              <a:ext cx="366076" cy="421333"/>
            </a:xfrm>
            <a:prstGeom prst="rect">
              <a:avLst/>
            </a:prstGeom>
            <a:noFill/>
            <a:ln>
              <a:noFill/>
            </a:ln>
          </p:spPr>
        </p:pic>
      </p:grpSp>
      <p:sp>
        <p:nvSpPr>
          <p:cNvPr id="232" name="Google Shape;232;p8"/>
          <p:cNvSpPr txBox="1"/>
          <p:nvPr/>
        </p:nvSpPr>
        <p:spPr>
          <a:xfrm>
            <a:off x="1306678" y="3049796"/>
            <a:ext cx="59182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Arial"/>
                <a:ea typeface="Arial"/>
                <a:cs typeface="Arial"/>
                <a:sym typeface="Arial"/>
              </a:rPr>
              <a:t>PP</a:t>
            </a:r>
            <a:endParaRPr sz="2800" b="0" i="0" u="none" strike="noStrike" cap="non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36"/>
        <p:cNvGrpSpPr/>
        <p:nvPr/>
      </p:nvGrpSpPr>
      <p:grpSpPr>
        <a:xfrm>
          <a:off x="0" y="0"/>
          <a:ext cx="0" cy="0"/>
          <a:chOff x="0" y="0"/>
          <a:chExt cx="0" cy="0"/>
        </a:xfrm>
      </p:grpSpPr>
      <p:pic>
        <p:nvPicPr>
          <p:cNvPr id="237" name="Google Shape;237;p19"/>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238" name="Google Shape;238;p19"/>
          <p:cNvPicPr preferRelativeResize="0"/>
          <p:nvPr/>
        </p:nvPicPr>
        <p:blipFill rotWithShape="1">
          <a:blip r:embed="rId4">
            <a:alphaModFix/>
          </a:blip>
          <a:srcRect/>
          <a:stretch/>
        </p:blipFill>
        <p:spPr>
          <a:xfrm>
            <a:off x="4751440" y="3755369"/>
            <a:ext cx="1833416" cy="2176694"/>
          </a:xfrm>
          <a:prstGeom prst="rect">
            <a:avLst/>
          </a:prstGeom>
          <a:noFill/>
          <a:ln>
            <a:noFill/>
          </a:ln>
        </p:spPr>
      </p:pic>
      <p:pic>
        <p:nvPicPr>
          <p:cNvPr id="239" name="Google Shape;239;p19">
            <a:hlinkClick r:id="rId5" action="ppaction://hlinksldjump"/>
          </p:cNvPr>
          <p:cNvPicPr preferRelativeResize="0"/>
          <p:nvPr/>
        </p:nvPicPr>
        <p:blipFill rotWithShape="1">
          <a:blip r:embed="rId4">
            <a:alphaModFix/>
          </a:blip>
          <a:srcRect/>
          <a:stretch/>
        </p:blipFill>
        <p:spPr>
          <a:xfrm>
            <a:off x="2384090" y="3755369"/>
            <a:ext cx="1833416" cy="2176694"/>
          </a:xfrm>
          <a:prstGeom prst="rect">
            <a:avLst/>
          </a:prstGeom>
          <a:noFill/>
          <a:ln>
            <a:noFill/>
          </a:ln>
        </p:spPr>
      </p:pic>
      <p:pic>
        <p:nvPicPr>
          <p:cNvPr id="240" name="Google Shape;240;p19">
            <a:hlinkClick r:id="rId6" action="ppaction://hlinksldjump"/>
          </p:cNvPr>
          <p:cNvPicPr preferRelativeResize="0"/>
          <p:nvPr/>
        </p:nvPicPr>
        <p:blipFill rotWithShape="1">
          <a:blip r:embed="rId4">
            <a:alphaModFix/>
          </a:blip>
          <a:srcRect/>
          <a:stretch/>
        </p:blipFill>
        <p:spPr>
          <a:xfrm>
            <a:off x="3422827" y="1273810"/>
            <a:ext cx="1833416" cy="2176694"/>
          </a:xfrm>
          <a:prstGeom prst="rect">
            <a:avLst/>
          </a:prstGeom>
          <a:noFill/>
          <a:ln>
            <a:noFill/>
          </a:ln>
        </p:spPr>
      </p:pic>
      <p:pic>
        <p:nvPicPr>
          <p:cNvPr id="241" name="Google Shape;241;p19">
            <a:hlinkClick r:id="rId7" action="ppaction://hlinksldjump"/>
          </p:cNvPr>
          <p:cNvPicPr preferRelativeResize="0"/>
          <p:nvPr/>
        </p:nvPicPr>
        <p:blipFill rotWithShape="1">
          <a:blip r:embed="rId4">
            <a:alphaModFix/>
          </a:blip>
          <a:srcRect/>
          <a:stretch/>
        </p:blipFill>
        <p:spPr>
          <a:xfrm>
            <a:off x="1043608" y="1335366"/>
            <a:ext cx="1833416" cy="2176694"/>
          </a:xfrm>
          <a:prstGeom prst="rect">
            <a:avLst/>
          </a:prstGeom>
          <a:noFill/>
          <a:ln>
            <a:noFill/>
          </a:ln>
        </p:spPr>
      </p:pic>
      <p:sp>
        <p:nvSpPr>
          <p:cNvPr id="242" name="Google Shape;242;p19"/>
          <p:cNvSpPr/>
          <p:nvPr/>
        </p:nvSpPr>
        <p:spPr>
          <a:xfrm>
            <a:off x="8919" y="6403168"/>
            <a:ext cx="9144000" cy="45719"/>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243" name="Google Shape;243;p19"/>
          <p:cNvGrpSpPr/>
          <p:nvPr/>
        </p:nvGrpSpPr>
        <p:grpSpPr>
          <a:xfrm>
            <a:off x="6716941" y="5504409"/>
            <a:ext cx="1817693" cy="372863"/>
            <a:chOff x="6298054" y="4359241"/>
            <a:chExt cx="2046181" cy="421333"/>
          </a:xfrm>
        </p:grpSpPr>
        <p:sp>
          <p:nvSpPr>
            <p:cNvPr id="244" name="Google Shape;244;p19">
              <a:hlinkClick r:id="rId8" action="ppaction://hlinksldjump"/>
            </p:cNvPr>
            <p:cNvSpPr txBox="1"/>
            <p:nvPr/>
          </p:nvSpPr>
          <p:spPr>
            <a:xfrm>
              <a:off x="6595432" y="4398765"/>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245" name="Google Shape;245;p19">
              <a:hlinkClick r:id="rId8" action="ppaction://hlinksldjump"/>
            </p:cNvPr>
            <p:cNvPicPr preferRelativeResize="0"/>
            <p:nvPr/>
          </p:nvPicPr>
          <p:blipFill rotWithShape="1">
            <a:blip r:embed="rId9">
              <a:alphaModFix/>
            </a:blip>
            <a:srcRect/>
            <a:stretch/>
          </p:blipFill>
          <p:spPr>
            <a:xfrm>
              <a:off x="6298054" y="4359241"/>
              <a:ext cx="366076" cy="421333"/>
            </a:xfrm>
            <a:prstGeom prst="rect">
              <a:avLst/>
            </a:prstGeom>
            <a:noFill/>
            <a:ln>
              <a:noFill/>
            </a:ln>
          </p:spPr>
        </p:pic>
      </p:grpSp>
      <p:sp>
        <p:nvSpPr>
          <p:cNvPr id="246" name="Google Shape;246;p19">
            <a:hlinkClick r:id="rId7" action="ppaction://hlinksldjump"/>
          </p:cNvPr>
          <p:cNvSpPr/>
          <p:nvPr/>
        </p:nvSpPr>
        <p:spPr>
          <a:xfrm>
            <a:off x="1259632" y="2055445"/>
            <a:ext cx="106401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Struktur</a:t>
            </a:r>
            <a:endParaRPr sz="1600" b="1" i="0" u="none" strike="noStrike" cap="none">
              <a:solidFill>
                <a:srgbClr val="2B58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Anggaran </a:t>
            </a:r>
            <a:endParaRPr sz="1400" b="0" i="0" u="none" strike="noStrike" cap="none">
              <a:solidFill>
                <a:srgbClr val="000000"/>
              </a:solidFill>
              <a:latin typeface="Arial"/>
              <a:ea typeface="Arial"/>
              <a:cs typeface="Arial"/>
              <a:sym typeface="Arial"/>
            </a:endParaRPr>
          </a:p>
        </p:txBody>
      </p:sp>
      <p:sp>
        <p:nvSpPr>
          <p:cNvPr id="247" name="Google Shape;247;p19"/>
          <p:cNvSpPr/>
          <p:nvPr/>
        </p:nvSpPr>
        <p:spPr>
          <a:xfrm>
            <a:off x="3534770" y="217930"/>
            <a:ext cx="5213694"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Modul Pelaporan TEPRA</a:t>
            </a:r>
            <a:endParaRPr sz="1400" b="0" i="0" u="none" strike="noStrike" cap="none">
              <a:solidFill>
                <a:srgbClr val="000000"/>
              </a:solidFill>
              <a:latin typeface="Arial"/>
              <a:ea typeface="Arial"/>
              <a:cs typeface="Arial"/>
              <a:sym typeface="Arial"/>
            </a:endParaRPr>
          </a:p>
        </p:txBody>
      </p:sp>
      <p:sp>
        <p:nvSpPr>
          <p:cNvPr id="248" name="Google Shape;248;p19">
            <a:hlinkClick r:id="rId5" action="ppaction://hlinksldjump"/>
          </p:cNvPr>
          <p:cNvSpPr/>
          <p:nvPr/>
        </p:nvSpPr>
        <p:spPr>
          <a:xfrm>
            <a:off x="2705338" y="4477485"/>
            <a:ext cx="85183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Progres</a:t>
            </a:r>
            <a:endParaRPr sz="1600" b="1" i="0" u="none" strike="noStrike" cap="none">
              <a:solidFill>
                <a:srgbClr val="2B58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Fisik</a:t>
            </a:r>
            <a:endParaRPr sz="1600" b="1" i="0" u="none" strike="noStrike" cap="none">
              <a:solidFill>
                <a:srgbClr val="2B586F"/>
              </a:solidFill>
              <a:latin typeface="Calibri"/>
              <a:ea typeface="Calibri"/>
              <a:cs typeface="Calibri"/>
              <a:sym typeface="Calibri"/>
            </a:endParaRPr>
          </a:p>
        </p:txBody>
      </p:sp>
      <p:sp>
        <p:nvSpPr>
          <p:cNvPr id="249" name="Google Shape;249;p19"/>
          <p:cNvSpPr/>
          <p:nvPr/>
        </p:nvSpPr>
        <p:spPr>
          <a:xfrm>
            <a:off x="4909433" y="4262327"/>
            <a:ext cx="1296144"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Proses Pengadaan Barang/Jasa</a:t>
            </a:r>
            <a:endParaRPr sz="1600" b="1" i="0" u="none" strike="noStrike" cap="none">
              <a:solidFill>
                <a:srgbClr val="2B586F"/>
              </a:solidFill>
              <a:latin typeface="Calibri"/>
              <a:ea typeface="Calibri"/>
              <a:cs typeface="Calibri"/>
              <a:sym typeface="Calibri"/>
            </a:endParaRPr>
          </a:p>
        </p:txBody>
      </p:sp>
      <p:grpSp>
        <p:nvGrpSpPr>
          <p:cNvPr id="250" name="Google Shape;250;p19"/>
          <p:cNvGrpSpPr/>
          <p:nvPr/>
        </p:nvGrpSpPr>
        <p:grpSpPr>
          <a:xfrm>
            <a:off x="5800233" y="1244691"/>
            <a:ext cx="1833416" cy="2168429"/>
            <a:chOff x="2271012" y="1003240"/>
            <a:chExt cx="2063880" cy="2450309"/>
          </a:xfrm>
        </p:grpSpPr>
        <p:pic>
          <p:nvPicPr>
            <p:cNvPr id="251" name="Google Shape;251;p19">
              <a:hlinkClick r:id="rId10" action="ppaction://hlinksldjump"/>
            </p:cNvPr>
            <p:cNvPicPr preferRelativeResize="0"/>
            <p:nvPr/>
          </p:nvPicPr>
          <p:blipFill rotWithShape="1">
            <a:blip r:embed="rId4">
              <a:alphaModFix/>
            </a:blip>
            <a:srcRect/>
            <a:stretch/>
          </p:blipFill>
          <p:spPr>
            <a:xfrm>
              <a:off x="2271012" y="1003240"/>
              <a:ext cx="2063880" cy="2450309"/>
            </a:xfrm>
            <a:prstGeom prst="rect">
              <a:avLst/>
            </a:prstGeom>
            <a:noFill/>
            <a:ln>
              <a:noFill/>
            </a:ln>
          </p:spPr>
        </p:pic>
        <p:sp>
          <p:nvSpPr>
            <p:cNvPr id="252" name="Google Shape;252;p19">
              <a:hlinkClick r:id="rId10" action="ppaction://hlinksldjump"/>
            </p:cNvPr>
            <p:cNvSpPr/>
            <p:nvPr/>
          </p:nvSpPr>
          <p:spPr>
            <a:xfrm>
              <a:off x="2584664" y="1905228"/>
              <a:ext cx="1152572" cy="6607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Progres</a:t>
              </a:r>
              <a:endParaRPr sz="1600" b="1" i="0" u="none" strike="noStrike" cap="none">
                <a:solidFill>
                  <a:srgbClr val="2B58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Keuangan</a:t>
              </a:r>
              <a:endParaRPr sz="1600" b="1" i="0" u="none" strike="noStrike" cap="none">
                <a:solidFill>
                  <a:srgbClr val="2B586F"/>
                </a:solidFill>
                <a:latin typeface="Calibri"/>
                <a:ea typeface="Calibri"/>
                <a:cs typeface="Calibri"/>
                <a:sym typeface="Calibri"/>
              </a:endParaRPr>
            </a:p>
          </p:txBody>
        </p:sp>
      </p:grpSp>
      <p:sp>
        <p:nvSpPr>
          <p:cNvPr id="253" name="Google Shape;253;p19">
            <a:hlinkClick r:id="rId6" action="ppaction://hlinksldjump"/>
          </p:cNvPr>
          <p:cNvSpPr/>
          <p:nvPr/>
        </p:nvSpPr>
        <p:spPr>
          <a:xfrm>
            <a:off x="3602307" y="1849873"/>
            <a:ext cx="113379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Rencana</a:t>
            </a:r>
            <a:endParaRPr sz="1600" b="1" i="0" u="none" strike="noStrike" cap="none">
              <a:solidFill>
                <a:srgbClr val="2B58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Paket</a:t>
            </a:r>
            <a:endParaRPr sz="1600" b="1" i="0" u="none" strike="noStrike" cap="none">
              <a:solidFill>
                <a:srgbClr val="2B586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2B586F"/>
                </a:solidFill>
                <a:latin typeface="Calibri"/>
                <a:ea typeface="Calibri"/>
                <a:cs typeface="Calibri"/>
                <a:sym typeface="Calibri"/>
              </a:rPr>
              <a:t>Pengadaan</a:t>
            </a:r>
            <a:endParaRPr sz="1600" b="1" i="0" u="none" strike="noStrike" cap="none">
              <a:solidFill>
                <a:srgbClr val="2B586F"/>
              </a:solidFill>
              <a:latin typeface="Calibri"/>
              <a:ea typeface="Calibri"/>
              <a:cs typeface="Calibri"/>
              <a:sym typeface="Calibri"/>
            </a:endParaRPr>
          </a:p>
        </p:txBody>
      </p:sp>
      <p:pic>
        <p:nvPicPr>
          <p:cNvPr id="254" name="Google Shape;254;p19"/>
          <p:cNvPicPr preferRelativeResize="0"/>
          <p:nvPr/>
        </p:nvPicPr>
        <p:blipFill rotWithShape="1">
          <a:blip r:embed="rId11">
            <a:alphaModFix/>
          </a:blip>
          <a:srcRect/>
          <a:stretch/>
        </p:blipFill>
        <p:spPr>
          <a:xfrm>
            <a:off x="268480" y="209138"/>
            <a:ext cx="1845016" cy="65512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58"/>
        <p:cNvGrpSpPr/>
        <p:nvPr/>
      </p:nvGrpSpPr>
      <p:grpSpPr>
        <a:xfrm>
          <a:off x="0" y="0"/>
          <a:ext cx="0" cy="0"/>
          <a:chOff x="0" y="0"/>
          <a:chExt cx="0" cy="0"/>
        </a:xfrm>
      </p:grpSpPr>
      <p:pic>
        <p:nvPicPr>
          <p:cNvPr id="259" name="Google Shape;259;p2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60" name="Google Shape;260;p20"/>
          <p:cNvSpPr/>
          <p:nvPr/>
        </p:nvSpPr>
        <p:spPr>
          <a:xfrm>
            <a:off x="2987824" y="217930"/>
            <a:ext cx="5760639"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Struktur anggaran K/L</a:t>
            </a:r>
            <a:endParaRPr sz="1400" b="0" i="0" u="none" strike="noStrike" cap="none">
              <a:solidFill>
                <a:srgbClr val="000000"/>
              </a:solidFill>
              <a:latin typeface="Arial"/>
              <a:ea typeface="Arial"/>
              <a:cs typeface="Arial"/>
              <a:sym typeface="Arial"/>
            </a:endParaRPr>
          </a:p>
        </p:txBody>
      </p:sp>
      <p:grpSp>
        <p:nvGrpSpPr>
          <p:cNvPr id="261" name="Google Shape;261;p20"/>
          <p:cNvGrpSpPr/>
          <p:nvPr/>
        </p:nvGrpSpPr>
        <p:grpSpPr>
          <a:xfrm>
            <a:off x="7107851" y="6214953"/>
            <a:ext cx="2045068" cy="421333"/>
            <a:chOff x="6298054" y="4359241"/>
            <a:chExt cx="2045068" cy="421333"/>
          </a:xfrm>
        </p:grpSpPr>
        <p:sp>
          <p:nvSpPr>
            <p:cNvPr id="262" name="Google Shape;262;p20">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263" name="Google Shape;263;p20">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264" name="Google Shape;264;p20"/>
          <p:cNvPicPr preferRelativeResize="0"/>
          <p:nvPr/>
        </p:nvPicPr>
        <p:blipFill rotWithShape="1">
          <a:blip r:embed="rId6">
            <a:alphaModFix/>
          </a:blip>
          <a:srcRect/>
          <a:stretch/>
        </p:blipFill>
        <p:spPr>
          <a:xfrm>
            <a:off x="268480" y="209138"/>
            <a:ext cx="1845016" cy="655123"/>
          </a:xfrm>
          <a:prstGeom prst="rect">
            <a:avLst/>
          </a:prstGeom>
          <a:noFill/>
          <a:ln>
            <a:noFill/>
          </a:ln>
        </p:spPr>
      </p:pic>
      <p:sp>
        <p:nvSpPr>
          <p:cNvPr id="265" name="Google Shape;265;p20"/>
          <p:cNvSpPr/>
          <p:nvPr/>
        </p:nvSpPr>
        <p:spPr>
          <a:xfrm>
            <a:off x="448362" y="5109873"/>
            <a:ext cx="801207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Sumber Data</a:t>
            </a:r>
            <a:r>
              <a:rPr lang="en-US" sz="2000" b="0" i="0" u="none" strike="noStrike" cap="none">
                <a:solidFill>
                  <a:schemeClr val="dk1"/>
                </a:solidFill>
                <a:latin typeface="Calibri"/>
                <a:ea typeface="Calibri"/>
                <a:cs typeface="Calibri"/>
                <a:sym typeface="Calibri"/>
              </a:rPr>
              <a:t>				: Struktur APBN/APBD K/L/D/I</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Metode Pengisian</a:t>
            </a:r>
            <a:r>
              <a:rPr lang="en-US" sz="2000" b="0" i="0" u="none" strike="noStrike" cap="none">
                <a:solidFill>
                  <a:schemeClr val="dk1"/>
                </a:solidFill>
                <a:latin typeface="Calibri"/>
                <a:ea typeface="Calibri"/>
                <a:cs typeface="Calibri"/>
                <a:sym typeface="Calibri"/>
              </a:rPr>
              <a:t>		: Input manual oleh Pejabat Penghubung</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Frekuensi Pengisian</a:t>
            </a:r>
            <a:r>
              <a:rPr lang="en-US" sz="2000" b="0" i="0" u="none" strike="noStrike" cap="none">
                <a:solidFill>
                  <a:schemeClr val="dk1"/>
                </a:solidFill>
                <a:latin typeface="Calibri"/>
                <a:ea typeface="Calibri"/>
                <a:cs typeface="Calibri"/>
                <a:sym typeface="Calibri"/>
              </a:rPr>
              <a:t>		: setiap saat struktur anggaran dapat diperbarui</a:t>
            </a:r>
            <a:endParaRPr sz="2000" b="0" i="0" u="none" strike="noStrike" cap="none">
              <a:solidFill>
                <a:schemeClr val="dk1"/>
              </a:solidFill>
              <a:latin typeface="Calibri"/>
              <a:ea typeface="Calibri"/>
              <a:cs typeface="Calibri"/>
              <a:sym typeface="Calibri"/>
            </a:endParaRPr>
          </a:p>
        </p:txBody>
      </p:sp>
      <p:pic>
        <p:nvPicPr>
          <p:cNvPr id="266" name="Google Shape;266;p20"/>
          <p:cNvPicPr preferRelativeResize="0"/>
          <p:nvPr/>
        </p:nvPicPr>
        <p:blipFill rotWithShape="1">
          <a:blip r:embed="rId7">
            <a:alphaModFix/>
          </a:blip>
          <a:srcRect/>
          <a:stretch/>
        </p:blipFill>
        <p:spPr>
          <a:xfrm>
            <a:off x="0" y="1069188"/>
            <a:ext cx="9144000" cy="34399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Shape 270"/>
        <p:cNvGrpSpPr/>
        <p:nvPr/>
      </p:nvGrpSpPr>
      <p:grpSpPr>
        <a:xfrm>
          <a:off x="0" y="0"/>
          <a:ext cx="0" cy="0"/>
          <a:chOff x="0" y="0"/>
          <a:chExt cx="0" cy="0"/>
        </a:xfrm>
      </p:grpSpPr>
      <p:pic>
        <p:nvPicPr>
          <p:cNvPr id="271" name="Google Shape;271;p2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72" name="Google Shape;272;p23"/>
          <p:cNvSpPr/>
          <p:nvPr/>
        </p:nvSpPr>
        <p:spPr>
          <a:xfrm>
            <a:off x="2987824" y="217930"/>
            <a:ext cx="5760639"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Struktur anggaran K/L</a:t>
            </a:r>
            <a:endParaRPr sz="1400" b="0" i="0" u="none" strike="noStrike" cap="none">
              <a:solidFill>
                <a:srgbClr val="000000"/>
              </a:solidFill>
              <a:latin typeface="Arial"/>
              <a:ea typeface="Arial"/>
              <a:cs typeface="Arial"/>
              <a:sym typeface="Arial"/>
            </a:endParaRPr>
          </a:p>
        </p:txBody>
      </p:sp>
      <p:pic>
        <p:nvPicPr>
          <p:cNvPr id="273" name="Google Shape;273;p23"/>
          <p:cNvPicPr preferRelativeResize="0"/>
          <p:nvPr/>
        </p:nvPicPr>
        <p:blipFill rotWithShape="1">
          <a:blip r:embed="rId4">
            <a:alphaModFix/>
          </a:blip>
          <a:srcRect/>
          <a:stretch/>
        </p:blipFill>
        <p:spPr>
          <a:xfrm>
            <a:off x="268480" y="209138"/>
            <a:ext cx="1845016" cy="655123"/>
          </a:xfrm>
          <a:prstGeom prst="rect">
            <a:avLst/>
          </a:prstGeom>
          <a:noFill/>
          <a:ln>
            <a:noFill/>
          </a:ln>
        </p:spPr>
      </p:pic>
      <p:pic>
        <p:nvPicPr>
          <p:cNvPr id="274" name="Google Shape;274;p23" descr="Tepra - Mozilla Firefox"/>
          <p:cNvPicPr preferRelativeResize="0"/>
          <p:nvPr/>
        </p:nvPicPr>
        <p:blipFill rotWithShape="1">
          <a:blip r:embed="rId5">
            <a:alphaModFix/>
          </a:blip>
          <a:srcRect l="13065" t="34996" r="14675" b="9177"/>
          <a:stretch/>
        </p:blipFill>
        <p:spPr>
          <a:xfrm>
            <a:off x="427705" y="980728"/>
            <a:ext cx="8293409" cy="3484100"/>
          </a:xfrm>
          <a:prstGeom prst="rect">
            <a:avLst/>
          </a:prstGeom>
          <a:noFill/>
          <a:ln>
            <a:noFill/>
          </a:ln>
        </p:spPr>
      </p:pic>
      <p:sp>
        <p:nvSpPr>
          <p:cNvPr id="275" name="Google Shape;275;p23"/>
          <p:cNvSpPr txBox="1">
            <a:spLocks noGrp="1"/>
          </p:cNvSpPr>
          <p:nvPr>
            <p:ph type="subTitle" idx="1"/>
          </p:nvPr>
        </p:nvSpPr>
        <p:spPr>
          <a:xfrm>
            <a:off x="427704" y="4653539"/>
            <a:ext cx="6858000" cy="12418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7070"/>
              </a:buClr>
              <a:buSzPts val="1800"/>
              <a:buNone/>
            </a:pPr>
            <a:r>
              <a:rPr lang="en-US">
                <a:solidFill>
                  <a:srgbClr val="757070"/>
                </a:solidFill>
              </a:rPr>
              <a:t>Belanja Pegawai : Rp.</a:t>
            </a:r>
            <a:endParaRPr/>
          </a:p>
          <a:p>
            <a:pPr marL="0" lvl="0" indent="0" algn="l" rtl="0">
              <a:lnSpc>
                <a:spcPct val="90000"/>
              </a:lnSpc>
              <a:spcBef>
                <a:spcPts val="750"/>
              </a:spcBef>
              <a:spcAft>
                <a:spcPts val="0"/>
              </a:spcAft>
              <a:buClr>
                <a:srgbClr val="757070"/>
              </a:buClr>
              <a:buSzPts val="1800"/>
              <a:buNone/>
            </a:pPr>
            <a:r>
              <a:rPr lang="en-US">
                <a:solidFill>
                  <a:srgbClr val="757070"/>
                </a:solidFill>
              </a:rPr>
              <a:t>Belanja Barang/Jasa : Rp. </a:t>
            </a:r>
            <a:endParaRPr/>
          </a:p>
          <a:p>
            <a:pPr marL="0" lvl="0" indent="0" algn="l" rtl="0">
              <a:lnSpc>
                <a:spcPct val="90000"/>
              </a:lnSpc>
              <a:spcBef>
                <a:spcPts val="750"/>
              </a:spcBef>
              <a:spcAft>
                <a:spcPts val="0"/>
              </a:spcAft>
              <a:buClr>
                <a:srgbClr val="757070"/>
              </a:buClr>
              <a:buSzPts val="1800"/>
              <a:buNone/>
            </a:pPr>
            <a:r>
              <a:rPr lang="en-US">
                <a:solidFill>
                  <a:srgbClr val="757070"/>
                </a:solidFill>
              </a:rPr>
              <a:t>Modal : Rp. </a:t>
            </a:r>
            <a:endParaRPr/>
          </a:p>
          <a:p>
            <a:pPr marL="0" lvl="0" indent="0" algn="l" rtl="0">
              <a:lnSpc>
                <a:spcPct val="90000"/>
              </a:lnSpc>
              <a:spcBef>
                <a:spcPts val="750"/>
              </a:spcBef>
              <a:spcAft>
                <a:spcPts val="0"/>
              </a:spcAft>
              <a:buClr>
                <a:srgbClr val="757070"/>
              </a:buClr>
              <a:buSzPts val="1800"/>
              <a:buNone/>
            </a:pPr>
            <a:r>
              <a:rPr lang="en-US">
                <a:solidFill>
                  <a:srgbClr val="757070"/>
                </a:solidFill>
              </a:rPr>
              <a:t>Sosial : Rp. </a:t>
            </a:r>
            <a:endParaRPr/>
          </a:p>
          <a:p>
            <a:pPr marL="0" lvl="0" indent="0" algn="l" rtl="0">
              <a:lnSpc>
                <a:spcPct val="90000"/>
              </a:lnSpc>
              <a:spcBef>
                <a:spcPts val="750"/>
              </a:spcBef>
              <a:spcAft>
                <a:spcPts val="0"/>
              </a:spcAft>
              <a:buClr>
                <a:srgbClr val="757070"/>
              </a:buClr>
              <a:buSzPts val="1800"/>
              <a:buNone/>
            </a:pPr>
            <a:r>
              <a:rPr lang="en-US">
                <a:solidFill>
                  <a:srgbClr val="757070"/>
                </a:solidFill>
              </a:rPr>
              <a:t>Total : Rp. </a:t>
            </a:r>
            <a:endParaRPr>
              <a:solidFill>
                <a:srgbClr val="757070"/>
              </a:solidFill>
            </a:endParaRPr>
          </a:p>
        </p:txBody>
      </p:sp>
      <p:sp>
        <p:nvSpPr>
          <p:cNvPr id="276" name="Google Shape;276;p23"/>
          <p:cNvSpPr txBox="1"/>
          <p:nvPr/>
        </p:nvSpPr>
        <p:spPr>
          <a:xfrm>
            <a:off x="1360539" y="2824419"/>
            <a:ext cx="6858000" cy="1241822"/>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1800"/>
              <a:buFont typeface="Arial"/>
              <a:buNone/>
            </a:pPr>
            <a:endParaRPr sz="1800" b="0" i="0" u="none" strike="noStrike" cap="none">
              <a:solidFill>
                <a:srgbClr val="757070"/>
              </a:solidFill>
              <a:latin typeface="Calibri"/>
              <a:ea typeface="Calibri"/>
              <a:cs typeface="Calibri"/>
              <a:sym typeface="Calibri"/>
            </a:endParaRPr>
          </a:p>
        </p:txBody>
      </p:sp>
      <p:sp>
        <p:nvSpPr>
          <p:cNvPr id="277" name="Google Shape;277;p23"/>
          <p:cNvSpPr txBox="1"/>
          <p:nvPr/>
        </p:nvSpPr>
        <p:spPr>
          <a:xfrm>
            <a:off x="1132124" y="2497114"/>
            <a:ext cx="1648131" cy="327305"/>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100000000000</a:t>
            </a:r>
            <a:endParaRPr sz="1400" b="0" i="0" u="none" strike="noStrike" cap="none">
              <a:solidFill>
                <a:srgbClr val="000000"/>
              </a:solidFill>
              <a:latin typeface="Arial"/>
              <a:ea typeface="Arial"/>
              <a:cs typeface="Arial"/>
              <a:sym typeface="Arial"/>
            </a:endParaRPr>
          </a:p>
        </p:txBody>
      </p:sp>
      <p:sp>
        <p:nvSpPr>
          <p:cNvPr id="278" name="Google Shape;278;p23"/>
          <p:cNvSpPr txBox="1"/>
          <p:nvPr/>
        </p:nvSpPr>
        <p:spPr>
          <a:xfrm>
            <a:off x="3761617" y="2497114"/>
            <a:ext cx="342335" cy="327305"/>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757070"/>
              </a:buClr>
              <a:buSzPts val="1200"/>
              <a:buFont typeface="Arial"/>
              <a:buNone/>
            </a:pPr>
            <a:r>
              <a:rPr lang="en-US" sz="1200" b="0" i="0" u="none" strike="noStrike" cap="none">
                <a:solidFill>
                  <a:srgbClr val="757070"/>
                </a:solidFill>
                <a:latin typeface="Calibri"/>
                <a:ea typeface="Calibri"/>
                <a:cs typeface="Calibri"/>
                <a:sym typeface="Calibri"/>
              </a:rPr>
              <a:t>45</a:t>
            </a:r>
            <a:endParaRPr sz="1400" b="0" i="0" u="none" strike="noStrike" cap="none">
              <a:solidFill>
                <a:srgbClr val="000000"/>
              </a:solidFill>
              <a:latin typeface="Arial"/>
              <a:ea typeface="Arial"/>
              <a:cs typeface="Arial"/>
              <a:sym typeface="Arial"/>
            </a:endParaRPr>
          </a:p>
        </p:txBody>
      </p:sp>
      <p:sp>
        <p:nvSpPr>
          <p:cNvPr id="279" name="Google Shape;279;p23"/>
          <p:cNvSpPr/>
          <p:nvPr/>
        </p:nvSpPr>
        <p:spPr>
          <a:xfrm>
            <a:off x="987896" y="2486134"/>
            <a:ext cx="108057" cy="212483"/>
          </a:xfrm>
          <a:prstGeom prst="roundRect">
            <a:avLst>
              <a:gd name="adj" fmla="val 16667"/>
            </a:avLst>
          </a:prstGeom>
          <a:solidFill>
            <a:srgbClr val="EEEE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0" name="Google Shape;280;p23"/>
          <p:cNvSpPr/>
          <p:nvPr/>
        </p:nvSpPr>
        <p:spPr>
          <a:xfrm>
            <a:off x="3703238" y="2499450"/>
            <a:ext cx="116759" cy="199167"/>
          </a:xfrm>
          <a:prstGeom prst="roundRect">
            <a:avLst>
              <a:gd name="adj" fmla="val 16667"/>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1" name="Google Shape;281;p23"/>
          <p:cNvSpPr txBox="1"/>
          <p:nvPr/>
        </p:nvSpPr>
        <p:spPr>
          <a:xfrm>
            <a:off x="2536398" y="4674131"/>
            <a:ext cx="1740277" cy="17836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800"/>
              <a:buFont typeface="Arial"/>
              <a:buNone/>
            </a:pPr>
            <a:r>
              <a:rPr lang="en-US" sz="1800" b="1" i="0" u="none" strike="noStrike" cap="none">
                <a:solidFill>
                  <a:srgbClr val="FF0000"/>
                </a:solidFill>
                <a:latin typeface="Calibri"/>
                <a:ea typeface="Calibri"/>
                <a:cs typeface="Calibri"/>
                <a:sym typeface="Calibri"/>
              </a:rPr>
              <a:t>10.000.000.000</a:t>
            </a:r>
            <a:endParaRPr sz="1400" b="0" i="0" u="none" strike="noStrike" cap="none">
              <a:solidFill>
                <a:srgbClr val="000000"/>
              </a:solidFill>
              <a:latin typeface="Arial"/>
              <a:ea typeface="Arial"/>
              <a:cs typeface="Arial"/>
              <a:sym typeface="Arial"/>
            </a:endParaRPr>
          </a:p>
        </p:txBody>
      </p:sp>
      <p:sp>
        <p:nvSpPr>
          <p:cNvPr id="282" name="Google Shape;282;p23"/>
          <p:cNvSpPr txBox="1"/>
          <p:nvPr/>
        </p:nvSpPr>
        <p:spPr>
          <a:xfrm>
            <a:off x="833042" y="3511315"/>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10000000000</a:t>
            </a:r>
            <a:endParaRPr sz="1400" b="0" i="0" u="none" strike="noStrike" cap="none">
              <a:solidFill>
                <a:srgbClr val="000000"/>
              </a:solidFill>
              <a:latin typeface="Arial"/>
              <a:ea typeface="Arial"/>
              <a:cs typeface="Arial"/>
              <a:sym typeface="Arial"/>
            </a:endParaRPr>
          </a:p>
        </p:txBody>
      </p:sp>
      <p:sp>
        <p:nvSpPr>
          <p:cNvPr id="283" name="Google Shape;283;p23"/>
          <p:cNvSpPr txBox="1"/>
          <p:nvPr/>
        </p:nvSpPr>
        <p:spPr>
          <a:xfrm>
            <a:off x="2868023" y="5055430"/>
            <a:ext cx="1921516" cy="26242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800"/>
              <a:buFont typeface="Arial"/>
              <a:buNone/>
            </a:pPr>
            <a:r>
              <a:rPr lang="en-US" sz="1800" b="1" i="0" u="none" strike="noStrike" cap="none">
                <a:solidFill>
                  <a:srgbClr val="FF0000"/>
                </a:solidFill>
                <a:latin typeface="Calibri"/>
                <a:ea typeface="Calibri"/>
                <a:cs typeface="Calibri"/>
                <a:sym typeface="Calibri"/>
              </a:rPr>
              <a:t>50.000.000.000</a:t>
            </a:r>
            <a:endParaRPr sz="1400" b="0" i="0" u="none" strike="noStrike" cap="none">
              <a:solidFill>
                <a:srgbClr val="000000"/>
              </a:solidFill>
              <a:latin typeface="Arial"/>
              <a:ea typeface="Arial"/>
              <a:cs typeface="Arial"/>
              <a:sym typeface="Arial"/>
            </a:endParaRPr>
          </a:p>
        </p:txBody>
      </p:sp>
      <p:sp>
        <p:nvSpPr>
          <p:cNvPr id="284" name="Google Shape;284;p23"/>
          <p:cNvSpPr txBox="1"/>
          <p:nvPr/>
        </p:nvSpPr>
        <p:spPr>
          <a:xfrm>
            <a:off x="2354243" y="3513486"/>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50000000000</a:t>
            </a:r>
            <a:endParaRPr sz="1400" b="0" i="0" u="none" strike="noStrike" cap="none">
              <a:solidFill>
                <a:srgbClr val="000000"/>
              </a:solidFill>
              <a:latin typeface="Arial"/>
              <a:ea typeface="Arial"/>
              <a:cs typeface="Arial"/>
              <a:sym typeface="Arial"/>
            </a:endParaRPr>
          </a:p>
        </p:txBody>
      </p:sp>
      <p:sp>
        <p:nvSpPr>
          <p:cNvPr id="285" name="Google Shape;285;p23"/>
          <p:cNvSpPr txBox="1"/>
          <p:nvPr/>
        </p:nvSpPr>
        <p:spPr>
          <a:xfrm>
            <a:off x="1728895" y="5404922"/>
            <a:ext cx="2118999" cy="20979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800"/>
              <a:buFont typeface="Arial"/>
              <a:buNone/>
            </a:pPr>
            <a:r>
              <a:rPr lang="en-US" sz="1800" b="1" i="0" u="none" strike="noStrike" cap="none">
                <a:solidFill>
                  <a:srgbClr val="FF0000"/>
                </a:solidFill>
                <a:latin typeface="Calibri"/>
                <a:ea typeface="Calibri"/>
                <a:cs typeface="Calibri"/>
                <a:sym typeface="Calibri"/>
              </a:rPr>
              <a:t>30.000.000.000</a:t>
            </a:r>
            <a:endParaRPr sz="1400" b="0" i="0" u="none" strike="noStrike" cap="none">
              <a:solidFill>
                <a:srgbClr val="000000"/>
              </a:solidFill>
              <a:latin typeface="Arial"/>
              <a:ea typeface="Arial"/>
              <a:cs typeface="Arial"/>
              <a:sym typeface="Arial"/>
            </a:endParaRPr>
          </a:p>
        </p:txBody>
      </p:sp>
      <p:sp>
        <p:nvSpPr>
          <p:cNvPr id="286" name="Google Shape;286;p23"/>
          <p:cNvSpPr txBox="1"/>
          <p:nvPr/>
        </p:nvSpPr>
        <p:spPr>
          <a:xfrm>
            <a:off x="4276675" y="3511315"/>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30000000000</a:t>
            </a:r>
            <a:endParaRPr sz="1400" b="0" i="0" u="none" strike="noStrike" cap="none">
              <a:solidFill>
                <a:srgbClr val="000000"/>
              </a:solidFill>
              <a:latin typeface="Arial"/>
              <a:ea typeface="Arial"/>
              <a:cs typeface="Arial"/>
              <a:sym typeface="Arial"/>
            </a:endParaRPr>
          </a:p>
        </p:txBody>
      </p:sp>
      <p:sp>
        <p:nvSpPr>
          <p:cNvPr id="287" name="Google Shape;287;p23"/>
          <p:cNvSpPr txBox="1"/>
          <p:nvPr/>
        </p:nvSpPr>
        <p:spPr>
          <a:xfrm>
            <a:off x="6294053" y="3511315"/>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10000000000</a:t>
            </a:r>
            <a:endParaRPr sz="1400" b="0" i="0" u="none" strike="noStrike" cap="none">
              <a:solidFill>
                <a:srgbClr val="000000"/>
              </a:solidFill>
              <a:latin typeface="Arial"/>
              <a:ea typeface="Arial"/>
              <a:cs typeface="Arial"/>
              <a:sym typeface="Arial"/>
            </a:endParaRPr>
          </a:p>
        </p:txBody>
      </p:sp>
      <p:sp>
        <p:nvSpPr>
          <p:cNvPr id="288" name="Google Shape;288;p23"/>
          <p:cNvSpPr txBox="1"/>
          <p:nvPr/>
        </p:nvSpPr>
        <p:spPr>
          <a:xfrm>
            <a:off x="1670999" y="5719743"/>
            <a:ext cx="2176895" cy="27719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800"/>
              <a:buFont typeface="Arial"/>
              <a:buNone/>
            </a:pPr>
            <a:r>
              <a:rPr lang="en-US" sz="1800" b="1" i="0" u="none" strike="noStrike" cap="none">
                <a:solidFill>
                  <a:srgbClr val="FF0000"/>
                </a:solidFill>
                <a:latin typeface="Calibri"/>
                <a:ea typeface="Calibri"/>
                <a:cs typeface="Calibri"/>
                <a:sym typeface="Calibri"/>
              </a:rPr>
              <a:t>10.000.000.000</a:t>
            </a:r>
            <a:endParaRPr sz="1400" b="0" i="0" u="none" strike="noStrike" cap="none">
              <a:solidFill>
                <a:srgbClr val="000000"/>
              </a:solidFill>
              <a:latin typeface="Arial"/>
              <a:ea typeface="Arial"/>
              <a:cs typeface="Arial"/>
              <a:sym typeface="Arial"/>
            </a:endParaRPr>
          </a:p>
        </p:txBody>
      </p:sp>
      <p:sp>
        <p:nvSpPr>
          <p:cNvPr id="289" name="Google Shape;289;p23"/>
          <p:cNvSpPr txBox="1"/>
          <p:nvPr/>
        </p:nvSpPr>
        <p:spPr>
          <a:xfrm>
            <a:off x="1581804" y="6091846"/>
            <a:ext cx="2096197" cy="292210"/>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665"/>
              <a:buFont typeface="Arial"/>
              <a:buNone/>
            </a:pPr>
            <a:r>
              <a:rPr lang="en-US" sz="1665" b="1" i="0" u="none" strike="noStrike" cap="none">
                <a:solidFill>
                  <a:srgbClr val="FF0000"/>
                </a:solidFill>
                <a:latin typeface="Calibri"/>
                <a:ea typeface="Calibri"/>
                <a:cs typeface="Calibri"/>
                <a:sym typeface="Calibri"/>
              </a:rPr>
              <a:t>100.000.000.000</a:t>
            </a:r>
            <a:endParaRPr sz="1400" b="0" i="0" u="none" strike="noStrike" cap="none">
              <a:solidFill>
                <a:srgbClr val="000000"/>
              </a:solidFill>
              <a:latin typeface="Arial"/>
              <a:ea typeface="Arial"/>
              <a:cs typeface="Arial"/>
              <a:sym typeface="Arial"/>
            </a:endParaRPr>
          </a:p>
        </p:txBody>
      </p:sp>
      <p:grpSp>
        <p:nvGrpSpPr>
          <p:cNvPr id="290" name="Google Shape;290;p23"/>
          <p:cNvGrpSpPr/>
          <p:nvPr/>
        </p:nvGrpSpPr>
        <p:grpSpPr>
          <a:xfrm>
            <a:off x="7107851" y="6214953"/>
            <a:ext cx="2045068" cy="421333"/>
            <a:chOff x="6298054" y="4359241"/>
            <a:chExt cx="2045068" cy="421333"/>
          </a:xfrm>
        </p:grpSpPr>
        <p:sp>
          <p:nvSpPr>
            <p:cNvPr id="291" name="Google Shape;291;p23">
              <a:hlinkClick r:id="rId6"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292" name="Google Shape;292;p23">
              <a:hlinkClick r:id="rId6" action="ppaction://hlinksldjump"/>
            </p:cNvPr>
            <p:cNvPicPr preferRelativeResize="0"/>
            <p:nvPr/>
          </p:nvPicPr>
          <p:blipFill rotWithShape="1">
            <a:blip r:embed="rId7">
              <a:alphaModFix/>
            </a:blip>
            <a:srcRect/>
            <a:stretch/>
          </p:blipFill>
          <p:spPr>
            <a:xfrm>
              <a:off x="6298054" y="4359241"/>
              <a:ext cx="366076" cy="42133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81"/>
                                        </p:tgtEl>
                                      </p:cBhvr>
                                    </p:animEffect>
                                    <p:set>
                                      <p:cBhvr>
                                        <p:cTn id="7" dur="1" fill="hold">
                                          <p:stCondLst>
                                            <p:cond delay="500"/>
                                          </p:stCondLst>
                                        </p:cTn>
                                        <p:tgtEl>
                                          <p:spTgt spid="281"/>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2"/>
                                        </p:tgtEl>
                                        <p:attrNameLst>
                                          <p:attrName>style.visibility</p:attrName>
                                        </p:attrNameLst>
                                      </p:cBhvr>
                                      <p:to>
                                        <p:strVal val="visible"/>
                                      </p:to>
                                    </p:set>
                                    <p:animEffect transition="in" filter="fade">
                                      <p:cBhvr>
                                        <p:cTn id="11" dur="341"/>
                                        <p:tgtEl>
                                          <p:spTgt spid="282"/>
                                        </p:tgtEl>
                                      </p:cBhvr>
                                    </p:animEffect>
                                  </p:childTnLst>
                                </p:cTn>
                              </p:par>
                            </p:childTnLst>
                          </p:cTn>
                        </p:par>
                        <p:par>
                          <p:cTn id="12" fill="hold">
                            <p:stCondLst>
                              <p:cond delay="841"/>
                            </p:stCondLst>
                            <p:childTnLst>
                              <p:par>
                                <p:cTn id="13" presetID="10" presetClass="exit" presetSubtype="0" fill="hold" nodeType="afterEffect">
                                  <p:stCondLst>
                                    <p:cond delay="0"/>
                                  </p:stCondLst>
                                  <p:childTnLst>
                                    <p:animEffect transition="out" filter="fade">
                                      <p:cBhvr>
                                        <p:cTn id="14" dur="500"/>
                                        <p:tgtEl>
                                          <p:spTgt spid="283"/>
                                        </p:tgtEl>
                                      </p:cBhvr>
                                    </p:animEffect>
                                    <p:set>
                                      <p:cBhvr>
                                        <p:cTn id="15" dur="1" fill="hold">
                                          <p:stCondLst>
                                            <p:cond delay="500"/>
                                          </p:stCondLst>
                                        </p:cTn>
                                        <p:tgtEl>
                                          <p:spTgt spid="283"/>
                                        </p:tgtEl>
                                        <p:attrNameLst>
                                          <p:attrName>style.visibility</p:attrName>
                                        </p:attrNameLst>
                                      </p:cBhvr>
                                      <p:to>
                                        <p:strVal val="hidden"/>
                                      </p:to>
                                    </p:set>
                                  </p:childTnLst>
                                </p:cTn>
                              </p:par>
                            </p:childTnLst>
                          </p:cTn>
                        </p:par>
                        <p:par>
                          <p:cTn id="16" fill="hold">
                            <p:stCondLst>
                              <p:cond delay="1341"/>
                            </p:stCondLst>
                            <p:childTnLst>
                              <p:par>
                                <p:cTn id="17" presetID="10" presetClass="entr" presetSubtype="0" fill="hold" nodeType="afterEffect">
                                  <p:stCondLst>
                                    <p:cond delay="0"/>
                                  </p:stCondLst>
                                  <p:childTnLst>
                                    <p:set>
                                      <p:cBhvr>
                                        <p:cTn id="18" dur="1" fill="hold">
                                          <p:stCondLst>
                                            <p:cond delay="0"/>
                                          </p:stCondLst>
                                        </p:cTn>
                                        <p:tgtEl>
                                          <p:spTgt spid="284"/>
                                        </p:tgtEl>
                                        <p:attrNameLst>
                                          <p:attrName>style.visibility</p:attrName>
                                        </p:attrNameLst>
                                      </p:cBhvr>
                                      <p:to>
                                        <p:strVal val="visible"/>
                                      </p:to>
                                    </p:set>
                                    <p:animEffect transition="in" filter="fade">
                                      <p:cBhvr>
                                        <p:cTn id="19" dur="341"/>
                                        <p:tgtEl>
                                          <p:spTgt spid="284"/>
                                        </p:tgtEl>
                                      </p:cBhvr>
                                    </p:animEffect>
                                  </p:childTnLst>
                                </p:cTn>
                              </p:par>
                            </p:childTnLst>
                          </p:cTn>
                        </p:par>
                        <p:par>
                          <p:cTn id="20" fill="hold">
                            <p:stCondLst>
                              <p:cond delay="1682"/>
                            </p:stCondLst>
                            <p:childTnLst>
                              <p:par>
                                <p:cTn id="21" presetID="10" presetClass="exit" presetSubtype="0" fill="hold" nodeType="afterEffect">
                                  <p:stCondLst>
                                    <p:cond delay="0"/>
                                  </p:stCondLst>
                                  <p:childTnLst>
                                    <p:animEffect transition="out" filter="fade">
                                      <p:cBhvr>
                                        <p:cTn id="22" dur="500"/>
                                        <p:tgtEl>
                                          <p:spTgt spid="285"/>
                                        </p:tgtEl>
                                      </p:cBhvr>
                                    </p:animEffect>
                                    <p:set>
                                      <p:cBhvr>
                                        <p:cTn id="23" dur="1" fill="hold">
                                          <p:stCondLst>
                                            <p:cond delay="500"/>
                                          </p:stCondLst>
                                        </p:cTn>
                                        <p:tgtEl>
                                          <p:spTgt spid="285"/>
                                        </p:tgtEl>
                                        <p:attrNameLst>
                                          <p:attrName>style.visibility</p:attrName>
                                        </p:attrNameLst>
                                      </p:cBhvr>
                                      <p:to>
                                        <p:strVal val="hidden"/>
                                      </p:to>
                                    </p:set>
                                  </p:childTnLst>
                                </p:cTn>
                              </p:par>
                            </p:childTnLst>
                          </p:cTn>
                        </p:par>
                        <p:par>
                          <p:cTn id="24" fill="hold">
                            <p:stCondLst>
                              <p:cond delay="2182"/>
                            </p:stCondLst>
                            <p:childTnLst>
                              <p:par>
                                <p:cTn id="25" presetID="10" presetClass="entr" presetSubtype="0" fill="hold" nodeType="afterEffect">
                                  <p:stCondLst>
                                    <p:cond delay="0"/>
                                  </p:stCondLst>
                                  <p:childTnLst>
                                    <p:set>
                                      <p:cBhvr>
                                        <p:cTn id="26" dur="1" fill="hold">
                                          <p:stCondLst>
                                            <p:cond delay="0"/>
                                          </p:stCondLst>
                                        </p:cTn>
                                        <p:tgtEl>
                                          <p:spTgt spid="286"/>
                                        </p:tgtEl>
                                        <p:attrNameLst>
                                          <p:attrName>style.visibility</p:attrName>
                                        </p:attrNameLst>
                                      </p:cBhvr>
                                      <p:to>
                                        <p:strVal val="visible"/>
                                      </p:to>
                                    </p:set>
                                    <p:animEffect transition="in" filter="fade">
                                      <p:cBhvr>
                                        <p:cTn id="27" dur="341"/>
                                        <p:tgtEl>
                                          <p:spTgt spid="286"/>
                                        </p:tgtEl>
                                      </p:cBhvr>
                                    </p:animEffect>
                                  </p:childTnLst>
                                </p:cTn>
                              </p:par>
                            </p:childTnLst>
                          </p:cTn>
                        </p:par>
                        <p:par>
                          <p:cTn id="28" fill="hold">
                            <p:stCondLst>
                              <p:cond delay="2523"/>
                            </p:stCondLst>
                            <p:childTnLst>
                              <p:par>
                                <p:cTn id="29" presetID="10" presetClass="exit" presetSubtype="0" fill="hold" nodeType="afterEffect">
                                  <p:stCondLst>
                                    <p:cond delay="0"/>
                                  </p:stCondLst>
                                  <p:childTnLst>
                                    <p:animEffect transition="out" filter="fade">
                                      <p:cBhvr>
                                        <p:cTn id="30" dur="500"/>
                                        <p:tgtEl>
                                          <p:spTgt spid="288"/>
                                        </p:tgtEl>
                                      </p:cBhvr>
                                    </p:animEffect>
                                    <p:set>
                                      <p:cBhvr>
                                        <p:cTn id="31" dur="1" fill="hold">
                                          <p:stCondLst>
                                            <p:cond delay="500"/>
                                          </p:stCondLst>
                                        </p:cTn>
                                        <p:tgtEl>
                                          <p:spTgt spid="288"/>
                                        </p:tgtEl>
                                        <p:attrNameLst>
                                          <p:attrName>style.visibility</p:attrName>
                                        </p:attrNameLst>
                                      </p:cBhvr>
                                      <p:to>
                                        <p:strVal val="hidden"/>
                                      </p:to>
                                    </p:set>
                                  </p:childTnLst>
                                </p:cTn>
                              </p:par>
                            </p:childTnLst>
                          </p:cTn>
                        </p:par>
                        <p:par>
                          <p:cTn id="32" fill="hold">
                            <p:stCondLst>
                              <p:cond delay="3023"/>
                            </p:stCondLst>
                            <p:childTnLst>
                              <p:par>
                                <p:cTn id="33" presetID="10" presetClass="entr" presetSubtype="0" fill="hold" nodeType="afterEffect">
                                  <p:stCondLst>
                                    <p:cond delay="0"/>
                                  </p:stCondLst>
                                  <p:childTnLst>
                                    <p:set>
                                      <p:cBhvr>
                                        <p:cTn id="34" dur="1" fill="hold">
                                          <p:stCondLst>
                                            <p:cond delay="0"/>
                                          </p:stCondLst>
                                        </p:cTn>
                                        <p:tgtEl>
                                          <p:spTgt spid="287"/>
                                        </p:tgtEl>
                                        <p:attrNameLst>
                                          <p:attrName>style.visibility</p:attrName>
                                        </p:attrNameLst>
                                      </p:cBhvr>
                                      <p:to>
                                        <p:strVal val="visible"/>
                                      </p:to>
                                    </p:set>
                                    <p:animEffect transition="in" filter="fade">
                                      <p:cBhvr>
                                        <p:cTn id="35" dur="341"/>
                                        <p:tgtEl>
                                          <p:spTgt spid="28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89"/>
                                        </p:tgtEl>
                                      </p:cBhvr>
                                    </p:animEffect>
                                    <p:set>
                                      <p:cBhvr>
                                        <p:cTn id="40" dur="1" fill="hold">
                                          <p:stCondLst>
                                            <p:cond delay="500"/>
                                          </p:stCondLst>
                                        </p:cTn>
                                        <p:tgtEl>
                                          <p:spTgt spid="28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7"/>
                                        </p:tgtEl>
                                        <p:attrNameLst>
                                          <p:attrName>style.visibility</p:attrName>
                                        </p:attrNameLst>
                                      </p:cBhvr>
                                      <p:to>
                                        <p:strVal val="visible"/>
                                      </p:to>
                                    </p:set>
                                    <p:animEffect transition="in" filter="fade">
                                      <p:cBhvr>
                                        <p:cTn id="45" dur="50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296"/>
        <p:cNvGrpSpPr/>
        <p:nvPr/>
      </p:nvGrpSpPr>
      <p:grpSpPr>
        <a:xfrm>
          <a:off x="0" y="0"/>
          <a:ext cx="0" cy="0"/>
          <a:chOff x="0" y="0"/>
          <a:chExt cx="0" cy="0"/>
        </a:xfrm>
      </p:grpSpPr>
      <p:pic>
        <p:nvPicPr>
          <p:cNvPr id="297" name="Google Shape;297;p24"/>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98" name="Google Shape;298;p24"/>
          <p:cNvSpPr/>
          <p:nvPr/>
        </p:nvSpPr>
        <p:spPr>
          <a:xfrm>
            <a:off x="3131840" y="217930"/>
            <a:ext cx="5616623"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Rencana paket pengadaan</a:t>
            </a:r>
            <a:endParaRPr sz="3200" b="0" i="0" u="none" strike="noStrike" cap="none">
              <a:solidFill>
                <a:srgbClr val="584129"/>
              </a:solidFill>
              <a:latin typeface="Arial"/>
              <a:ea typeface="Arial"/>
              <a:cs typeface="Arial"/>
              <a:sym typeface="Arial"/>
            </a:endParaRPr>
          </a:p>
        </p:txBody>
      </p:sp>
      <p:sp>
        <p:nvSpPr>
          <p:cNvPr id="299" name="Google Shape;299;p24"/>
          <p:cNvSpPr txBox="1"/>
          <p:nvPr/>
        </p:nvSpPr>
        <p:spPr>
          <a:xfrm>
            <a:off x="268480" y="3965787"/>
            <a:ext cx="7903920"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Char char="•"/>
            </a:pPr>
            <a:r>
              <a:rPr lang="en-US" sz="2000" b="1" i="0" u="none" strike="noStrike" cap="none">
                <a:solidFill>
                  <a:srgbClr val="000000"/>
                </a:solidFill>
                <a:latin typeface="Calibri"/>
                <a:ea typeface="Calibri"/>
                <a:cs typeface="Calibri"/>
                <a:sym typeface="Calibri"/>
              </a:rPr>
              <a:t>Sumber Data</a:t>
            </a:r>
            <a:r>
              <a:rPr lang="en-US" sz="2000" b="0" i="0" u="none" strike="noStrike" cap="none">
                <a:solidFill>
                  <a:srgbClr val="000000"/>
                </a:solidFill>
                <a:latin typeface="Calibri"/>
                <a:ea typeface="Calibri"/>
                <a:cs typeface="Calibri"/>
                <a:sym typeface="Calibri"/>
              </a:rPr>
              <a:t>		: Rencana Umum Pengadaan (Aplikasi SiRUP)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000"/>
              <a:buFont typeface="Arial"/>
              <a:buChar char="•"/>
            </a:pPr>
            <a:r>
              <a:rPr lang="en-US" sz="2000" b="1" i="0" u="none" strike="noStrike" cap="none">
                <a:solidFill>
                  <a:srgbClr val="000000"/>
                </a:solidFill>
                <a:latin typeface="Calibri"/>
                <a:ea typeface="Calibri"/>
                <a:cs typeface="Calibri"/>
                <a:sym typeface="Calibri"/>
              </a:rPr>
              <a:t>Metode Pengisian</a:t>
            </a:r>
            <a:r>
              <a:rPr lang="en-US" sz="2000" b="0" i="0" u="none" strike="noStrike" cap="none">
                <a:solidFill>
                  <a:srgbClr val="000000"/>
                </a:solidFill>
                <a:latin typeface="Calibri"/>
                <a:ea typeface="Calibri"/>
                <a:cs typeface="Calibri"/>
                <a:sym typeface="Calibri"/>
              </a:rPr>
              <a:t>	: Sinkronisasi dengan Aplikasi SiRUP secara berkala</a:t>
            </a:r>
            <a:endParaRPr sz="2000" b="0" i="0" u="none" strike="noStrike" cap="none">
              <a:solidFill>
                <a:srgbClr val="000000"/>
              </a:solidFill>
              <a:latin typeface="Calibri"/>
              <a:ea typeface="Calibri"/>
              <a:cs typeface="Calibri"/>
              <a:sym typeface="Calibri"/>
            </a:endParaRPr>
          </a:p>
        </p:txBody>
      </p:sp>
      <p:grpSp>
        <p:nvGrpSpPr>
          <p:cNvPr id="300" name="Google Shape;300;p24"/>
          <p:cNvGrpSpPr/>
          <p:nvPr/>
        </p:nvGrpSpPr>
        <p:grpSpPr>
          <a:xfrm>
            <a:off x="7328798" y="5744517"/>
            <a:ext cx="1491352" cy="421333"/>
            <a:chOff x="6298054" y="4359241"/>
            <a:chExt cx="1491352" cy="421333"/>
          </a:xfrm>
        </p:grpSpPr>
        <p:sp>
          <p:nvSpPr>
            <p:cNvPr id="301" name="Google Shape;301;p24">
              <a:hlinkClick r:id="rId4" action="ppaction://hlinksldjump"/>
            </p:cNvPr>
            <p:cNvSpPr txBox="1"/>
            <p:nvPr/>
          </p:nvSpPr>
          <p:spPr>
            <a:xfrm>
              <a:off x="6594319" y="4408324"/>
              <a:ext cx="1195087"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302" name="Google Shape;302;p24">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303" name="Google Shape;303;p24"/>
          <p:cNvPicPr preferRelativeResize="0"/>
          <p:nvPr/>
        </p:nvPicPr>
        <p:blipFill rotWithShape="1">
          <a:blip r:embed="rId6">
            <a:alphaModFix/>
          </a:blip>
          <a:srcRect/>
          <a:stretch/>
        </p:blipFill>
        <p:spPr>
          <a:xfrm>
            <a:off x="268480" y="209138"/>
            <a:ext cx="1845016" cy="655123"/>
          </a:xfrm>
          <a:prstGeom prst="rect">
            <a:avLst/>
          </a:prstGeom>
          <a:noFill/>
          <a:ln>
            <a:noFill/>
          </a:ln>
        </p:spPr>
      </p:pic>
      <p:pic>
        <p:nvPicPr>
          <p:cNvPr id="304" name="Google Shape;304;p24"/>
          <p:cNvPicPr preferRelativeResize="0"/>
          <p:nvPr/>
        </p:nvPicPr>
        <p:blipFill rotWithShape="1">
          <a:blip r:embed="rId7">
            <a:alphaModFix/>
          </a:blip>
          <a:srcRect/>
          <a:stretch/>
        </p:blipFill>
        <p:spPr>
          <a:xfrm>
            <a:off x="0" y="918236"/>
            <a:ext cx="9144000" cy="308682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308"/>
        <p:cNvGrpSpPr/>
        <p:nvPr/>
      </p:nvGrpSpPr>
      <p:grpSpPr>
        <a:xfrm>
          <a:off x="0" y="0"/>
          <a:ext cx="0" cy="0"/>
          <a:chOff x="0" y="0"/>
          <a:chExt cx="0" cy="0"/>
        </a:xfrm>
      </p:grpSpPr>
      <p:pic>
        <p:nvPicPr>
          <p:cNvPr id="309" name="Google Shape;309;p25"/>
          <p:cNvPicPr preferRelativeResize="0"/>
          <p:nvPr/>
        </p:nvPicPr>
        <p:blipFill rotWithShape="1">
          <a:blip r:embed="rId3">
            <a:alphaModFix/>
          </a:blip>
          <a:srcRect/>
          <a:stretch/>
        </p:blipFill>
        <p:spPr>
          <a:xfrm>
            <a:off x="0" y="27384"/>
            <a:ext cx="9144000" cy="6858000"/>
          </a:xfrm>
          <a:prstGeom prst="rect">
            <a:avLst/>
          </a:prstGeom>
          <a:noFill/>
          <a:ln>
            <a:noFill/>
          </a:ln>
        </p:spPr>
      </p:pic>
      <p:sp>
        <p:nvSpPr>
          <p:cNvPr id="310" name="Google Shape;310;p25"/>
          <p:cNvSpPr/>
          <p:nvPr/>
        </p:nvSpPr>
        <p:spPr>
          <a:xfrm>
            <a:off x="3973912" y="53416"/>
            <a:ext cx="4774551"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Progres Keuangan</a:t>
            </a:r>
            <a:endParaRPr sz="3200" b="0" i="0" u="none" strike="noStrike" cap="none">
              <a:solidFill>
                <a:srgbClr val="584129"/>
              </a:solidFill>
              <a:latin typeface="Arial"/>
              <a:ea typeface="Arial"/>
              <a:cs typeface="Arial"/>
              <a:sym typeface="Arial"/>
            </a:endParaRPr>
          </a:p>
        </p:txBody>
      </p:sp>
      <p:grpSp>
        <p:nvGrpSpPr>
          <p:cNvPr id="311" name="Google Shape;311;p25"/>
          <p:cNvGrpSpPr/>
          <p:nvPr/>
        </p:nvGrpSpPr>
        <p:grpSpPr>
          <a:xfrm>
            <a:off x="7350452" y="5877272"/>
            <a:ext cx="2045068" cy="421333"/>
            <a:chOff x="6298054" y="4359241"/>
            <a:chExt cx="2045068" cy="421333"/>
          </a:xfrm>
        </p:grpSpPr>
        <p:sp>
          <p:nvSpPr>
            <p:cNvPr id="312" name="Google Shape;312;p25">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313" name="Google Shape;313;p25">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314" name="Google Shape;314;p25"/>
          <p:cNvPicPr preferRelativeResize="0"/>
          <p:nvPr/>
        </p:nvPicPr>
        <p:blipFill rotWithShape="1">
          <a:blip r:embed="rId6">
            <a:alphaModFix/>
          </a:blip>
          <a:srcRect/>
          <a:stretch/>
        </p:blipFill>
        <p:spPr>
          <a:xfrm>
            <a:off x="268480" y="44624"/>
            <a:ext cx="1845016" cy="655123"/>
          </a:xfrm>
          <a:prstGeom prst="rect">
            <a:avLst/>
          </a:prstGeom>
          <a:noFill/>
          <a:ln>
            <a:noFill/>
          </a:ln>
        </p:spPr>
      </p:pic>
      <p:sp>
        <p:nvSpPr>
          <p:cNvPr id="315" name="Google Shape;315;p25"/>
          <p:cNvSpPr/>
          <p:nvPr/>
        </p:nvSpPr>
        <p:spPr>
          <a:xfrm>
            <a:off x="251520" y="4679265"/>
            <a:ext cx="7432140"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Sumber Data</a:t>
            </a:r>
            <a:r>
              <a:rPr lang="en-US" sz="1600" b="0" i="0" u="none" strike="noStrike" cap="none">
                <a:solidFill>
                  <a:schemeClr val="dk1"/>
                </a:solidFill>
                <a:latin typeface="Calibri"/>
                <a:ea typeface="Calibri"/>
                <a:cs typeface="Calibri"/>
                <a:sym typeface="Calibri"/>
              </a:rPr>
              <a:t>			: Realisasi Anggaran melalui SP2D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Metode Pengisian</a:t>
            </a:r>
            <a:r>
              <a:rPr lang="en-US" sz="1600" b="0" i="0" u="none" strike="noStrike" cap="none">
                <a:solidFill>
                  <a:schemeClr val="dk1"/>
                </a:solidFill>
                <a:latin typeface="Calibri"/>
                <a:ea typeface="Calibri"/>
                <a:cs typeface="Calibri"/>
                <a:sym typeface="Calibri"/>
              </a:rPr>
              <a:t>		: Target = Manual ;  Realisasi = K/L Otomatis dari SPAN 						   Pemda = Manual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Frekuensi Pengisian</a:t>
            </a:r>
            <a:r>
              <a:rPr lang="en-US" sz="1600" b="0" i="0" u="none" strike="noStrike" cap="none">
                <a:solidFill>
                  <a:schemeClr val="dk1"/>
                </a:solidFill>
                <a:latin typeface="Calibri"/>
                <a:ea typeface="Calibri"/>
                <a:cs typeface="Calibri"/>
                <a:sym typeface="Calibri"/>
              </a:rPr>
              <a:t>		: Target = 1 kali setiap tahun anggaran ; Realisasi = per bulan</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Batas Waktu Pengisian</a:t>
            </a:r>
            <a:r>
              <a:rPr lang="en-US" sz="1600" b="0" i="0" u="none" strike="noStrike" cap="none">
                <a:solidFill>
                  <a:schemeClr val="dk1"/>
                </a:solidFill>
                <a:latin typeface="Calibri"/>
                <a:ea typeface="Calibri"/>
                <a:cs typeface="Calibri"/>
                <a:sym typeface="Calibri"/>
              </a:rPr>
              <a:t> 	: Target = Akhir Januari tahun berjalan;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Realisasi = Tanggal 15 bulan berikutnya</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Revisi</a:t>
            </a:r>
            <a:r>
              <a:rPr lang="en-US" sz="1600" b="0" i="0" u="none" strike="noStrike" cap="none">
                <a:solidFill>
                  <a:schemeClr val="dk1"/>
                </a:solidFill>
                <a:latin typeface="Calibri"/>
                <a:ea typeface="Calibri"/>
                <a:cs typeface="Calibri"/>
                <a:sym typeface="Calibri"/>
              </a:rPr>
              <a:t>				: Diperbolehkan atas permintaan Pejabat Penghubung</a:t>
            </a:r>
            <a:endParaRPr sz="1600" b="0" i="0" u="none" strike="noStrike" cap="none">
              <a:solidFill>
                <a:schemeClr val="dk1"/>
              </a:solidFill>
              <a:latin typeface="Calibri"/>
              <a:ea typeface="Calibri"/>
              <a:cs typeface="Calibri"/>
              <a:sym typeface="Calibri"/>
            </a:endParaRPr>
          </a:p>
        </p:txBody>
      </p:sp>
      <p:pic>
        <p:nvPicPr>
          <p:cNvPr id="316" name="Google Shape;316;p25"/>
          <p:cNvPicPr preferRelativeResize="0"/>
          <p:nvPr/>
        </p:nvPicPr>
        <p:blipFill rotWithShape="1">
          <a:blip r:embed="rId7">
            <a:alphaModFix/>
          </a:blip>
          <a:srcRect/>
          <a:stretch/>
        </p:blipFill>
        <p:spPr>
          <a:xfrm>
            <a:off x="1043608" y="621166"/>
            <a:ext cx="7126272" cy="399654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20"/>
        <p:cNvGrpSpPr/>
        <p:nvPr/>
      </p:nvGrpSpPr>
      <p:grpSpPr>
        <a:xfrm>
          <a:off x="0" y="0"/>
          <a:ext cx="0" cy="0"/>
          <a:chOff x="0" y="0"/>
          <a:chExt cx="0" cy="0"/>
        </a:xfrm>
      </p:grpSpPr>
      <p:pic>
        <p:nvPicPr>
          <p:cNvPr id="321" name="Google Shape;321;p27"/>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22" name="Google Shape;322;p27"/>
          <p:cNvSpPr/>
          <p:nvPr/>
        </p:nvSpPr>
        <p:spPr>
          <a:xfrm>
            <a:off x="3973912" y="53416"/>
            <a:ext cx="4774551"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Progres Keuangan</a:t>
            </a:r>
            <a:endParaRPr sz="3200" b="0" i="0" u="none" strike="noStrike" cap="none">
              <a:solidFill>
                <a:srgbClr val="584129"/>
              </a:solidFill>
              <a:latin typeface="Arial"/>
              <a:ea typeface="Arial"/>
              <a:cs typeface="Arial"/>
              <a:sym typeface="Arial"/>
            </a:endParaRPr>
          </a:p>
        </p:txBody>
      </p:sp>
      <p:grpSp>
        <p:nvGrpSpPr>
          <p:cNvPr id="323" name="Google Shape;323;p27"/>
          <p:cNvGrpSpPr/>
          <p:nvPr/>
        </p:nvGrpSpPr>
        <p:grpSpPr>
          <a:xfrm>
            <a:off x="7165869" y="6234752"/>
            <a:ext cx="2045068" cy="421333"/>
            <a:chOff x="6298054" y="4359241"/>
            <a:chExt cx="2045068" cy="421333"/>
          </a:xfrm>
        </p:grpSpPr>
        <p:sp>
          <p:nvSpPr>
            <p:cNvPr id="324" name="Google Shape;324;p27">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325" name="Google Shape;325;p27">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326" name="Google Shape;326;p27"/>
          <p:cNvPicPr preferRelativeResize="0"/>
          <p:nvPr/>
        </p:nvPicPr>
        <p:blipFill rotWithShape="1">
          <a:blip r:embed="rId6">
            <a:alphaModFix/>
          </a:blip>
          <a:srcRect/>
          <a:stretch/>
        </p:blipFill>
        <p:spPr>
          <a:xfrm>
            <a:off x="268480" y="44624"/>
            <a:ext cx="1845016" cy="655123"/>
          </a:xfrm>
          <a:prstGeom prst="rect">
            <a:avLst/>
          </a:prstGeom>
          <a:noFill/>
          <a:ln>
            <a:noFill/>
          </a:ln>
        </p:spPr>
      </p:pic>
      <p:sp>
        <p:nvSpPr>
          <p:cNvPr id="327" name="Google Shape;327;p27"/>
          <p:cNvSpPr txBox="1"/>
          <p:nvPr/>
        </p:nvSpPr>
        <p:spPr>
          <a:xfrm>
            <a:off x="-279400" y="220980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28" name="Google Shape;328;p27" descr="Monev - Mozilla Firefox"/>
          <p:cNvPicPr preferRelativeResize="0">
            <a:picLocks noGrp="1"/>
          </p:cNvPicPr>
          <p:nvPr>
            <p:ph type="body" idx="1"/>
          </p:nvPr>
        </p:nvPicPr>
        <p:blipFill rotWithShape="1">
          <a:blip r:embed="rId7">
            <a:alphaModFix/>
          </a:blip>
          <a:srcRect l="20370" t="15783" r="21413" b="1043"/>
          <a:stretch/>
        </p:blipFill>
        <p:spPr>
          <a:xfrm>
            <a:off x="946829" y="871623"/>
            <a:ext cx="6721515" cy="5221673"/>
          </a:xfrm>
          <a:prstGeom prst="rect">
            <a:avLst/>
          </a:prstGeom>
          <a:noFill/>
          <a:ln>
            <a:noFill/>
          </a:ln>
        </p:spPr>
      </p:pic>
      <p:sp>
        <p:nvSpPr>
          <p:cNvPr id="329" name="Google Shape;329;p27"/>
          <p:cNvSpPr/>
          <p:nvPr/>
        </p:nvSpPr>
        <p:spPr>
          <a:xfrm>
            <a:off x="5725127" y="775522"/>
            <a:ext cx="2140986" cy="459191"/>
          </a:xfrm>
          <a:prstGeom prst="ellipse">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330" name="Google Shape;330;p27"/>
          <p:cNvCxnSpPr/>
          <p:nvPr/>
        </p:nvCxnSpPr>
        <p:spPr>
          <a:xfrm rot="10800000" flipH="1">
            <a:off x="3995539" y="1005117"/>
            <a:ext cx="1630960" cy="30382"/>
          </a:xfrm>
          <a:prstGeom prst="straightConnector1">
            <a:avLst/>
          </a:prstGeom>
          <a:noFill/>
          <a:ln w="76200" cap="flat" cmpd="sng">
            <a:solidFill>
              <a:schemeClr val="accent2"/>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1000"/>
                                        <p:tgtEl>
                                          <p:spTgt spid="33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29"/>
                                        </p:tgtEl>
                                        <p:attrNameLst>
                                          <p:attrName>style.visibility</p:attrName>
                                        </p:attrNameLst>
                                      </p:cBhvr>
                                      <p:to>
                                        <p:strVal val="visible"/>
                                      </p:to>
                                    </p:set>
                                    <p:animEffect transition="in" filter="fade">
                                      <p:cBhvr>
                                        <p:cTn id="11"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334"/>
        <p:cNvGrpSpPr/>
        <p:nvPr/>
      </p:nvGrpSpPr>
      <p:grpSpPr>
        <a:xfrm>
          <a:off x="0" y="0"/>
          <a:ext cx="0" cy="0"/>
          <a:chOff x="0" y="0"/>
          <a:chExt cx="0" cy="0"/>
        </a:xfrm>
      </p:grpSpPr>
      <p:pic>
        <p:nvPicPr>
          <p:cNvPr id="335" name="Google Shape;335;p2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36" name="Google Shape;336;p28"/>
          <p:cNvSpPr/>
          <p:nvPr/>
        </p:nvSpPr>
        <p:spPr>
          <a:xfrm>
            <a:off x="3973912" y="53416"/>
            <a:ext cx="4774551"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Progres Keuangan</a:t>
            </a:r>
            <a:endParaRPr sz="3200" b="0" i="0" u="none" strike="noStrike" cap="none">
              <a:solidFill>
                <a:srgbClr val="584129"/>
              </a:solidFill>
              <a:latin typeface="Arial"/>
              <a:ea typeface="Arial"/>
              <a:cs typeface="Arial"/>
              <a:sym typeface="Arial"/>
            </a:endParaRPr>
          </a:p>
        </p:txBody>
      </p:sp>
      <p:grpSp>
        <p:nvGrpSpPr>
          <p:cNvPr id="337" name="Google Shape;337;p28"/>
          <p:cNvGrpSpPr/>
          <p:nvPr/>
        </p:nvGrpSpPr>
        <p:grpSpPr>
          <a:xfrm>
            <a:off x="7165869" y="6234752"/>
            <a:ext cx="2045068" cy="421333"/>
            <a:chOff x="6298054" y="4359241"/>
            <a:chExt cx="2045068" cy="421333"/>
          </a:xfrm>
        </p:grpSpPr>
        <p:sp>
          <p:nvSpPr>
            <p:cNvPr id="338" name="Google Shape;338;p28">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339" name="Google Shape;339;p28">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340" name="Google Shape;340;p28"/>
          <p:cNvPicPr preferRelativeResize="0"/>
          <p:nvPr/>
        </p:nvPicPr>
        <p:blipFill rotWithShape="1">
          <a:blip r:embed="rId6">
            <a:alphaModFix/>
          </a:blip>
          <a:srcRect/>
          <a:stretch/>
        </p:blipFill>
        <p:spPr>
          <a:xfrm>
            <a:off x="268480" y="44624"/>
            <a:ext cx="1845016" cy="655123"/>
          </a:xfrm>
          <a:prstGeom prst="rect">
            <a:avLst/>
          </a:prstGeom>
          <a:noFill/>
          <a:ln>
            <a:noFill/>
          </a:ln>
        </p:spPr>
      </p:pic>
      <p:graphicFrame>
        <p:nvGraphicFramePr>
          <p:cNvPr id="341" name="Google Shape;341;p28"/>
          <p:cNvGraphicFramePr/>
          <p:nvPr/>
        </p:nvGraphicFramePr>
        <p:xfrm>
          <a:off x="158465" y="1501775"/>
          <a:ext cx="3000000" cy="3000000"/>
        </p:xfrm>
        <a:graphic>
          <a:graphicData uri="http://schemas.openxmlformats.org/drawingml/2006/table">
            <a:tbl>
              <a:tblPr firstRow="1" bandRow="1">
                <a:noFill/>
                <a:tableStyleId>{9DCF6835-08A8-4411-BF07-1E50A62712A7}</a:tableStyleId>
              </a:tblPr>
              <a:tblGrid>
                <a:gridCol w="505675">
                  <a:extLst>
                    <a:ext uri="{9D8B030D-6E8A-4147-A177-3AD203B41FA5}">
                      <a16:colId xmlns:a16="http://schemas.microsoft.com/office/drawing/2014/main" val="20000"/>
                    </a:ext>
                  </a:extLst>
                </a:gridCol>
                <a:gridCol w="1321075">
                  <a:extLst>
                    <a:ext uri="{9D8B030D-6E8A-4147-A177-3AD203B41FA5}">
                      <a16:colId xmlns:a16="http://schemas.microsoft.com/office/drawing/2014/main" val="20001"/>
                    </a:ext>
                  </a:extLst>
                </a:gridCol>
                <a:gridCol w="1306975">
                  <a:extLst>
                    <a:ext uri="{9D8B030D-6E8A-4147-A177-3AD203B41FA5}">
                      <a16:colId xmlns:a16="http://schemas.microsoft.com/office/drawing/2014/main" val="20002"/>
                    </a:ext>
                  </a:extLst>
                </a:gridCol>
              </a:tblGrid>
              <a:tr h="27812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t>Bulan</a:t>
                      </a:r>
                      <a:endParaRPr sz="12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Target</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Realisasi</a:t>
                      </a:r>
                      <a:endParaRPr sz="1000" u="none" strike="noStrike" cap="none"/>
                    </a:p>
                  </a:txBody>
                  <a:tcPr marL="68575" marR="68575" marT="34300" marB="34300"/>
                </a:tc>
                <a:extLst>
                  <a:ext uri="{0D108BD9-81ED-4DB2-BD59-A6C34878D82A}">
                    <a16:rowId xmlns:a16="http://schemas.microsoft.com/office/drawing/2014/main" val="10000"/>
                  </a:ext>
                </a:extLst>
              </a:tr>
              <a:tr h="278125">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 1</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1"/>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 2</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2"/>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 3</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3"/>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 4</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4"/>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 5</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5"/>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 6</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6"/>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 7</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7"/>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 8</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8"/>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 9</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09"/>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10</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10"/>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11</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11"/>
                  </a:ext>
                </a:extLst>
              </a:tr>
              <a:tr h="278125">
                <a:tc>
                  <a:txBody>
                    <a:bodyPr/>
                    <a:lstStyle/>
                    <a:p>
                      <a:pPr marL="0" marR="0" lvl="0" indent="0" algn="l" rtl="0">
                        <a:lnSpc>
                          <a:spcPct val="100000"/>
                        </a:lnSpc>
                        <a:spcBef>
                          <a:spcPts val="0"/>
                        </a:spcBef>
                        <a:spcAft>
                          <a:spcPts val="0"/>
                        </a:spcAft>
                        <a:buClr>
                          <a:schemeClr val="dk1"/>
                        </a:buClr>
                        <a:buSzPts val="1000"/>
                        <a:buFont typeface="Calibri"/>
                        <a:buNone/>
                      </a:pPr>
                      <a:r>
                        <a:rPr lang="en-US" sz="1000" u="none" strike="noStrike" cap="none"/>
                        <a:t>12</a:t>
                      </a: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tc>
                  <a:txBody>
                    <a:bodyPr/>
                    <a:lstStyle/>
                    <a:p>
                      <a:pPr marL="0" marR="0" lvl="0" indent="0" algn="l" rtl="0">
                        <a:lnSpc>
                          <a:spcPct val="100000"/>
                        </a:lnSpc>
                        <a:spcBef>
                          <a:spcPts val="0"/>
                        </a:spcBef>
                        <a:spcAft>
                          <a:spcPts val="0"/>
                        </a:spcAft>
                        <a:buClr>
                          <a:srgbClr val="000000"/>
                        </a:buClr>
                        <a:buSzPts val="1000"/>
                        <a:buFont typeface="Arial"/>
                        <a:buNone/>
                      </a:pPr>
                      <a:endParaRPr sz="1000" u="none" strike="noStrike" cap="none"/>
                    </a:p>
                  </a:txBody>
                  <a:tcPr marL="68575" marR="68575" marT="34300" marB="34300"/>
                </a:tc>
                <a:extLst>
                  <a:ext uri="{0D108BD9-81ED-4DB2-BD59-A6C34878D82A}">
                    <a16:rowId xmlns:a16="http://schemas.microsoft.com/office/drawing/2014/main" val="10012"/>
                  </a:ext>
                </a:extLst>
              </a:tr>
            </a:tbl>
          </a:graphicData>
        </a:graphic>
      </p:graphicFrame>
      <p:pic>
        <p:nvPicPr>
          <p:cNvPr id="342" name="Google Shape;342;p28" descr="Tepra - Mozilla Firefox"/>
          <p:cNvPicPr preferRelativeResize="0">
            <a:picLocks noGrp="1"/>
          </p:cNvPicPr>
          <p:nvPr>
            <p:ph type="body" idx="4294967295"/>
          </p:nvPr>
        </p:nvPicPr>
        <p:blipFill rotWithShape="1">
          <a:blip r:embed="rId7">
            <a:alphaModFix/>
          </a:blip>
          <a:srcRect l="25558" t="20209" r="26829" b="4195"/>
          <a:stretch/>
        </p:blipFill>
        <p:spPr>
          <a:xfrm>
            <a:off x="3352800" y="1001316"/>
            <a:ext cx="5791200" cy="4999434"/>
          </a:xfrm>
          <a:prstGeom prst="rect">
            <a:avLst/>
          </a:prstGeom>
          <a:noFill/>
          <a:ln>
            <a:noFill/>
          </a:ln>
        </p:spPr>
      </p:pic>
      <p:sp>
        <p:nvSpPr>
          <p:cNvPr id="343" name="Google Shape;343;p28"/>
          <p:cNvSpPr txBox="1"/>
          <p:nvPr/>
        </p:nvSpPr>
        <p:spPr>
          <a:xfrm>
            <a:off x="630198" y="1825132"/>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Rp.100.000.000.000</a:t>
            </a:r>
            <a:endParaRPr sz="1400" b="0" i="0" u="none" strike="noStrike" cap="none">
              <a:solidFill>
                <a:srgbClr val="000000"/>
              </a:solidFill>
              <a:latin typeface="Arial"/>
              <a:ea typeface="Arial"/>
              <a:cs typeface="Arial"/>
              <a:sym typeface="Arial"/>
            </a:endParaRPr>
          </a:p>
        </p:txBody>
      </p:sp>
      <p:sp>
        <p:nvSpPr>
          <p:cNvPr id="344" name="Google Shape;344;p28"/>
          <p:cNvSpPr txBox="1"/>
          <p:nvPr/>
        </p:nvSpPr>
        <p:spPr>
          <a:xfrm>
            <a:off x="4046291" y="1791793"/>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10000000000</a:t>
            </a:r>
            <a:endParaRPr sz="1400" b="0" i="0" u="none" strike="noStrike" cap="none">
              <a:solidFill>
                <a:srgbClr val="000000"/>
              </a:solidFill>
              <a:latin typeface="Arial"/>
              <a:ea typeface="Arial"/>
              <a:cs typeface="Arial"/>
              <a:sym typeface="Arial"/>
            </a:endParaRPr>
          </a:p>
        </p:txBody>
      </p:sp>
      <p:sp>
        <p:nvSpPr>
          <p:cNvPr id="345" name="Google Shape;345;p28"/>
          <p:cNvSpPr txBox="1"/>
          <p:nvPr/>
        </p:nvSpPr>
        <p:spPr>
          <a:xfrm>
            <a:off x="630194" y="2098182"/>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Rp.200.000.000.000</a:t>
            </a:r>
            <a:endParaRPr sz="1400" b="0" i="0" u="none" strike="noStrike" cap="none">
              <a:solidFill>
                <a:srgbClr val="000000"/>
              </a:solidFill>
              <a:latin typeface="Arial"/>
              <a:ea typeface="Arial"/>
              <a:cs typeface="Arial"/>
              <a:sym typeface="Arial"/>
            </a:endParaRPr>
          </a:p>
        </p:txBody>
      </p:sp>
      <p:sp>
        <p:nvSpPr>
          <p:cNvPr id="346" name="Google Shape;346;p28"/>
          <p:cNvSpPr txBox="1"/>
          <p:nvPr/>
        </p:nvSpPr>
        <p:spPr>
          <a:xfrm>
            <a:off x="4039941" y="2153743"/>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20000000000</a:t>
            </a:r>
            <a:endParaRPr sz="1400" b="0" i="0" u="none" strike="noStrike" cap="none">
              <a:solidFill>
                <a:srgbClr val="000000"/>
              </a:solidFill>
              <a:latin typeface="Arial"/>
              <a:ea typeface="Arial"/>
              <a:cs typeface="Arial"/>
              <a:sym typeface="Arial"/>
            </a:endParaRPr>
          </a:p>
        </p:txBody>
      </p:sp>
      <p:sp>
        <p:nvSpPr>
          <p:cNvPr id="347" name="Google Shape;347;p28"/>
          <p:cNvSpPr txBox="1"/>
          <p:nvPr/>
        </p:nvSpPr>
        <p:spPr>
          <a:xfrm>
            <a:off x="623844" y="2377583"/>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Rp.350.000.000.000</a:t>
            </a:r>
            <a:endParaRPr sz="1400" b="0" i="0" u="none" strike="noStrike" cap="none">
              <a:solidFill>
                <a:srgbClr val="000000"/>
              </a:solidFill>
              <a:latin typeface="Arial"/>
              <a:ea typeface="Arial"/>
              <a:cs typeface="Arial"/>
              <a:sym typeface="Arial"/>
            </a:endParaRPr>
          </a:p>
        </p:txBody>
      </p:sp>
      <p:sp>
        <p:nvSpPr>
          <p:cNvPr id="348" name="Google Shape;348;p28"/>
          <p:cNvSpPr txBox="1"/>
          <p:nvPr/>
        </p:nvSpPr>
        <p:spPr>
          <a:xfrm>
            <a:off x="4039938" y="2490292"/>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35000000000</a:t>
            </a:r>
            <a:endParaRPr sz="1400" b="0" i="0" u="none" strike="noStrike" cap="none">
              <a:solidFill>
                <a:srgbClr val="000000"/>
              </a:solidFill>
              <a:latin typeface="Arial"/>
              <a:ea typeface="Arial"/>
              <a:cs typeface="Arial"/>
              <a:sym typeface="Arial"/>
            </a:endParaRPr>
          </a:p>
        </p:txBody>
      </p:sp>
      <p:sp>
        <p:nvSpPr>
          <p:cNvPr id="349" name="Google Shape;349;p28"/>
          <p:cNvSpPr txBox="1"/>
          <p:nvPr/>
        </p:nvSpPr>
        <p:spPr>
          <a:xfrm>
            <a:off x="623842" y="2663334"/>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Rp.450.000.000.000</a:t>
            </a:r>
            <a:endParaRPr sz="1400" b="0" i="0" u="none" strike="noStrike" cap="none">
              <a:solidFill>
                <a:srgbClr val="000000"/>
              </a:solidFill>
              <a:latin typeface="Arial"/>
              <a:ea typeface="Arial"/>
              <a:cs typeface="Arial"/>
              <a:sym typeface="Arial"/>
            </a:endParaRPr>
          </a:p>
        </p:txBody>
      </p:sp>
      <p:sp>
        <p:nvSpPr>
          <p:cNvPr id="350" name="Google Shape;350;p28"/>
          <p:cNvSpPr txBox="1"/>
          <p:nvPr/>
        </p:nvSpPr>
        <p:spPr>
          <a:xfrm>
            <a:off x="4039938" y="2845894"/>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45000000000</a:t>
            </a:r>
            <a:endParaRPr sz="1400" b="0" i="0" u="none" strike="noStrike" cap="none">
              <a:solidFill>
                <a:srgbClr val="000000"/>
              </a:solidFill>
              <a:latin typeface="Arial"/>
              <a:ea typeface="Arial"/>
              <a:cs typeface="Arial"/>
              <a:sym typeface="Arial"/>
            </a:endParaRPr>
          </a:p>
        </p:txBody>
      </p:sp>
      <p:sp>
        <p:nvSpPr>
          <p:cNvPr id="351" name="Google Shape;351;p28"/>
          <p:cNvSpPr txBox="1"/>
          <p:nvPr/>
        </p:nvSpPr>
        <p:spPr>
          <a:xfrm>
            <a:off x="623845" y="2930036"/>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Rp.450.000.000.000</a:t>
            </a:r>
            <a:endParaRPr sz="1400" b="0" i="0" u="none" strike="noStrike" cap="none">
              <a:solidFill>
                <a:srgbClr val="000000"/>
              </a:solidFill>
              <a:latin typeface="Arial"/>
              <a:ea typeface="Arial"/>
              <a:cs typeface="Arial"/>
              <a:sym typeface="Arial"/>
            </a:endParaRPr>
          </a:p>
        </p:txBody>
      </p:sp>
      <p:sp>
        <p:nvSpPr>
          <p:cNvPr id="352" name="Google Shape;352;p28"/>
          <p:cNvSpPr txBox="1"/>
          <p:nvPr/>
        </p:nvSpPr>
        <p:spPr>
          <a:xfrm>
            <a:off x="4033585" y="3195146"/>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45000000000</a:t>
            </a:r>
            <a:endParaRPr sz="1400" b="0" i="0" u="none" strike="noStrike" cap="none">
              <a:solidFill>
                <a:srgbClr val="000000"/>
              </a:solidFill>
              <a:latin typeface="Arial"/>
              <a:ea typeface="Arial"/>
              <a:cs typeface="Arial"/>
              <a:sym typeface="Arial"/>
            </a:endParaRPr>
          </a:p>
        </p:txBody>
      </p:sp>
      <p:sp>
        <p:nvSpPr>
          <p:cNvPr id="353" name="Google Shape;353;p28"/>
          <p:cNvSpPr txBox="1"/>
          <p:nvPr/>
        </p:nvSpPr>
        <p:spPr>
          <a:xfrm>
            <a:off x="617495" y="3222136"/>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Rp.600.000.000.000</a:t>
            </a:r>
            <a:endParaRPr sz="1400" b="0" i="0" u="none" strike="noStrike" cap="none">
              <a:solidFill>
                <a:srgbClr val="000000"/>
              </a:solidFill>
              <a:latin typeface="Arial"/>
              <a:ea typeface="Arial"/>
              <a:cs typeface="Arial"/>
              <a:sym typeface="Arial"/>
            </a:endParaRPr>
          </a:p>
        </p:txBody>
      </p:sp>
      <p:sp>
        <p:nvSpPr>
          <p:cNvPr id="354" name="Google Shape;354;p28"/>
          <p:cNvSpPr txBox="1"/>
          <p:nvPr/>
        </p:nvSpPr>
        <p:spPr>
          <a:xfrm>
            <a:off x="4033584" y="3538048"/>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60000000000</a:t>
            </a:r>
            <a:endParaRPr sz="1400" b="0" i="0" u="none" strike="noStrike" cap="none">
              <a:solidFill>
                <a:srgbClr val="000000"/>
              </a:solidFill>
              <a:latin typeface="Arial"/>
              <a:ea typeface="Arial"/>
              <a:cs typeface="Arial"/>
              <a:sym typeface="Arial"/>
            </a:endParaRPr>
          </a:p>
        </p:txBody>
      </p:sp>
      <p:sp>
        <p:nvSpPr>
          <p:cNvPr id="355" name="Google Shape;355;p28"/>
          <p:cNvSpPr txBox="1"/>
          <p:nvPr/>
        </p:nvSpPr>
        <p:spPr>
          <a:xfrm>
            <a:off x="611145" y="3488837"/>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Rp.700.000.000.000</a:t>
            </a:r>
            <a:endParaRPr sz="1400" b="0" i="0" u="none" strike="noStrike" cap="none">
              <a:solidFill>
                <a:srgbClr val="000000"/>
              </a:solidFill>
              <a:latin typeface="Arial"/>
              <a:ea typeface="Arial"/>
              <a:cs typeface="Arial"/>
              <a:sym typeface="Arial"/>
            </a:endParaRPr>
          </a:p>
        </p:txBody>
      </p:sp>
      <p:sp>
        <p:nvSpPr>
          <p:cNvPr id="356" name="Google Shape;356;p28"/>
          <p:cNvSpPr txBox="1"/>
          <p:nvPr/>
        </p:nvSpPr>
        <p:spPr>
          <a:xfrm>
            <a:off x="4039933" y="3893653"/>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70000000000</a:t>
            </a:r>
            <a:endParaRPr sz="1400" b="0" i="0" u="none" strike="noStrike" cap="none">
              <a:solidFill>
                <a:srgbClr val="000000"/>
              </a:solidFill>
              <a:latin typeface="Arial"/>
              <a:ea typeface="Arial"/>
              <a:cs typeface="Arial"/>
              <a:sym typeface="Arial"/>
            </a:endParaRPr>
          </a:p>
        </p:txBody>
      </p:sp>
      <p:sp>
        <p:nvSpPr>
          <p:cNvPr id="357" name="Google Shape;357;p28"/>
          <p:cNvSpPr txBox="1"/>
          <p:nvPr/>
        </p:nvSpPr>
        <p:spPr>
          <a:xfrm>
            <a:off x="611145" y="3755538"/>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Rp.800.000.000.000</a:t>
            </a:r>
            <a:endParaRPr sz="1400" b="0" i="0" u="none" strike="noStrike" cap="none">
              <a:solidFill>
                <a:srgbClr val="000000"/>
              </a:solidFill>
              <a:latin typeface="Arial"/>
              <a:ea typeface="Arial"/>
              <a:cs typeface="Arial"/>
              <a:sym typeface="Arial"/>
            </a:endParaRPr>
          </a:p>
        </p:txBody>
      </p:sp>
      <p:sp>
        <p:nvSpPr>
          <p:cNvPr id="358" name="Google Shape;358;p28"/>
          <p:cNvSpPr txBox="1"/>
          <p:nvPr/>
        </p:nvSpPr>
        <p:spPr>
          <a:xfrm>
            <a:off x="4033581" y="4242907"/>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80000000000</a:t>
            </a:r>
            <a:endParaRPr sz="1400" b="0" i="0" u="none" strike="noStrike" cap="none">
              <a:solidFill>
                <a:srgbClr val="000000"/>
              </a:solidFill>
              <a:latin typeface="Arial"/>
              <a:ea typeface="Arial"/>
              <a:cs typeface="Arial"/>
              <a:sym typeface="Arial"/>
            </a:endParaRPr>
          </a:p>
        </p:txBody>
      </p:sp>
      <p:sp>
        <p:nvSpPr>
          <p:cNvPr id="359" name="Google Shape;359;p28"/>
          <p:cNvSpPr txBox="1"/>
          <p:nvPr/>
        </p:nvSpPr>
        <p:spPr>
          <a:xfrm>
            <a:off x="611143" y="4073042"/>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Rp.850.000.000.000</a:t>
            </a:r>
            <a:endParaRPr sz="1400" b="0" i="0" u="none" strike="noStrike" cap="none">
              <a:solidFill>
                <a:srgbClr val="000000"/>
              </a:solidFill>
              <a:latin typeface="Arial"/>
              <a:ea typeface="Arial"/>
              <a:cs typeface="Arial"/>
              <a:sym typeface="Arial"/>
            </a:endParaRPr>
          </a:p>
        </p:txBody>
      </p:sp>
      <p:sp>
        <p:nvSpPr>
          <p:cNvPr id="360" name="Google Shape;360;p28"/>
          <p:cNvSpPr txBox="1"/>
          <p:nvPr/>
        </p:nvSpPr>
        <p:spPr>
          <a:xfrm>
            <a:off x="4033577" y="4592161"/>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85000000000</a:t>
            </a:r>
            <a:endParaRPr sz="1400" b="0" i="0" u="none" strike="noStrike" cap="none">
              <a:solidFill>
                <a:srgbClr val="000000"/>
              </a:solidFill>
              <a:latin typeface="Arial"/>
              <a:ea typeface="Arial"/>
              <a:cs typeface="Arial"/>
              <a:sym typeface="Arial"/>
            </a:endParaRPr>
          </a:p>
        </p:txBody>
      </p:sp>
      <p:sp>
        <p:nvSpPr>
          <p:cNvPr id="361" name="Google Shape;361;p28"/>
          <p:cNvSpPr txBox="1"/>
          <p:nvPr/>
        </p:nvSpPr>
        <p:spPr>
          <a:xfrm>
            <a:off x="617492" y="4327040"/>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Rp.900.000.000.000</a:t>
            </a:r>
            <a:endParaRPr sz="1400" b="0" i="0" u="none" strike="noStrike" cap="none">
              <a:solidFill>
                <a:srgbClr val="000000"/>
              </a:solidFill>
              <a:latin typeface="Arial"/>
              <a:ea typeface="Arial"/>
              <a:cs typeface="Arial"/>
              <a:sym typeface="Arial"/>
            </a:endParaRPr>
          </a:p>
        </p:txBody>
      </p:sp>
      <p:sp>
        <p:nvSpPr>
          <p:cNvPr id="362" name="Google Shape;362;p28"/>
          <p:cNvSpPr txBox="1"/>
          <p:nvPr/>
        </p:nvSpPr>
        <p:spPr>
          <a:xfrm>
            <a:off x="4046276" y="4941416"/>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90000000000</a:t>
            </a:r>
            <a:endParaRPr sz="1400" b="0" i="0" u="none" strike="noStrike" cap="none">
              <a:solidFill>
                <a:srgbClr val="000000"/>
              </a:solidFill>
              <a:latin typeface="Arial"/>
              <a:ea typeface="Arial"/>
              <a:cs typeface="Arial"/>
              <a:sym typeface="Arial"/>
            </a:endParaRPr>
          </a:p>
        </p:txBody>
      </p:sp>
      <p:sp>
        <p:nvSpPr>
          <p:cNvPr id="363" name="Google Shape;363;p28"/>
          <p:cNvSpPr txBox="1"/>
          <p:nvPr/>
        </p:nvSpPr>
        <p:spPr>
          <a:xfrm>
            <a:off x="623842" y="4593743"/>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Rp.930.000.000.000</a:t>
            </a:r>
            <a:endParaRPr sz="1400" b="0" i="0" u="none" strike="noStrike" cap="none">
              <a:solidFill>
                <a:srgbClr val="000000"/>
              </a:solidFill>
              <a:latin typeface="Arial"/>
              <a:ea typeface="Arial"/>
              <a:cs typeface="Arial"/>
              <a:sym typeface="Arial"/>
            </a:endParaRPr>
          </a:p>
        </p:txBody>
      </p:sp>
      <p:sp>
        <p:nvSpPr>
          <p:cNvPr id="364" name="Google Shape;364;p28"/>
          <p:cNvSpPr txBox="1"/>
          <p:nvPr/>
        </p:nvSpPr>
        <p:spPr>
          <a:xfrm>
            <a:off x="4045073" y="5290400"/>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93000000000</a:t>
            </a:r>
            <a:endParaRPr sz="1400" b="0" i="0" u="none" strike="noStrike" cap="none">
              <a:solidFill>
                <a:srgbClr val="000000"/>
              </a:solidFill>
              <a:latin typeface="Arial"/>
              <a:ea typeface="Arial"/>
              <a:cs typeface="Arial"/>
              <a:sym typeface="Arial"/>
            </a:endParaRPr>
          </a:p>
        </p:txBody>
      </p:sp>
      <p:sp>
        <p:nvSpPr>
          <p:cNvPr id="365" name="Google Shape;365;p28"/>
          <p:cNvSpPr txBox="1"/>
          <p:nvPr/>
        </p:nvSpPr>
        <p:spPr>
          <a:xfrm>
            <a:off x="622642" y="4866858"/>
            <a:ext cx="1406020" cy="210521"/>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7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Rp.970.000.000.000</a:t>
            </a:r>
            <a:endParaRPr sz="1400" b="0" i="0" u="none" strike="noStrike" cap="none">
              <a:solidFill>
                <a:srgbClr val="000000"/>
              </a:solidFill>
              <a:latin typeface="Arial"/>
              <a:ea typeface="Arial"/>
              <a:cs typeface="Arial"/>
              <a:sym typeface="Arial"/>
            </a:endParaRPr>
          </a:p>
        </p:txBody>
      </p:sp>
      <p:sp>
        <p:nvSpPr>
          <p:cNvPr id="366" name="Google Shape;366;p28"/>
          <p:cNvSpPr txBox="1"/>
          <p:nvPr/>
        </p:nvSpPr>
        <p:spPr>
          <a:xfrm>
            <a:off x="4051092" y="5642923"/>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147"/>
              <a:buFont typeface="Arial"/>
              <a:buNone/>
            </a:pPr>
            <a:r>
              <a:rPr lang="en-US" sz="1147" b="1" i="0" u="none" strike="noStrike" cap="none">
                <a:solidFill>
                  <a:srgbClr val="FF0000"/>
                </a:solidFill>
                <a:latin typeface="Calibri"/>
                <a:ea typeface="Calibri"/>
                <a:cs typeface="Calibri"/>
                <a:sym typeface="Calibri"/>
              </a:rPr>
              <a:t>97000000000</a:t>
            </a:r>
            <a:endParaRPr sz="1400" b="0" i="0" u="none" strike="noStrike" cap="none">
              <a:solidFill>
                <a:srgbClr val="000000"/>
              </a:solidFill>
              <a:latin typeface="Arial"/>
              <a:ea typeface="Arial"/>
              <a:cs typeface="Arial"/>
              <a:sym typeface="Arial"/>
            </a:endParaRPr>
          </a:p>
        </p:txBody>
      </p:sp>
      <p:sp>
        <p:nvSpPr>
          <p:cNvPr id="367" name="Google Shape;367;p28"/>
          <p:cNvSpPr txBox="1"/>
          <p:nvPr/>
        </p:nvSpPr>
        <p:spPr>
          <a:xfrm>
            <a:off x="1961195" y="1793380"/>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Rp.50.000.000.000</a:t>
            </a:r>
            <a:endParaRPr sz="1400" b="0" i="0" u="none" strike="noStrike" cap="none">
              <a:solidFill>
                <a:srgbClr val="000000"/>
              </a:solidFill>
              <a:latin typeface="Arial"/>
              <a:ea typeface="Arial"/>
              <a:cs typeface="Arial"/>
              <a:sym typeface="Arial"/>
            </a:endParaRPr>
          </a:p>
        </p:txBody>
      </p:sp>
      <p:sp>
        <p:nvSpPr>
          <p:cNvPr id="368" name="Google Shape;368;p28"/>
          <p:cNvSpPr txBox="1"/>
          <p:nvPr/>
        </p:nvSpPr>
        <p:spPr>
          <a:xfrm>
            <a:off x="7422940" y="1776273"/>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5000000000</a:t>
            </a:r>
            <a:endParaRPr sz="1400" b="0" i="0" u="none" strike="noStrike" cap="none">
              <a:solidFill>
                <a:srgbClr val="000000"/>
              </a:solidFill>
              <a:latin typeface="Arial"/>
              <a:ea typeface="Arial"/>
              <a:cs typeface="Arial"/>
              <a:sym typeface="Arial"/>
            </a:endParaRPr>
          </a:p>
        </p:txBody>
      </p:sp>
      <p:sp>
        <p:nvSpPr>
          <p:cNvPr id="369" name="Google Shape;369;p28"/>
          <p:cNvSpPr txBox="1"/>
          <p:nvPr/>
        </p:nvSpPr>
        <p:spPr>
          <a:xfrm>
            <a:off x="1967544" y="2060083"/>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Rp.100.000.000.000</a:t>
            </a:r>
            <a:endParaRPr sz="1400" b="0" i="0" u="none" strike="noStrike" cap="none">
              <a:solidFill>
                <a:srgbClr val="000000"/>
              </a:solidFill>
              <a:latin typeface="Arial"/>
              <a:ea typeface="Arial"/>
              <a:cs typeface="Arial"/>
              <a:sym typeface="Arial"/>
            </a:endParaRPr>
          </a:p>
        </p:txBody>
      </p:sp>
      <p:sp>
        <p:nvSpPr>
          <p:cNvPr id="370" name="Google Shape;370;p28"/>
          <p:cNvSpPr txBox="1"/>
          <p:nvPr/>
        </p:nvSpPr>
        <p:spPr>
          <a:xfrm>
            <a:off x="7429289" y="2138225"/>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10000000000</a:t>
            </a:r>
            <a:endParaRPr sz="1400" b="0" i="0" u="none" strike="noStrike" cap="none">
              <a:solidFill>
                <a:srgbClr val="000000"/>
              </a:solidFill>
              <a:latin typeface="Arial"/>
              <a:ea typeface="Arial"/>
              <a:cs typeface="Arial"/>
              <a:sym typeface="Arial"/>
            </a:endParaRPr>
          </a:p>
        </p:txBody>
      </p:sp>
      <p:sp>
        <p:nvSpPr>
          <p:cNvPr id="371" name="Google Shape;371;p28"/>
          <p:cNvSpPr txBox="1"/>
          <p:nvPr/>
        </p:nvSpPr>
        <p:spPr>
          <a:xfrm>
            <a:off x="1967544" y="2339485"/>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Rp.250.000.000.000</a:t>
            </a:r>
            <a:endParaRPr sz="1400" b="0" i="0" u="none" strike="noStrike" cap="none">
              <a:solidFill>
                <a:srgbClr val="000000"/>
              </a:solidFill>
              <a:latin typeface="Arial"/>
              <a:ea typeface="Arial"/>
              <a:cs typeface="Arial"/>
              <a:sym typeface="Arial"/>
            </a:endParaRPr>
          </a:p>
        </p:txBody>
      </p:sp>
      <p:sp>
        <p:nvSpPr>
          <p:cNvPr id="372" name="Google Shape;372;p28"/>
          <p:cNvSpPr txBox="1"/>
          <p:nvPr/>
        </p:nvSpPr>
        <p:spPr>
          <a:xfrm>
            <a:off x="7429287" y="2481128"/>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25000000000</a:t>
            </a:r>
            <a:endParaRPr sz="1400" b="0" i="0" u="none" strike="noStrike" cap="none">
              <a:solidFill>
                <a:srgbClr val="000000"/>
              </a:solidFill>
              <a:latin typeface="Arial"/>
              <a:ea typeface="Arial"/>
              <a:cs typeface="Arial"/>
              <a:sym typeface="Arial"/>
            </a:endParaRPr>
          </a:p>
        </p:txBody>
      </p:sp>
      <p:sp>
        <p:nvSpPr>
          <p:cNvPr id="373" name="Google Shape;373;p28"/>
          <p:cNvSpPr txBox="1"/>
          <p:nvPr/>
        </p:nvSpPr>
        <p:spPr>
          <a:xfrm>
            <a:off x="1967543" y="2612535"/>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Rp.400.000.000.000</a:t>
            </a:r>
            <a:endParaRPr sz="1400" b="0" i="0" u="none" strike="noStrike" cap="none">
              <a:solidFill>
                <a:srgbClr val="000000"/>
              </a:solidFill>
              <a:latin typeface="Arial"/>
              <a:ea typeface="Arial"/>
              <a:cs typeface="Arial"/>
              <a:sym typeface="Arial"/>
            </a:endParaRPr>
          </a:p>
        </p:txBody>
      </p:sp>
      <p:sp>
        <p:nvSpPr>
          <p:cNvPr id="374" name="Google Shape;374;p28"/>
          <p:cNvSpPr txBox="1"/>
          <p:nvPr/>
        </p:nvSpPr>
        <p:spPr>
          <a:xfrm>
            <a:off x="7416586" y="2830379"/>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40000000000</a:t>
            </a:r>
            <a:endParaRPr sz="1400" b="0" i="0" u="none" strike="noStrike" cap="none">
              <a:solidFill>
                <a:srgbClr val="000000"/>
              </a:solidFill>
              <a:latin typeface="Arial"/>
              <a:ea typeface="Arial"/>
              <a:cs typeface="Arial"/>
              <a:sym typeface="Arial"/>
            </a:endParaRPr>
          </a:p>
        </p:txBody>
      </p:sp>
      <p:sp>
        <p:nvSpPr>
          <p:cNvPr id="375" name="Google Shape;375;p28"/>
          <p:cNvSpPr txBox="1"/>
          <p:nvPr/>
        </p:nvSpPr>
        <p:spPr>
          <a:xfrm>
            <a:off x="1967541" y="2885587"/>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Rp.450.000.000.000</a:t>
            </a:r>
            <a:endParaRPr sz="1400" b="0" i="0" u="none" strike="noStrike" cap="none">
              <a:solidFill>
                <a:srgbClr val="000000"/>
              </a:solidFill>
              <a:latin typeface="Arial"/>
              <a:ea typeface="Arial"/>
              <a:cs typeface="Arial"/>
              <a:sym typeface="Arial"/>
            </a:endParaRPr>
          </a:p>
        </p:txBody>
      </p:sp>
      <p:sp>
        <p:nvSpPr>
          <p:cNvPr id="376" name="Google Shape;376;p28"/>
          <p:cNvSpPr txBox="1"/>
          <p:nvPr/>
        </p:nvSpPr>
        <p:spPr>
          <a:xfrm>
            <a:off x="7416584" y="3173281"/>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45000000000</a:t>
            </a:r>
            <a:endParaRPr sz="1400" b="0" i="0" u="none" strike="noStrike" cap="none">
              <a:solidFill>
                <a:srgbClr val="000000"/>
              </a:solidFill>
              <a:latin typeface="Arial"/>
              <a:ea typeface="Arial"/>
              <a:cs typeface="Arial"/>
              <a:sym typeface="Arial"/>
            </a:endParaRPr>
          </a:p>
        </p:txBody>
      </p:sp>
      <p:sp>
        <p:nvSpPr>
          <p:cNvPr id="377" name="Google Shape;377;p28"/>
          <p:cNvSpPr txBox="1"/>
          <p:nvPr/>
        </p:nvSpPr>
        <p:spPr>
          <a:xfrm>
            <a:off x="1961188" y="3184039"/>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Rp.450.000.000.000</a:t>
            </a:r>
            <a:endParaRPr sz="1400" b="0" i="0" u="none" strike="noStrike" cap="none">
              <a:solidFill>
                <a:srgbClr val="000000"/>
              </a:solidFill>
              <a:latin typeface="Arial"/>
              <a:ea typeface="Arial"/>
              <a:cs typeface="Arial"/>
              <a:sym typeface="Arial"/>
            </a:endParaRPr>
          </a:p>
        </p:txBody>
      </p:sp>
      <p:sp>
        <p:nvSpPr>
          <p:cNvPr id="378" name="Google Shape;378;p28"/>
          <p:cNvSpPr txBox="1"/>
          <p:nvPr/>
        </p:nvSpPr>
        <p:spPr>
          <a:xfrm>
            <a:off x="7410231" y="3522530"/>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45000000000</a:t>
            </a:r>
            <a:endParaRPr sz="1400" b="0" i="0" u="none" strike="noStrike" cap="none">
              <a:solidFill>
                <a:srgbClr val="000000"/>
              </a:solidFill>
              <a:latin typeface="Arial"/>
              <a:ea typeface="Arial"/>
              <a:cs typeface="Arial"/>
              <a:sym typeface="Arial"/>
            </a:endParaRPr>
          </a:p>
        </p:txBody>
      </p:sp>
      <p:sp>
        <p:nvSpPr>
          <p:cNvPr id="379" name="Google Shape;379;p28"/>
          <p:cNvSpPr txBox="1"/>
          <p:nvPr/>
        </p:nvSpPr>
        <p:spPr>
          <a:xfrm>
            <a:off x="1954837" y="3469789"/>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Rp.600.000.000.000</a:t>
            </a:r>
            <a:endParaRPr sz="1400" b="0" i="0" u="none" strike="noStrike" cap="none">
              <a:solidFill>
                <a:srgbClr val="000000"/>
              </a:solidFill>
              <a:latin typeface="Arial"/>
              <a:ea typeface="Arial"/>
              <a:cs typeface="Arial"/>
              <a:sym typeface="Arial"/>
            </a:endParaRPr>
          </a:p>
        </p:txBody>
      </p:sp>
      <p:sp>
        <p:nvSpPr>
          <p:cNvPr id="380" name="Google Shape;380;p28"/>
          <p:cNvSpPr txBox="1"/>
          <p:nvPr/>
        </p:nvSpPr>
        <p:spPr>
          <a:xfrm>
            <a:off x="7410229" y="3871780"/>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60000000000</a:t>
            </a:r>
            <a:endParaRPr sz="1400" b="0" i="0" u="none" strike="noStrike" cap="none">
              <a:solidFill>
                <a:srgbClr val="000000"/>
              </a:solidFill>
              <a:latin typeface="Arial"/>
              <a:ea typeface="Arial"/>
              <a:cs typeface="Arial"/>
              <a:sym typeface="Arial"/>
            </a:endParaRPr>
          </a:p>
        </p:txBody>
      </p:sp>
      <p:sp>
        <p:nvSpPr>
          <p:cNvPr id="381" name="Google Shape;381;p28"/>
          <p:cNvSpPr txBox="1"/>
          <p:nvPr/>
        </p:nvSpPr>
        <p:spPr>
          <a:xfrm>
            <a:off x="1954834" y="3730140"/>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Rp.700.000.000.000</a:t>
            </a:r>
            <a:endParaRPr sz="1400" b="0" i="0" u="none" strike="noStrike" cap="none">
              <a:solidFill>
                <a:srgbClr val="000000"/>
              </a:solidFill>
              <a:latin typeface="Arial"/>
              <a:ea typeface="Arial"/>
              <a:cs typeface="Arial"/>
              <a:sym typeface="Arial"/>
            </a:endParaRPr>
          </a:p>
        </p:txBody>
      </p:sp>
      <p:sp>
        <p:nvSpPr>
          <p:cNvPr id="382" name="Google Shape;382;p28"/>
          <p:cNvSpPr txBox="1"/>
          <p:nvPr/>
        </p:nvSpPr>
        <p:spPr>
          <a:xfrm>
            <a:off x="7403879" y="4214678"/>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70000000000</a:t>
            </a:r>
            <a:endParaRPr sz="1400" b="0" i="0" u="none" strike="noStrike" cap="none">
              <a:solidFill>
                <a:srgbClr val="000000"/>
              </a:solidFill>
              <a:latin typeface="Arial"/>
              <a:ea typeface="Arial"/>
              <a:cs typeface="Arial"/>
              <a:sym typeface="Arial"/>
            </a:endParaRPr>
          </a:p>
        </p:txBody>
      </p:sp>
      <p:sp>
        <p:nvSpPr>
          <p:cNvPr id="383" name="Google Shape;383;p28"/>
          <p:cNvSpPr txBox="1"/>
          <p:nvPr/>
        </p:nvSpPr>
        <p:spPr>
          <a:xfrm>
            <a:off x="1954833" y="4028589"/>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Rp.800.000.000.000</a:t>
            </a:r>
            <a:endParaRPr sz="1400" b="0" i="0" u="none" strike="noStrike" cap="none">
              <a:solidFill>
                <a:srgbClr val="000000"/>
              </a:solidFill>
              <a:latin typeface="Arial"/>
              <a:ea typeface="Arial"/>
              <a:cs typeface="Arial"/>
              <a:sym typeface="Arial"/>
            </a:endParaRPr>
          </a:p>
        </p:txBody>
      </p:sp>
      <p:sp>
        <p:nvSpPr>
          <p:cNvPr id="384" name="Google Shape;384;p28"/>
          <p:cNvSpPr txBox="1"/>
          <p:nvPr/>
        </p:nvSpPr>
        <p:spPr>
          <a:xfrm>
            <a:off x="7397526" y="4570277"/>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80000000000</a:t>
            </a:r>
            <a:endParaRPr sz="1400" b="0" i="0" u="none" strike="noStrike" cap="none">
              <a:solidFill>
                <a:srgbClr val="000000"/>
              </a:solidFill>
              <a:latin typeface="Arial"/>
              <a:ea typeface="Arial"/>
              <a:cs typeface="Arial"/>
              <a:sym typeface="Arial"/>
            </a:endParaRPr>
          </a:p>
        </p:txBody>
      </p:sp>
      <p:sp>
        <p:nvSpPr>
          <p:cNvPr id="385" name="Google Shape;385;p28"/>
          <p:cNvSpPr txBox="1"/>
          <p:nvPr/>
        </p:nvSpPr>
        <p:spPr>
          <a:xfrm>
            <a:off x="1948482" y="4346090"/>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Rp.850.000.000.000</a:t>
            </a:r>
            <a:endParaRPr sz="1400" b="0" i="0" u="none" strike="noStrike" cap="none">
              <a:solidFill>
                <a:srgbClr val="000000"/>
              </a:solidFill>
              <a:latin typeface="Arial"/>
              <a:ea typeface="Arial"/>
              <a:cs typeface="Arial"/>
              <a:sym typeface="Arial"/>
            </a:endParaRPr>
          </a:p>
        </p:txBody>
      </p:sp>
      <p:sp>
        <p:nvSpPr>
          <p:cNvPr id="386" name="Google Shape;386;p28"/>
          <p:cNvSpPr txBox="1"/>
          <p:nvPr/>
        </p:nvSpPr>
        <p:spPr>
          <a:xfrm>
            <a:off x="7391174" y="4925876"/>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85000000000</a:t>
            </a:r>
            <a:endParaRPr sz="1400" b="0" i="0" u="none" strike="noStrike" cap="none">
              <a:solidFill>
                <a:srgbClr val="000000"/>
              </a:solidFill>
              <a:latin typeface="Arial"/>
              <a:ea typeface="Arial"/>
              <a:cs typeface="Arial"/>
              <a:sym typeface="Arial"/>
            </a:endParaRPr>
          </a:p>
        </p:txBody>
      </p:sp>
      <p:sp>
        <p:nvSpPr>
          <p:cNvPr id="387" name="Google Shape;387;p28"/>
          <p:cNvSpPr txBox="1"/>
          <p:nvPr/>
        </p:nvSpPr>
        <p:spPr>
          <a:xfrm>
            <a:off x="1948479" y="4587391"/>
            <a:ext cx="1406020" cy="210521"/>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Rp.900.000.000.000</a:t>
            </a:r>
            <a:endParaRPr sz="1400" b="0" i="0" u="none" strike="noStrike" cap="none">
              <a:solidFill>
                <a:srgbClr val="000000"/>
              </a:solidFill>
              <a:latin typeface="Arial"/>
              <a:ea typeface="Arial"/>
              <a:cs typeface="Arial"/>
              <a:sym typeface="Arial"/>
            </a:endParaRPr>
          </a:p>
        </p:txBody>
      </p:sp>
      <p:sp>
        <p:nvSpPr>
          <p:cNvPr id="388" name="Google Shape;388;p28"/>
          <p:cNvSpPr txBox="1"/>
          <p:nvPr/>
        </p:nvSpPr>
        <p:spPr>
          <a:xfrm>
            <a:off x="7403873" y="5268773"/>
            <a:ext cx="991651"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110"/>
              <a:buFont typeface="Arial"/>
              <a:buNone/>
            </a:pPr>
            <a:r>
              <a:rPr lang="en-US" sz="1110" b="1" i="0" u="none" strike="noStrike" cap="none">
                <a:solidFill>
                  <a:srgbClr val="FF0000"/>
                </a:solidFill>
                <a:latin typeface="Calibri"/>
                <a:ea typeface="Calibri"/>
                <a:cs typeface="Calibri"/>
                <a:sym typeface="Calibri"/>
              </a:rPr>
              <a:t>90000000000</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43"/>
                                        </p:tgtEl>
                                      </p:cBhvr>
                                    </p:animEffect>
                                    <p:set>
                                      <p:cBhvr>
                                        <p:cTn id="7" dur="1" fill="hold">
                                          <p:stCondLst>
                                            <p:cond delay="500"/>
                                          </p:stCondLst>
                                        </p:cTn>
                                        <p:tgtEl>
                                          <p:spTgt spid="34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4"/>
                                        </p:tgtEl>
                                        <p:attrNameLst>
                                          <p:attrName>style.visibility</p:attrName>
                                        </p:attrNameLst>
                                      </p:cBhvr>
                                      <p:to>
                                        <p:strVal val="visible"/>
                                      </p:to>
                                    </p:set>
                                    <p:animEffect transition="in" filter="fade">
                                      <p:cBhvr>
                                        <p:cTn id="11" dur="341"/>
                                        <p:tgtEl>
                                          <p:spTgt spid="344"/>
                                        </p:tgtEl>
                                      </p:cBhvr>
                                    </p:animEffect>
                                  </p:childTnLst>
                                </p:cTn>
                              </p:par>
                            </p:childTnLst>
                          </p:cTn>
                        </p:par>
                        <p:par>
                          <p:cTn id="12" fill="hold">
                            <p:stCondLst>
                              <p:cond delay="841"/>
                            </p:stCondLst>
                            <p:childTnLst>
                              <p:par>
                                <p:cTn id="13" presetID="10" presetClass="exit" presetSubtype="0" fill="hold" nodeType="afterEffect">
                                  <p:stCondLst>
                                    <p:cond delay="0"/>
                                  </p:stCondLst>
                                  <p:childTnLst>
                                    <p:animEffect transition="out" filter="fade">
                                      <p:cBhvr>
                                        <p:cTn id="14" dur="500"/>
                                        <p:tgtEl>
                                          <p:spTgt spid="345"/>
                                        </p:tgtEl>
                                      </p:cBhvr>
                                    </p:animEffect>
                                    <p:set>
                                      <p:cBhvr>
                                        <p:cTn id="15" dur="1" fill="hold">
                                          <p:stCondLst>
                                            <p:cond delay="500"/>
                                          </p:stCondLst>
                                        </p:cTn>
                                        <p:tgtEl>
                                          <p:spTgt spid="345"/>
                                        </p:tgtEl>
                                        <p:attrNameLst>
                                          <p:attrName>style.visibility</p:attrName>
                                        </p:attrNameLst>
                                      </p:cBhvr>
                                      <p:to>
                                        <p:strVal val="hidden"/>
                                      </p:to>
                                    </p:set>
                                  </p:childTnLst>
                                </p:cTn>
                              </p:par>
                            </p:childTnLst>
                          </p:cTn>
                        </p:par>
                        <p:par>
                          <p:cTn id="16" fill="hold">
                            <p:stCondLst>
                              <p:cond delay="1341"/>
                            </p:stCondLst>
                            <p:childTnLst>
                              <p:par>
                                <p:cTn id="17" presetID="10" presetClass="entr" presetSubtype="0" fill="hold" nodeType="afterEffect">
                                  <p:stCondLst>
                                    <p:cond delay="0"/>
                                  </p:stCondLst>
                                  <p:childTnLst>
                                    <p:set>
                                      <p:cBhvr>
                                        <p:cTn id="18" dur="1" fill="hold">
                                          <p:stCondLst>
                                            <p:cond delay="0"/>
                                          </p:stCondLst>
                                        </p:cTn>
                                        <p:tgtEl>
                                          <p:spTgt spid="346"/>
                                        </p:tgtEl>
                                        <p:attrNameLst>
                                          <p:attrName>style.visibility</p:attrName>
                                        </p:attrNameLst>
                                      </p:cBhvr>
                                      <p:to>
                                        <p:strVal val="visible"/>
                                      </p:to>
                                    </p:set>
                                    <p:animEffect transition="in" filter="fade">
                                      <p:cBhvr>
                                        <p:cTn id="19" dur="341"/>
                                        <p:tgtEl>
                                          <p:spTgt spid="346"/>
                                        </p:tgtEl>
                                      </p:cBhvr>
                                    </p:animEffect>
                                  </p:childTnLst>
                                </p:cTn>
                              </p:par>
                            </p:childTnLst>
                          </p:cTn>
                        </p:par>
                        <p:par>
                          <p:cTn id="20" fill="hold">
                            <p:stCondLst>
                              <p:cond delay="1682"/>
                            </p:stCondLst>
                            <p:childTnLst>
                              <p:par>
                                <p:cTn id="21" presetID="10" presetClass="exit" presetSubtype="0" fill="hold" nodeType="afterEffect">
                                  <p:stCondLst>
                                    <p:cond delay="0"/>
                                  </p:stCondLst>
                                  <p:childTnLst>
                                    <p:animEffect transition="out" filter="fade">
                                      <p:cBhvr>
                                        <p:cTn id="22" dur="500"/>
                                        <p:tgtEl>
                                          <p:spTgt spid="347"/>
                                        </p:tgtEl>
                                      </p:cBhvr>
                                    </p:animEffect>
                                    <p:set>
                                      <p:cBhvr>
                                        <p:cTn id="23" dur="1" fill="hold">
                                          <p:stCondLst>
                                            <p:cond delay="500"/>
                                          </p:stCondLst>
                                        </p:cTn>
                                        <p:tgtEl>
                                          <p:spTgt spid="347"/>
                                        </p:tgtEl>
                                        <p:attrNameLst>
                                          <p:attrName>style.visibility</p:attrName>
                                        </p:attrNameLst>
                                      </p:cBhvr>
                                      <p:to>
                                        <p:strVal val="hidden"/>
                                      </p:to>
                                    </p:set>
                                  </p:childTnLst>
                                </p:cTn>
                              </p:par>
                            </p:childTnLst>
                          </p:cTn>
                        </p:par>
                        <p:par>
                          <p:cTn id="24" fill="hold">
                            <p:stCondLst>
                              <p:cond delay="2182"/>
                            </p:stCondLst>
                            <p:childTnLst>
                              <p:par>
                                <p:cTn id="25" presetID="10" presetClass="entr" presetSubtype="0" fill="hold" nodeType="afterEffect">
                                  <p:stCondLst>
                                    <p:cond delay="0"/>
                                  </p:stCondLst>
                                  <p:childTnLst>
                                    <p:set>
                                      <p:cBhvr>
                                        <p:cTn id="26" dur="1" fill="hold">
                                          <p:stCondLst>
                                            <p:cond delay="0"/>
                                          </p:stCondLst>
                                        </p:cTn>
                                        <p:tgtEl>
                                          <p:spTgt spid="348"/>
                                        </p:tgtEl>
                                        <p:attrNameLst>
                                          <p:attrName>style.visibility</p:attrName>
                                        </p:attrNameLst>
                                      </p:cBhvr>
                                      <p:to>
                                        <p:strVal val="visible"/>
                                      </p:to>
                                    </p:set>
                                    <p:animEffect transition="in" filter="fade">
                                      <p:cBhvr>
                                        <p:cTn id="27" dur="341"/>
                                        <p:tgtEl>
                                          <p:spTgt spid="348"/>
                                        </p:tgtEl>
                                      </p:cBhvr>
                                    </p:animEffect>
                                  </p:childTnLst>
                                </p:cTn>
                              </p:par>
                            </p:childTnLst>
                          </p:cTn>
                        </p:par>
                        <p:par>
                          <p:cTn id="28" fill="hold">
                            <p:stCondLst>
                              <p:cond delay="2523"/>
                            </p:stCondLst>
                            <p:childTnLst>
                              <p:par>
                                <p:cTn id="29" presetID="10" presetClass="exit" presetSubtype="0" fill="hold" nodeType="afterEffect">
                                  <p:stCondLst>
                                    <p:cond delay="0"/>
                                  </p:stCondLst>
                                  <p:childTnLst>
                                    <p:animEffect transition="out" filter="fade">
                                      <p:cBhvr>
                                        <p:cTn id="30" dur="500"/>
                                        <p:tgtEl>
                                          <p:spTgt spid="349"/>
                                        </p:tgtEl>
                                      </p:cBhvr>
                                    </p:animEffect>
                                    <p:set>
                                      <p:cBhvr>
                                        <p:cTn id="31" dur="1" fill="hold">
                                          <p:stCondLst>
                                            <p:cond delay="500"/>
                                          </p:stCondLst>
                                        </p:cTn>
                                        <p:tgtEl>
                                          <p:spTgt spid="349"/>
                                        </p:tgtEl>
                                        <p:attrNameLst>
                                          <p:attrName>style.visibility</p:attrName>
                                        </p:attrNameLst>
                                      </p:cBhvr>
                                      <p:to>
                                        <p:strVal val="hidden"/>
                                      </p:to>
                                    </p:set>
                                  </p:childTnLst>
                                </p:cTn>
                              </p:par>
                            </p:childTnLst>
                          </p:cTn>
                        </p:par>
                        <p:par>
                          <p:cTn id="32" fill="hold">
                            <p:stCondLst>
                              <p:cond delay="3023"/>
                            </p:stCondLst>
                            <p:childTnLst>
                              <p:par>
                                <p:cTn id="33" presetID="10" presetClass="entr" presetSubtype="0" fill="hold" nodeType="afterEffect">
                                  <p:stCondLst>
                                    <p:cond delay="0"/>
                                  </p:stCondLst>
                                  <p:childTnLst>
                                    <p:set>
                                      <p:cBhvr>
                                        <p:cTn id="34" dur="1" fill="hold">
                                          <p:stCondLst>
                                            <p:cond delay="0"/>
                                          </p:stCondLst>
                                        </p:cTn>
                                        <p:tgtEl>
                                          <p:spTgt spid="350"/>
                                        </p:tgtEl>
                                        <p:attrNameLst>
                                          <p:attrName>style.visibility</p:attrName>
                                        </p:attrNameLst>
                                      </p:cBhvr>
                                      <p:to>
                                        <p:strVal val="visible"/>
                                      </p:to>
                                    </p:set>
                                    <p:animEffect transition="in" filter="fade">
                                      <p:cBhvr>
                                        <p:cTn id="35" dur="341"/>
                                        <p:tgtEl>
                                          <p:spTgt spid="350"/>
                                        </p:tgtEl>
                                      </p:cBhvr>
                                    </p:animEffect>
                                  </p:childTnLst>
                                </p:cTn>
                              </p:par>
                            </p:childTnLst>
                          </p:cTn>
                        </p:par>
                        <p:par>
                          <p:cTn id="36" fill="hold">
                            <p:stCondLst>
                              <p:cond delay="3364"/>
                            </p:stCondLst>
                            <p:childTnLst>
                              <p:par>
                                <p:cTn id="37" presetID="10" presetClass="exit" presetSubtype="0" fill="hold" nodeType="afterEffect">
                                  <p:stCondLst>
                                    <p:cond delay="0"/>
                                  </p:stCondLst>
                                  <p:childTnLst>
                                    <p:animEffect transition="out" filter="fade">
                                      <p:cBhvr>
                                        <p:cTn id="38" dur="500"/>
                                        <p:tgtEl>
                                          <p:spTgt spid="351"/>
                                        </p:tgtEl>
                                      </p:cBhvr>
                                    </p:animEffect>
                                    <p:set>
                                      <p:cBhvr>
                                        <p:cTn id="39" dur="1" fill="hold">
                                          <p:stCondLst>
                                            <p:cond delay="500"/>
                                          </p:stCondLst>
                                        </p:cTn>
                                        <p:tgtEl>
                                          <p:spTgt spid="351"/>
                                        </p:tgtEl>
                                        <p:attrNameLst>
                                          <p:attrName>style.visibility</p:attrName>
                                        </p:attrNameLst>
                                      </p:cBhvr>
                                      <p:to>
                                        <p:strVal val="hidden"/>
                                      </p:to>
                                    </p:set>
                                  </p:childTnLst>
                                </p:cTn>
                              </p:par>
                            </p:childTnLst>
                          </p:cTn>
                        </p:par>
                        <p:par>
                          <p:cTn id="40" fill="hold">
                            <p:stCondLst>
                              <p:cond delay="3864"/>
                            </p:stCondLst>
                            <p:childTnLst>
                              <p:par>
                                <p:cTn id="41" presetID="10" presetClass="entr" presetSubtype="0" fill="hold" nodeType="afterEffect">
                                  <p:stCondLst>
                                    <p:cond delay="0"/>
                                  </p:stCondLst>
                                  <p:childTnLst>
                                    <p:set>
                                      <p:cBhvr>
                                        <p:cTn id="42" dur="1" fill="hold">
                                          <p:stCondLst>
                                            <p:cond delay="0"/>
                                          </p:stCondLst>
                                        </p:cTn>
                                        <p:tgtEl>
                                          <p:spTgt spid="352"/>
                                        </p:tgtEl>
                                        <p:attrNameLst>
                                          <p:attrName>style.visibility</p:attrName>
                                        </p:attrNameLst>
                                      </p:cBhvr>
                                      <p:to>
                                        <p:strVal val="visible"/>
                                      </p:to>
                                    </p:set>
                                    <p:animEffect transition="in" filter="fade">
                                      <p:cBhvr>
                                        <p:cTn id="43" dur="341"/>
                                        <p:tgtEl>
                                          <p:spTgt spid="352"/>
                                        </p:tgtEl>
                                      </p:cBhvr>
                                    </p:animEffect>
                                  </p:childTnLst>
                                </p:cTn>
                              </p:par>
                            </p:childTnLst>
                          </p:cTn>
                        </p:par>
                        <p:par>
                          <p:cTn id="44" fill="hold">
                            <p:stCondLst>
                              <p:cond delay="4205"/>
                            </p:stCondLst>
                            <p:childTnLst>
                              <p:par>
                                <p:cTn id="45" presetID="10" presetClass="exit" presetSubtype="0" fill="hold" nodeType="afterEffect">
                                  <p:stCondLst>
                                    <p:cond delay="0"/>
                                  </p:stCondLst>
                                  <p:childTnLst>
                                    <p:animEffect transition="out" filter="fade">
                                      <p:cBhvr>
                                        <p:cTn id="46" dur="500"/>
                                        <p:tgtEl>
                                          <p:spTgt spid="353"/>
                                        </p:tgtEl>
                                      </p:cBhvr>
                                    </p:animEffect>
                                    <p:set>
                                      <p:cBhvr>
                                        <p:cTn id="47" dur="1" fill="hold">
                                          <p:stCondLst>
                                            <p:cond delay="500"/>
                                          </p:stCondLst>
                                        </p:cTn>
                                        <p:tgtEl>
                                          <p:spTgt spid="353"/>
                                        </p:tgtEl>
                                        <p:attrNameLst>
                                          <p:attrName>style.visibility</p:attrName>
                                        </p:attrNameLst>
                                      </p:cBhvr>
                                      <p:to>
                                        <p:strVal val="hidden"/>
                                      </p:to>
                                    </p:set>
                                  </p:childTnLst>
                                </p:cTn>
                              </p:par>
                            </p:childTnLst>
                          </p:cTn>
                        </p:par>
                        <p:par>
                          <p:cTn id="48" fill="hold">
                            <p:stCondLst>
                              <p:cond delay="4705"/>
                            </p:stCondLst>
                            <p:childTnLst>
                              <p:par>
                                <p:cTn id="49" presetID="10" presetClass="entr" presetSubtype="0" fill="hold" nodeType="afterEffect">
                                  <p:stCondLst>
                                    <p:cond delay="0"/>
                                  </p:stCondLst>
                                  <p:childTnLst>
                                    <p:set>
                                      <p:cBhvr>
                                        <p:cTn id="50" dur="1" fill="hold">
                                          <p:stCondLst>
                                            <p:cond delay="0"/>
                                          </p:stCondLst>
                                        </p:cTn>
                                        <p:tgtEl>
                                          <p:spTgt spid="354"/>
                                        </p:tgtEl>
                                        <p:attrNameLst>
                                          <p:attrName>style.visibility</p:attrName>
                                        </p:attrNameLst>
                                      </p:cBhvr>
                                      <p:to>
                                        <p:strVal val="visible"/>
                                      </p:to>
                                    </p:set>
                                    <p:animEffect transition="in" filter="fade">
                                      <p:cBhvr>
                                        <p:cTn id="51" dur="341"/>
                                        <p:tgtEl>
                                          <p:spTgt spid="354"/>
                                        </p:tgtEl>
                                      </p:cBhvr>
                                    </p:animEffect>
                                  </p:childTnLst>
                                </p:cTn>
                              </p:par>
                            </p:childTnLst>
                          </p:cTn>
                        </p:par>
                        <p:par>
                          <p:cTn id="52" fill="hold">
                            <p:stCondLst>
                              <p:cond delay="5046"/>
                            </p:stCondLst>
                            <p:childTnLst>
                              <p:par>
                                <p:cTn id="53" presetID="10" presetClass="exit" presetSubtype="0" fill="hold" nodeType="afterEffect">
                                  <p:stCondLst>
                                    <p:cond delay="0"/>
                                  </p:stCondLst>
                                  <p:childTnLst>
                                    <p:animEffect transition="out" filter="fade">
                                      <p:cBhvr>
                                        <p:cTn id="54" dur="500"/>
                                        <p:tgtEl>
                                          <p:spTgt spid="355"/>
                                        </p:tgtEl>
                                      </p:cBhvr>
                                    </p:animEffect>
                                    <p:set>
                                      <p:cBhvr>
                                        <p:cTn id="55" dur="1" fill="hold">
                                          <p:stCondLst>
                                            <p:cond delay="500"/>
                                          </p:stCondLst>
                                        </p:cTn>
                                        <p:tgtEl>
                                          <p:spTgt spid="355"/>
                                        </p:tgtEl>
                                        <p:attrNameLst>
                                          <p:attrName>style.visibility</p:attrName>
                                        </p:attrNameLst>
                                      </p:cBhvr>
                                      <p:to>
                                        <p:strVal val="hidden"/>
                                      </p:to>
                                    </p:set>
                                  </p:childTnLst>
                                </p:cTn>
                              </p:par>
                            </p:childTnLst>
                          </p:cTn>
                        </p:par>
                        <p:par>
                          <p:cTn id="56" fill="hold">
                            <p:stCondLst>
                              <p:cond delay="5546"/>
                            </p:stCondLst>
                            <p:childTnLst>
                              <p:par>
                                <p:cTn id="57" presetID="10" presetClass="entr" presetSubtype="0" fill="hold" nodeType="afterEffect">
                                  <p:stCondLst>
                                    <p:cond delay="0"/>
                                  </p:stCondLst>
                                  <p:childTnLst>
                                    <p:set>
                                      <p:cBhvr>
                                        <p:cTn id="58" dur="1" fill="hold">
                                          <p:stCondLst>
                                            <p:cond delay="0"/>
                                          </p:stCondLst>
                                        </p:cTn>
                                        <p:tgtEl>
                                          <p:spTgt spid="356"/>
                                        </p:tgtEl>
                                        <p:attrNameLst>
                                          <p:attrName>style.visibility</p:attrName>
                                        </p:attrNameLst>
                                      </p:cBhvr>
                                      <p:to>
                                        <p:strVal val="visible"/>
                                      </p:to>
                                    </p:set>
                                    <p:animEffect transition="in" filter="fade">
                                      <p:cBhvr>
                                        <p:cTn id="59" dur="341"/>
                                        <p:tgtEl>
                                          <p:spTgt spid="356"/>
                                        </p:tgtEl>
                                      </p:cBhvr>
                                    </p:animEffect>
                                  </p:childTnLst>
                                </p:cTn>
                              </p:par>
                            </p:childTnLst>
                          </p:cTn>
                        </p:par>
                        <p:par>
                          <p:cTn id="60" fill="hold">
                            <p:stCondLst>
                              <p:cond delay="5887"/>
                            </p:stCondLst>
                            <p:childTnLst>
                              <p:par>
                                <p:cTn id="61" presetID="10" presetClass="exit" presetSubtype="0" fill="hold" nodeType="afterEffect">
                                  <p:stCondLst>
                                    <p:cond delay="0"/>
                                  </p:stCondLst>
                                  <p:childTnLst>
                                    <p:animEffect transition="out" filter="fade">
                                      <p:cBhvr>
                                        <p:cTn id="62" dur="500"/>
                                        <p:tgtEl>
                                          <p:spTgt spid="357"/>
                                        </p:tgtEl>
                                      </p:cBhvr>
                                    </p:animEffect>
                                    <p:set>
                                      <p:cBhvr>
                                        <p:cTn id="63" dur="1" fill="hold">
                                          <p:stCondLst>
                                            <p:cond delay="500"/>
                                          </p:stCondLst>
                                        </p:cTn>
                                        <p:tgtEl>
                                          <p:spTgt spid="357"/>
                                        </p:tgtEl>
                                        <p:attrNameLst>
                                          <p:attrName>style.visibility</p:attrName>
                                        </p:attrNameLst>
                                      </p:cBhvr>
                                      <p:to>
                                        <p:strVal val="hidden"/>
                                      </p:to>
                                    </p:set>
                                  </p:childTnLst>
                                </p:cTn>
                              </p:par>
                            </p:childTnLst>
                          </p:cTn>
                        </p:par>
                        <p:par>
                          <p:cTn id="64" fill="hold">
                            <p:stCondLst>
                              <p:cond delay="6387"/>
                            </p:stCondLst>
                            <p:childTnLst>
                              <p:par>
                                <p:cTn id="65" presetID="10" presetClass="entr" presetSubtype="0" fill="hold" nodeType="afterEffect">
                                  <p:stCondLst>
                                    <p:cond delay="0"/>
                                  </p:stCondLst>
                                  <p:childTnLst>
                                    <p:set>
                                      <p:cBhvr>
                                        <p:cTn id="66" dur="1" fill="hold">
                                          <p:stCondLst>
                                            <p:cond delay="0"/>
                                          </p:stCondLst>
                                        </p:cTn>
                                        <p:tgtEl>
                                          <p:spTgt spid="358"/>
                                        </p:tgtEl>
                                        <p:attrNameLst>
                                          <p:attrName>style.visibility</p:attrName>
                                        </p:attrNameLst>
                                      </p:cBhvr>
                                      <p:to>
                                        <p:strVal val="visible"/>
                                      </p:to>
                                    </p:set>
                                    <p:animEffect transition="in" filter="fade">
                                      <p:cBhvr>
                                        <p:cTn id="67" dur="341"/>
                                        <p:tgtEl>
                                          <p:spTgt spid="358"/>
                                        </p:tgtEl>
                                      </p:cBhvr>
                                    </p:animEffect>
                                  </p:childTnLst>
                                </p:cTn>
                              </p:par>
                            </p:childTnLst>
                          </p:cTn>
                        </p:par>
                        <p:par>
                          <p:cTn id="68" fill="hold">
                            <p:stCondLst>
                              <p:cond delay="6728"/>
                            </p:stCondLst>
                            <p:childTnLst>
                              <p:par>
                                <p:cTn id="69" presetID="10" presetClass="exit" presetSubtype="0" fill="hold" nodeType="afterEffect">
                                  <p:stCondLst>
                                    <p:cond delay="0"/>
                                  </p:stCondLst>
                                  <p:childTnLst>
                                    <p:animEffect transition="out" filter="fade">
                                      <p:cBhvr>
                                        <p:cTn id="70" dur="500"/>
                                        <p:tgtEl>
                                          <p:spTgt spid="359"/>
                                        </p:tgtEl>
                                      </p:cBhvr>
                                    </p:animEffect>
                                    <p:set>
                                      <p:cBhvr>
                                        <p:cTn id="71" dur="1" fill="hold">
                                          <p:stCondLst>
                                            <p:cond delay="500"/>
                                          </p:stCondLst>
                                        </p:cTn>
                                        <p:tgtEl>
                                          <p:spTgt spid="359"/>
                                        </p:tgtEl>
                                        <p:attrNameLst>
                                          <p:attrName>style.visibility</p:attrName>
                                        </p:attrNameLst>
                                      </p:cBhvr>
                                      <p:to>
                                        <p:strVal val="hidden"/>
                                      </p:to>
                                    </p:set>
                                  </p:childTnLst>
                                </p:cTn>
                              </p:par>
                            </p:childTnLst>
                          </p:cTn>
                        </p:par>
                        <p:par>
                          <p:cTn id="72" fill="hold">
                            <p:stCondLst>
                              <p:cond delay="7228"/>
                            </p:stCondLst>
                            <p:childTnLst>
                              <p:par>
                                <p:cTn id="73" presetID="10" presetClass="entr" presetSubtype="0" fill="hold" nodeType="afterEffect">
                                  <p:stCondLst>
                                    <p:cond delay="0"/>
                                  </p:stCondLst>
                                  <p:childTnLst>
                                    <p:set>
                                      <p:cBhvr>
                                        <p:cTn id="74" dur="1" fill="hold">
                                          <p:stCondLst>
                                            <p:cond delay="0"/>
                                          </p:stCondLst>
                                        </p:cTn>
                                        <p:tgtEl>
                                          <p:spTgt spid="360"/>
                                        </p:tgtEl>
                                        <p:attrNameLst>
                                          <p:attrName>style.visibility</p:attrName>
                                        </p:attrNameLst>
                                      </p:cBhvr>
                                      <p:to>
                                        <p:strVal val="visible"/>
                                      </p:to>
                                    </p:set>
                                    <p:animEffect transition="in" filter="fade">
                                      <p:cBhvr>
                                        <p:cTn id="75" dur="341"/>
                                        <p:tgtEl>
                                          <p:spTgt spid="360"/>
                                        </p:tgtEl>
                                      </p:cBhvr>
                                    </p:animEffect>
                                  </p:childTnLst>
                                </p:cTn>
                              </p:par>
                            </p:childTnLst>
                          </p:cTn>
                        </p:par>
                        <p:par>
                          <p:cTn id="76" fill="hold">
                            <p:stCondLst>
                              <p:cond delay="7569"/>
                            </p:stCondLst>
                            <p:childTnLst>
                              <p:par>
                                <p:cTn id="77" presetID="10" presetClass="exit" presetSubtype="0" fill="hold" nodeType="afterEffect">
                                  <p:stCondLst>
                                    <p:cond delay="0"/>
                                  </p:stCondLst>
                                  <p:childTnLst>
                                    <p:animEffect transition="out" filter="fade">
                                      <p:cBhvr>
                                        <p:cTn id="78" dur="500"/>
                                        <p:tgtEl>
                                          <p:spTgt spid="361"/>
                                        </p:tgtEl>
                                      </p:cBhvr>
                                    </p:animEffect>
                                    <p:set>
                                      <p:cBhvr>
                                        <p:cTn id="79" dur="1" fill="hold">
                                          <p:stCondLst>
                                            <p:cond delay="500"/>
                                          </p:stCondLst>
                                        </p:cTn>
                                        <p:tgtEl>
                                          <p:spTgt spid="361"/>
                                        </p:tgtEl>
                                        <p:attrNameLst>
                                          <p:attrName>style.visibility</p:attrName>
                                        </p:attrNameLst>
                                      </p:cBhvr>
                                      <p:to>
                                        <p:strVal val="hidden"/>
                                      </p:to>
                                    </p:set>
                                  </p:childTnLst>
                                </p:cTn>
                              </p:par>
                            </p:childTnLst>
                          </p:cTn>
                        </p:par>
                        <p:par>
                          <p:cTn id="80" fill="hold">
                            <p:stCondLst>
                              <p:cond delay="8069"/>
                            </p:stCondLst>
                            <p:childTnLst>
                              <p:par>
                                <p:cTn id="81" presetID="10" presetClass="entr" presetSubtype="0" fill="hold" nodeType="afterEffect">
                                  <p:stCondLst>
                                    <p:cond delay="0"/>
                                  </p:stCondLst>
                                  <p:childTnLst>
                                    <p:set>
                                      <p:cBhvr>
                                        <p:cTn id="82" dur="1" fill="hold">
                                          <p:stCondLst>
                                            <p:cond delay="0"/>
                                          </p:stCondLst>
                                        </p:cTn>
                                        <p:tgtEl>
                                          <p:spTgt spid="362"/>
                                        </p:tgtEl>
                                        <p:attrNameLst>
                                          <p:attrName>style.visibility</p:attrName>
                                        </p:attrNameLst>
                                      </p:cBhvr>
                                      <p:to>
                                        <p:strVal val="visible"/>
                                      </p:to>
                                    </p:set>
                                    <p:animEffect transition="in" filter="fade">
                                      <p:cBhvr>
                                        <p:cTn id="83" dur="341"/>
                                        <p:tgtEl>
                                          <p:spTgt spid="362"/>
                                        </p:tgtEl>
                                      </p:cBhvr>
                                    </p:animEffect>
                                  </p:childTnLst>
                                </p:cTn>
                              </p:par>
                            </p:childTnLst>
                          </p:cTn>
                        </p:par>
                        <p:par>
                          <p:cTn id="84" fill="hold">
                            <p:stCondLst>
                              <p:cond delay="8410"/>
                            </p:stCondLst>
                            <p:childTnLst>
                              <p:par>
                                <p:cTn id="85" presetID="10" presetClass="exit" presetSubtype="0" fill="hold" nodeType="afterEffect">
                                  <p:stCondLst>
                                    <p:cond delay="0"/>
                                  </p:stCondLst>
                                  <p:childTnLst>
                                    <p:animEffect transition="out" filter="fade">
                                      <p:cBhvr>
                                        <p:cTn id="86" dur="500"/>
                                        <p:tgtEl>
                                          <p:spTgt spid="363"/>
                                        </p:tgtEl>
                                      </p:cBhvr>
                                    </p:animEffect>
                                    <p:set>
                                      <p:cBhvr>
                                        <p:cTn id="87" dur="1" fill="hold">
                                          <p:stCondLst>
                                            <p:cond delay="500"/>
                                          </p:stCondLst>
                                        </p:cTn>
                                        <p:tgtEl>
                                          <p:spTgt spid="363"/>
                                        </p:tgtEl>
                                        <p:attrNameLst>
                                          <p:attrName>style.visibility</p:attrName>
                                        </p:attrNameLst>
                                      </p:cBhvr>
                                      <p:to>
                                        <p:strVal val="hidden"/>
                                      </p:to>
                                    </p:set>
                                  </p:childTnLst>
                                </p:cTn>
                              </p:par>
                            </p:childTnLst>
                          </p:cTn>
                        </p:par>
                        <p:par>
                          <p:cTn id="88" fill="hold">
                            <p:stCondLst>
                              <p:cond delay="8910"/>
                            </p:stCondLst>
                            <p:childTnLst>
                              <p:par>
                                <p:cTn id="89" presetID="10" presetClass="entr" presetSubtype="0" fill="hold" nodeType="afterEffect">
                                  <p:stCondLst>
                                    <p:cond delay="0"/>
                                  </p:stCondLst>
                                  <p:childTnLst>
                                    <p:set>
                                      <p:cBhvr>
                                        <p:cTn id="90" dur="1" fill="hold">
                                          <p:stCondLst>
                                            <p:cond delay="0"/>
                                          </p:stCondLst>
                                        </p:cTn>
                                        <p:tgtEl>
                                          <p:spTgt spid="364"/>
                                        </p:tgtEl>
                                        <p:attrNameLst>
                                          <p:attrName>style.visibility</p:attrName>
                                        </p:attrNameLst>
                                      </p:cBhvr>
                                      <p:to>
                                        <p:strVal val="visible"/>
                                      </p:to>
                                    </p:set>
                                    <p:animEffect transition="in" filter="fade">
                                      <p:cBhvr>
                                        <p:cTn id="91" dur="341"/>
                                        <p:tgtEl>
                                          <p:spTgt spid="364"/>
                                        </p:tgtEl>
                                      </p:cBhvr>
                                    </p:animEffect>
                                  </p:childTnLst>
                                </p:cTn>
                              </p:par>
                            </p:childTnLst>
                          </p:cTn>
                        </p:par>
                        <p:par>
                          <p:cTn id="92" fill="hold">
                            <p:stCondLst>
                              <p:cond delay="9251"/>
                            </p:stCondLst>
                            <p:childTnLst>
                              <p:par>
                                <p:cTn id="93" presetID="10" presetClass="exit" presetSubtype="0" fill="hold" nodeType="afterEffect">
                                  <p:stCondLst>
                                    <p:cond delay="0"/>
                                  </p:stCondLst>
                                  <p:childTnLst>
                                    <p:animEffect transition="out" filter="fade">
                                      <p:cBhvr>
                                        <p:cTn id="94" dur="500"/>
                                        <p:tgtEl>
                                          <p:spTgt spid="365"/>
                                        </p:tgtEl>
                                      </p:cBhvr>
                                    </p:animEffect>
                                    <p:set>
                                      <p:cBhvr>
                                        <p:cTn id="95" dur="1" fill="hold">
                                          <p:stCondLst>
                                            <p:cond delay="500"/>
                                          </p:stCondLst>
                                        </p:cTn>
                                        <p:tgtEl>
                                          <p:spTgt spid="365"/>
                                        </p:tgtEl>
                                        <p:attrNameLst>
                                          <p:attrName>style.visibility</p:attrName>
                                        </p:attrNameLst>
                                      </p:cBhvr>
                                      <p:to>
                                        <p:strVal val="hidden"/>
                                      </p:to>
                                    </p:set>
                                  </p:childTnLst>
                                </p:cTn>
                              </p:par>
                            </p:childTnLst>
                          </p:cTn>
                        </p:par>
                        <p:par>
                          <p:cTn id="96" fill="hold">
                            <p:stCondLst>
                              <p:cond delay="9751"/>
                            </p:stCondLst>
                            <p:childTnLst>
                              <p:par>
                                <p:cTn id="97" presetID="10" presetClass="entr" presetSubtype="0" fill="hold" nodeType="afterEffect">
                                  <p:stCondLst>
                                    <p:cond delay="0"/>
                                  </p:stCondLst>
                                  <p:childTnLst>
                                    <p:set>
                                      <p:cBhvr>
                                        <p:cTn id="98" dur="1" fill="hold">
                                          <p:stCondLst>
                                            <p:cond delay="0"/>
                                          </p:stCondLst>
                                        </p:cTn>
                                        <p:tgtEl>
                                          <p:spTgt spid="366"/>
                                        </p:tgtEl>
                                        <p:attrNameLst>
                                          <p:attrName>style.visibility</p:attrName>
                                        </p:attrNameLst>
                                      </p:cBhvr>
                                      <p:to>
                                        <p:strVal val="visible"/>
                                      </p:to>
                                    </p:set>
                                    <p:animEffect transition="in" filter="fade">
                                      <p:cBhvr>
                                        <p:cTn id="99" dur="341"/>
                                        <p:tgtEl>
                                          <p:spTgt spid="366"/>
                                        </p:tgtEl>
                                      </p:cBhvr>
                                    </p:animEffect>
                                  </p:childTnLst>
                                </p:cTn>
                              </p:par>
                            </p:childTnLst>
                          </p:cTn>
                        </p:par>
                        <p:par>
                          <p:cTn id="100" fill="hold">
                            <p:stCondLst>
                              <p:cond delay="10092"/>
                            </p:stCondLst>
                            <p:childTnLst>
                              <p:par>
                                <p:cTn id="101" presetID="10" presetClass="exit" presetSubtype="0" fill="hold" nodeType="afterEffect">
                                  <p:stCondLst>
                                    <p:cond delay="0"/>
                                  </p:stCondLst>
                                  <p:childTnLst>
                                    <p:animEffect transition="out" filter="fade">
                                      <p:cBhvr>
                                        <p:cTn id="102" dur="500"/>
                                        <p:tgtEl>
                                          <p:spTgt spid="367"/>
                                        </p:tgtEl>
                                      </p:cBhvr>
                                    </p:animEffect>
                                    <p:set>
                                      <p:cBhvr>
                                        <p:cTn id="103" dur="1" fill="hold">
                                          <p:stCondLst>
                                            <p:cond delay="500"/>
                                          </p:stCondLst>
                                        </p:cTn>
                                        <p:tgtEl>
                                          <p:spTgt spid="367"/>
                                        </p:tgtEl>
                                        <p:attrNameLst>
                                          <p:attrName>style.visibility</p:attrName>
                                        </p:attrNameLst>
                                      </p:cBhvr>
                                      <p:to>
                                        <p:strVal val="hidden"/>
                                      </p:to>
                                    </p:set>
                                  </p:childTnLst>
                                </p:cTn>
                              </p:par>
                            </p:childTnLst>
                          </p:cTn>
                        </p:par>
                        <p:par>
                          <p:cTn id="104" fill="hold">
                            <p:stCondLst>
                              <p:cond delay="10592"/>
                            </p:stCondLst>
                            <p:childTnLst>
                              <p:par>
                                <p:cTn id="105" presetID="10" presetClass="entr" presetSubtype="0" fill="hold" nodeType="afterEffect">
                                  <p:stCondLst>
                                    <p:cond delay="0"/>
                                  </p:stCondLst>
                                  <p:childTnLst>
                                    <p:set>
                                      <p:cBhvr>
                                        <p:cTn id="106" dur="1" fill="hold">
                                          <p:stCondLst>
                                            <p:cond delay="0"/>
                                          </p:stCondLst>
                                        </p:cTn>
                                        <p:tgtEl>
                                          <p:spTgt spid="368"/>
                                        </p:tgtEl>
                                        <p:attrNameLst>
                                          <p:attrName>style.visibility</p:attrName>
                                        </p:attrNameLst>
                                      </p:cBhvr>
                                      <p:to>
                                        <p:strVal val="visible"/>
                                      </p:to>
                                    </p:set>
                                    <p:animEffect transition="in" filter="fade">
                                      <p:cBhvr>
                                        <p:cTn id="107" dur="341"/>
                                        <p:tgtEl>
                                          <p:spTgt spid="368"/>
                                        </p:tgtEl>
                                      </p:cBhvr>
                                    </p:animEffect>
                                  </p:childTnLst>
                                </p:cTn>
                              </p:par>
                            </p:childTnLst>
                          </p:cTn>
                        </p:par>
                        <p:par>
                          <p:cTn id="108" fill="hold">
                            <p:stCondLst>
                              <p:cond delay="10933"/>
                            </p:stCondLst>
                            <p:childTnLst>
                              <p:par>
                                <p:cTn id="109" presetID="10" presetClass="exit" presetSubtype="0" fill="hold" nodeType="afterEffect">
                                  <p:stCondLst>
                                    <p:cond delay="0"/>
                                  </p:stCondLst>
                                  <p:childTnLst>
                                    <p:animEffect transition="out" filter="fade">
                                      <p:cBhvr>
                                        <p:cTn id="110" dur="500"/>
                                        <p:tgtEl>
                                          <p:spTgt spid="369"/>
                                        </p:tgtEl>
                                      </p:cBhvr>
                                    </p:animEffect>
                                    <p:set>
                                      <p:cBhvr>
                                        <p:cTn id="111" dur="1" fill="hold">
                                          <p:stCondLst>
                                            <p:cond delay="500"/>
                                          </p:stCondLst>
                                        </p:cTn>
                                        <p:tgtEl>
                                          <p:spTgt spid="369"/>
                                        </p:tgtEl>
                                        <p:attrNameLst>
                                          <p:attrName>style.visibility</p:attrName>
                                        </p:attrNameLst>
                                      </p:cBhvr>
                                      <p:to>
                                        <p:strVal val="hidden"/>
                                      </p:to>
                                    </p:set>
                                  </p:childTnLst>
                                </p:cTn>
                              </p:par>
                            </p:childTnLst>
                          </p:cTn>
                        </p:par>
                        <p:par>
                          <p:cTn id="112" fill="hold">
                            <p:stCondLst>
                              <p:cond delay="11433"/>
                            </p:stCondLst>
                            <p:childTnLst>
                              <p:par>
                                <p:cTn id="113" presetID="10" presetClass="entr" presetSubtype="0" fill="hold" nodeType="afterEffect">
                                  <p:stCondLst>
                                    <p:cond delay="0"/>
                                  </p:stCondLst>
                                  <p:childTnLst>
                                    <p:set>
                                      <p:cBhvr>
                                        <p:cTn id="114" dur="1" fill="hold">
                                          <p:stCondLst>
                                            <p:cond delay="0"/>
                                          </p:stCondLst>
                                        </p:cTn>
                                        <p:tgtEl>
                                          <p:spTgt spid="370"/>
                                        </p:tgtEl>
                                        <p:attrNameLst>
                                          <p:attrName>style.visibility</p:attrName>
                                        </p:attrNameLst>
                                      </p:cBhvr>
                                      <p:to>
                                        <p:strVal val="visible"/>
                                      </p:to>
                                    </p:set>
                                    <p:animEffect transition="in" filter="fade">
                                      <p:cBhvr>
                                        <p:cTn id="115" dur="341"/>
                                        <p:tgtEl>
                                          <p:spTgt spid="370"/>
                                        </p:tgtEl>
                                      </p:cBhvr>
                                    </p:animEffect>
                                  </p:childTnLst>
                                </p:cTn>
                              </p:par>
                            </p:childTnLst>
                          </p:cTn>
                        </p:par>
                        <p:par>
                          <p:cTn id="116" fill="hold">
                            <p:stCondLst>
                              <p:cond delay="11774"/>
                            </p:stCondLst>
                            <p:childTnLst>
                              <p:par>
                                <p:cTn id="117" presetID="10" presetClass="exit" presetSubtype="0" fill="hold" nodeType="afterEffect">
                                  <p:stCondLst>
                                    <p:cond delay="0"/>
                                  </p:stCondLst>
                                  <p:childTnLst>
                                    <p:animEffect transition="out" filter="fade">
                                      <p:cBhvr>
                                        <p:cTn id="118" dur="500"/>
                                        <p:tgtEl>
                                          <p:spTgt spid="371"/>
                                        </p:tgtEl>
                                      </p:cBhvr>
                                    </p:animEffect>
                                    <p:set>
                                      <p:cBhvr>
                                        <p:cTn id="119" dur="1" fill="hold">
                                          <p:stCondLst>
                                            <p:cond delay="500"/>
                                          </p:stCondLst>
                                        </p:cTn>
                                        <p:tgtEl>
                                          <p:spTgt spid="371"/>
                                        </p:tgtEl>
                                        <p:attrNameLst>
                                          <p:attrName>style.visibility</p:attrName>
                                        </p:attrNameLst>
                                      </p:cBhvr>
                                      <p:to>
                                        <p:strVal val="hidden"/>
                                      </p:to>
                                    </p:set>
                                  </p:childTnLst>
                                </p:cTn>
                              </p:par>
                            </p:childTnLst>
                          </p:cTn>
                        </p:par>
                        <p:par>
                          <p:cTn id="120" fill="hold">
                            <p:stCondLst>
                              <p:cond delay="12274"/>
                            </p:stCondLst>
                            <p:childTnLst>
                              <p:par>
                                <p:cTn id="121" presetID="10" presetClass="entr" presetSubtype="0" fill="hold" nodeType="afterEffect">
                                  <p:stCondLst>
                                    <p:cond delay="0"/>
                                  </p:stCondLst>
                                  <p:childTnLst>
                                    <p:set>
                                      <p:cBhvr>
                                        <p:cTn id="122" dur="1" fill="hold">
                                          <p:stCondLst>
                                            <p:cond delay="0"/>
                                          </p:stCondLst>
                                        </p:cTn>
                                        <p:tgtEl>
                                          <p:spTgt spid="372"/>
                                        </p:tgtEl>
                                        <p:attrNameLst>
                                          <p:attrName>style.visibility</p:attrName>
                                        </p:attrNameLst>
                                      </p:cBhvr>
                                      <p:to>
                                        <p:strVal val="visible"/>
                                      </p:to>
                                    </p:set>
                                    <p:animEffect transition="in" filter="fade">
                                      <p:cBhvr>
                                        <p:cTn id="123" dur="341"/>
                                        <p:tgtEl>
                                          <p:spTgt spid="372"/>
                                        </p:tgtEl>
                                      </p:cBhvr>
                                    </p:animEffect>
                                  </p:childTnLst>
                                </p:cTn>
                              </p:par>
                            </p:childTnLst>
                          </p:cTn>
                        </p:par>
                        <p:par>
                          <p:cTn id="124" fill="hold">
                            <p:stCondLst>
                              <p:cond delay="12615"/>
                            </p:stCondLst>
                            <p:childTnLst>
                              <p:par>
                                <p:cTn id="125" presetID="10" presetClass="exit" presetSubtype="0" fill="hold" nodeType="afterEffect">
                                  <p:stCondLst>
                                    <p:cond delay="0"/>
                                  </p:stCondLst>
                                  <p:childTnLst>
                                    <p:animEffect transition="out" filter="fade">
                                      <p:cBhvr>
                                        <p:cTn id="126" dur="500"/>
                                        <p:tgtEl>
                                          <p:spTgt spid="373"/>
                                        </p:tgtEl>
                                      </p:cBhvr>
                                    </p:animEffect>
                                    <p:set>
                                      <p:cBhvr>
                                        <p:cTn id="127" dur="1" fill="hold">
                                          <p:stCondLst>
                                            <p:cond delay="500"/>
                                          </p:stCondLst>
                                        </p:cTn>
                                        <p:tgtEl>
                                          <p:spTgt spid="373"/>
                                        </p:tgtEl>
                                        <p:attrNameLst>
                                          <p:attrName>style.visibility</p:attrName>
                                        </p:attrNameLst>
                                      </p:cBhvr>
                                      <p:to>
                                        <p:strVal val="hidden"/>
                                      </p:to>
                                    </p:set>
                                  </p:childTnLst>
                                </p:cTn>
                              </p:par>
                            </p:childTnLst>
                          </p:cTn>
                        </p:par>
                        <p:par>
                          <p:cTn id="128" fill="hold">
                            <p:stCondLst>
                              <p:cond delay="13115"/>
                            </p:stCondLst>
                            <p:childTnLst>
                              <p:par>
                                <p:cTn id="129" presetID="10" presetClass="entr" presetSubtype="0" fill="hold" nodeType="afterEffect">
                                  <p:stCondLst>
                                    <p:cond delay="0"/>
                                  </p:stCondLst>
                                  <p:childTnLst>
                                    <p:set>
                                      <p:cBhvr>
                                        <p:cTn id="130" dur="1" fill="hold">
                                          <p:stCondLst>
                                            <p:cond delay="0"/>
                                          </p:stCondLst>
                                        </p:cTn>
                                        <p:tgtEl>
                                          <p:spTgt spid="374"/>
                                        </p:tgtEl>
                                        <p:attrNameLst>
                                          <p:attrName>style.visibility</p:attrName>
                                        </p:attrNameLst>
                                      </p:cBhvr>
                                      <p:to>
                                        <p:strVal val="visible"/>
                                      </p:to>
                                    </p:set>
                                    <p:animEffect transition="in" filter="fade">
                                      <p:cBhvr>
                                        <p:cTn id="131" dur="341"/>
                                        <p:tgtEl>
                                          <p:spTgt spid="374"/>
                                        </p:tgtEl>
                                      </p:cBhvr>
                                    </p:animEffect>
                                  </p:childTnLst>
                                </p:cTn>
                              </p:par>
                            </p:childTnLst>
                          </p:cTn>
                        </p:par>
                        <p:par>
                          <p:cTn id="132" fill="hold">
                            <p:stCondLst>
                              <p:cond delay="13456"/>
                            </p:stCondLst>
                            <p:childTnLst>
                              <p:par>
                                <p:cTn id="133" presetID="10" presetClass="exit" presetSubtype="0" fill="hold" nodeType="afterEffect">
                                  <p:stCondLst>
                                    <p:cond delay="0"/>
                                  </p:stCondLst>
                                  <p:childTnLst>
                                    <p:animEffect transition="out" filter="fade">
                                      <p:cBhvr>
                                        <p:cTn id="134" dur="500"/>
                                        <p:tgtEl>
                                          <p:spTgt spid="375"/>
                                        </p:tgtEl>
                                      </p:cBhvr>
                                    </p:animEffect>
                                    <p:set>
                                      <p:cBhvr>
                                        <p:cTn id="135" dur="1" fill="hold">
                                          <p:stCondLst>
                                            <p:cond delay="500"/>
                                          </p:stCondLst>
                                        </p:cTn>
                                        <p:tgtEl>
                                          <p:spTgt spid="375"/>
                                        </p:tgtEl>
                                        <p:attrNameLst>
                                          <p:attrName>style.visibility</p:attrName>
                                        </p:attrNameLst>
                                      </p:cBhvr>
                                      <p:to>
                                        <p:strVal val="hidden"/>
                                      </p:to>
                                    </p:set>
                                  </p:childTnLst>
                                </p:cTn>
                              </p:par>
                            </p:childTnLst>
                          </p:cTn>
                        </p:par>
                        <p:par>
                          <p:cTn id="136" fill="hold">
                            <p:stCondLst>
                              <p:cond delay="13956"/>
                            </p:stCondLst>
                            <p:childTnLst>
                              <p:par>
                                <p:cTn id="137" presetID="10" presetClass="entr" presetSubtype="0" fill="hold" nodeType="afterEffect">
                                  <p:stCondLst>
                                    <p:cond delay="0"/>
                                  </p:stCondLst>
                                  <p:childTnLst>
                                    <p:set>
                                      <p:cBhvr>
                                        <p:cTn id="138" dur="1" fill="hold">
                                          <p:stCondLst>
                                            <p:cond delay="0"/>
                                          </p:stCondLst>
                                        </p:cTn>
                                        <p:tgtEl>
                                          <p:spTgt spid="376"/>
                                        </p:tgtEl>
                                        <p:attrNameLst>
                                          <p:attrName>style.visibility</p:attrName>
                                        </p:attrNameLst>
                                      </p:cBhvr>
                                      <p:to>
                                        <p:strVal val="visible"/>
                                      </p:to>
                                    </p:set>
                                    <p:animEffect transition="in" filter="fade">
                                      <p:cBhvr>
                                        <p:cTn id="139" dur="341"/>
                                        <p:tgtEl>
                                          <p:spTgt spid="376"/>
                                        </p:tgtEl>
                                      </p:cBhvr>
                                    </p:animEffect>
                                  </p:childTnLst>
                                </p:cTn>
                              </p:par>
                            </p:childTnLst>
                          </p:cTn>
                        </p:par>
                        <p:par>
                          <p:cTn id="140" fill="hold">
                            <p:stCondLst>
                              <p:cond delay="14297"/>
                            </p:stCondLst>
                            <p:childTnLst>
                              <p:par>
                                <p:cTn id="141" presetID="10" presetClass="exit" presetSubtype="0" fill="hold" nodeType="afterEffect">
                                  <p:stCondLst>
                                    <p:cond delay="0"/>
                                  </p:stCondLst>
                                  <p:childTnLst>
                                    <p:animEffect transition="out" filter="fade">
                                      <p:cBhvr>
                                        <p:cTn id="142" dur="500"/>
                                        <p:tgtEl>
                                          <p:spTgt spid="377"/>
                                        </p:tgtEl>
                                      </p:cBhvr>
                                    </p:animEffect>
                                    <p:set>
                                      <p:cBhvr>
                                        <p:cTn id="143" dur="1" fill="hold">
                                          <p:stCondLst>
                                            <p:cond delay="500"/>
                                          </p:stCondLst>
                                        </p:cTn>
                                        <p:tgtEl>
                                          <p:spTgt spid="377"/>
                                        </p:tgtEl>
                                        <p:attrNameLst>
                                          <p:attrName>style.visibility</p:attrName>
                                        </p:attrNameLst>
                                      </p:cBhvr>
                                      <p:to>
                                        <p:strVal val="hidden"/>
                                      </p:to>
                                    </p:set>
                                  </p:childTnLst>
                                </p:cTn>
                              </p:par>
                            </p:childTnLst>
                          </p:cTn>
                        </p:par>
                        <p:par>
                          <p:cTn id="144" fill="hold">
                            <p:stCondLst>
                              <p:cond delay="14797"/>
                            </p:stCondLst>
                            <p:childTnLst>
                              <p:par>
                                <p:cTn id="145" presetID="10" presetClass="entr" presetSubtype="0" fill="hold" nodeType="afterEffect">
                                  <p:stCondLst>
                                    <p:cond delay="0"/>
                                  </p:stCondLst>
                                  <p:childTnLst>
                                    <p:set>
                                      <p:cBhvr>
                                        <p:cTn id="146" dur="1" fill="hold">
                                          <p:stCondLst>
                                            <p:cond delay="0"/>
                                          </p:stCondLst>
                                        </p:cTn>
                                        <p:tgtEl>
                                          <p:spTgt spid="378"/>
                                        </p:tgtEl>
                                        <p:attrNameLst>
                                          <p:attrName>style.visibility</p:attrName>
                                        </p:attrNameLst>
                                      </p:cBhvr>
                                      <p:to>
                                        <p:strVal val="visible"/>
                                      </p:to>
                                    </p:set>
                                    <p:animEffect transition="in" filter="fade">
                                      <p:cBhvr>
                                        <p:cTn id="147" dur="341"/>
                                        <p:tgtEl>
                                          <p:spTgt spid="378"/>
                                        </p:tgtEl>
                                      </p:cBhvr>
                                    </p:animEffect>
                                  </p:childTnLst>
                                </p:cTn>
                              </p:par>
                            </p:childTnLst>
                          </p:cTn>
                        </p:par>
                        <p:par>
                          <p:cTn id="148" fill="hold">
                            <p:stCondLst>
                              <p:cond delay="15138"/>
                            </p:stCondLst>
                            <p:childTnLst>
                              <p:par>
                                <p:cTn id="149" presetID="10" presetClass="exit" presetSubtype="0" fill="hold" nodeType="afterEffect">
                                  <p:stCondLst>
                                    <p:cond delay="0"/>
                                  </p:stCondLst>
                                  <p:childTnLst>
                                    <p:animEffect transition="out" filter="fade">
                                      <p:cBhvr>
                                        <p:cTn id="150" dur="500"/>
                                        <p:tgtEl>
                                          <p:spTgt spid="379"/>
                                        </p:tgtEl>
                                      </p:cBhvr>
                                    </p:animEffect>
                                    <p:set>
                                      <p:cBhvr>
                                        <p:cTn id="151" dur="1" fill="hold">
                                          <p:stCondLst>
                                            <p:cond delay="500"/>
                                          </p:stCondLst>
                                        </p:cTn>
                                        <p:tgtEl>
                                          <p:spTgt spid="379"/>
                                        </p:tgtEl>
                                        <p:attrNameLst>
                                          <p:attrName>style.visibility</p:attrName>
                                        </p:attrNameLst>
                                      </p:cBhvr>
                                      <p:to>
                                        <p:strVal val="hidden"/>
                                      </p:to>
                                    </p:set>
                                  </p:childTnLst>
                                </p:cTn>
                              </p:par>
                            </p:childTnLst>
                          </p:cTn>
                        </p:par>
                        <p:par>
                          <p:cTn id="152" fill="hold">
                            <p:stCondLst>
                              <p:cond delay="15638"/>
                            </p:stCondLst>
                            <p:childTnLst>
                              <p:par>
                                <p:cTn id="153" presetID="10" presetClass="entr" presetSubtype="0" fill="hold" nodeType="afterEffect">
                                  <p:stCondLst>
                                    <p:cond delay="0"/>
                                  </p:stCondLst>
                                  <p:childTnLst>
                                    <p:set>
                                      <p:cBhvr>
                                        <p:cTn id="154" dur="1" fill="hold">
                                          <p:stCondLst>
                                            <p:cond delay="0"/>
                                          </p:stCondLst>
                                        </p:cTn>
                                        <p:tgtEl>
                                          <p:spTgt spid="380"/>
                                        </p:tgtEl>
                                        <p:attrNameLst>
                                          <p:attrName>style.visibility</p:attrName>
                                        </p:attrNameLst>
                                      </p:cBhvr>
                                      <p:to>
                                        <p:strVal val="visible"/>
                                      </p:to>
                                    </p:set>
                                    <p:animEffect transition="in" filter="fade">
                                      <p:cBhvr>
                                        <p:cTn id="155" dur="341"/>
                                        <p:tgtEl>
                                          <p:spTgt spid="380"/>
                                        </p:tgtEl>
                                      </p:cBhvr>
                                    </p:animEffect>
                                  </p:childTnLst>
                                </p:cTn>
                              </p:par>
                            </p:childTnLst>
                          </p:cTn>
                        </p:par>
                        <p:par>
                          <p:cTn id="156" fill="hold">
                            <p:stCondLst>
                              <p:cond delay="15979"/>
                            </p:stCondLst>
                            <p:childTnLst>
                              <p:par>
                                <p:cTn id="157" presetID="10" presetClass="exit" presetSubtype="0" fill="hold" nodeType="afterEffect">
                                  <p:stCondLst>
                                    <p:cond delay="0"/>
                                  </p:stCondLst>
                                  <p:childTnLst>
                                    <p:animEffect transition="out" filter="fade">
                                      <p:cBhvr>
                                        <p:cTn id="158" dur="500"/>
                                        <p:tgtEl>
                                          <p:spTgt spid="381"/>
                                        </p:tgtEl>
                                      </p:cBhvr>
                                    </p:animEffect>
                                    <p:set>
                                      <p:cBhvr>
                                        <p:cTn id="159" dur="1" fill="hold">
                                          <p:stCondLst>
                                            <p:cond delay="500"/>
                                          </p:stCondLst>
                                        </p:cTn>
                                        <p:tgtEl>
                                          <p:spTgt spid="381"/>
                                        </p:tgtEl>
                                        <p:attrNameLst>
                                          <p:attrName>style.visibility</p:attrName>
                                        </p:attrNameLst>
                                      </p:cBhvr>
                                      <p:to>
                                        <p:strVal val="hidden"/>
                                      </p:to>
                                    </p:set>
                                  </p:childTnLst>
                                </p:cTn>
                              </p:par>
                            </p:childTnLst>
                          </p:cTn>
                        </p:par>
                        <p:par>
                          <p:cTn id="160" fill="hold">
                            <p:stCondLst>
                              <p:cond delay="16479"/>
                            </p:stCondLst>
                            <p:childTnLst>
                              <p:par>
                                <p:cTn id="161" presetID="10" presetClass="entr" presetSubtype="0" fill="hold" nodeType="afterEffect">
                                  <p:stCondLst>
                                    <p:cond delay="0"/>
                                  </p:stCondLst>
                                  <p:childTnLst>
                                    <p:set>
                                      <p:cBhvr>
                                        <p:cTn id="162" dur="1" fill="hold">
                                          <p:stCondLst>
                                            <p:cond delay="0"/>
                                          </p:stCondLst>
                                        </p:cTn>
                                        <p:tgtEl>
                                          <p:spTgt spid="382"/>
                                        </p:tgtEl>
                                        <p:attrNameLst>
                                          <p:attrName>style.visibility</p:attrName>
                                        </p:attrNameLst>
                                      </p:cBhvr>
                                      <p:to>
                                        <p:strVal val="visible"/>
                                      </p:to>
                                    </p:set>
                                    <p:animEffect transition="in" filter="fade">
                                      <p:cBhvr>
                                        <p:cTn id="163" dur="341"/>
                                        <p:tgtEl>
                                          <p:spTgt spid="382"/>
                                        </p:tgtEl>
                                      </p:cBhvr>
                                    </p:animEffect>
                                  </p:childTnLst>
                                </p:cTn>
                              </p:par>
                            </p:childTnLst>
                          </p:cTn>
                        </p:par>
                        <p:par>
                          <p:cTn id="164" fill="hold">
                            <p:stCondLst>
                              <p:cond delay="16820"/>
                            </p:stCondLst>
                            <p:childTnLst>
                              <p:par>
                                <p:cTn id="165" presetID="10" presetClass="exit" presetSubtype="0" fill="hold" nodeType="afterEffect">
                                  <p:stCondLst>
                                    <p:cond delay="0"/>
                                  </p:stCondLst>
                                  <p:childTnLst>
                                    <p:animEffect transition="out" filter="fade">
                                      <p:cBhvr>
                                        <p:cTn id="166" dur="500"/>
                                        <p:tgtEl>
                                          <p:spTgt spid="383"/>
                                        </p:tgtEl>
                                      </p:cBhvr>
                                    </p:animEffect>
                                    <p:set>
                                      <p:cBhvr>
                                        <p:cTn id="167" dur="1" fill="hold">
                                          <p:stCondLst>
                                            <p:cond delay="500"/>
                                          </p:stCondLst>
                                        </p:cTn>
                                        <p:tgtEl>
                                          <p:spTgt spid="383"/>
                                        </p:tgtEl>
                                        <p:attrNameLst>
                                          <p:attrName>style.visibility</p:attrName>
                                        </p:attrNameLst>
                                      </p:cBhvr>
                                      <p:to>
                                        <p:strVal val="hidden"/>
                                      </p:to>
                                    </p:set>
                                  </p:childTnLst>
                                </p:cTn>
                              </p:par>
                            </p:childTnLst>
                          </p:cTn>
                        </p:par>
                        <p:par>
                          <p:cTn id="168" fill="hold">
                            <p:stCondLst>
                              <p:cond delay="17320"/>
                            </p:stCondLst>
                            <p:childTnLst>
                              <p:par>
                                <p:cTn id="169" presetID="10" presetClass="entr" presetSubtype="0" fill="hold" nodeType="afterEffect">
                                  <p:stCondLst>
                                    <p:cond delay="0"/>
                                  </p:stCondLst>
                                  <p:childTnLst>
                                    <p:set>
                                      <p:cBhvr>
                                        <p:cTn id="170" dur="1" fill="hold">
                                          <p:stCondLst>
                                            <p:cond delay="0"/>
                                          </p:stCondLst>
                                        </p:cTn>
                                        <p:tgtEl>
                                          <p:spTgt spid="384"/>
                                        </p:tgtEl>
                                        <p:attrNameLst>
                                          <p:attrName>style.visibility</p:attrName>
                                        </p:attrNameLst>
                                      </p:cBhvr>
                                      <p:to>
                                        <p:strVal val="visible"/>
                                      </p:to>
                                    </p:set>
                                    <p:animEffect transition="in" filter="fade">
                                      <p:cBhvr>
                                        <p:cTn id="171" dur="341"/>
                                        <p:tgtEl>
                                          <p:spTgt spid="384"/>
                                        </p:tgtEl>
                                      </p:cBhvr>
                                    </p:animEffect>
                                  </p:childTnLst>
                                </p:cTn>
                              </p:par>
                            </p:childTnLst>
                          </p:cTn>
                        </p:par>
                        <p:par>
                          <p:cTn id="172" fill="hold">
                            <p:stCondLst>
                              <p:cond delay="17661"/>
                            </p:stCondLst>
                            <p:childTnLst>
                              <p:par>
                                <p:cTn id="173" presetID="10" presetClass="exit" presetSubtype="0" fill="hold" nodeType="afterEffect">
                                  <p:stCondLst>
                                    <p:cond delay="0"/>
                                  </p:stCondLst>
                                  <p:childTnLst>
                                    <p:animEffect transition="out" filter="fade">
                                      <p:cBhvr>
                                        <p:cTn id="174" dur="500"/>
                                        <p:tgtEl>
                                          <p:spTgt spid="385"/>
                                        </p:tgtEl>
                                      </p:cBhvr>
                                    </p:animEffect>
                                    <p:set>
                                      <p:cBhvr>
                                        <p:cTn id="175" dur="1" fill="hold">
                                          <p:stCondLst>
                                            <p:cond delay="500"/>
                                          </p:stCondLst>
                                        </p:cTn>
                                        <p:tgtEl>
                                          <p:spTgt spid="385"/>
                                        </p:tgtEl>
                                        <p:attrNameLst>
                                          <p:attrName>style.visibility</p:attrName>
                                        </p:attrNameLst>
                                      </p:cBhvr>
                                      <p:to>
                                        <p:strVal val="hidden"/>
                                      </p:to>
                                    </p:set>
                                  </p:childTnLst>
                                </p:cTn>
                              </p:par>
                            </p:childTnLst>
                          </p:cTn>
                        </p:par>
                        <p:par>
                          <p:cTn id="176" fill="hold">
                            <p:stCondLst>
                              <p:cond delay="18161"/>
                            </p:stCondLst>
                            <p:childTnLst>
                              <p:par>
                                <p:cTn id="177" presetID="10" presetClass="entr" presetSubtype="0" fill="hold" nodeType="afterEffect">
                                  <p:stCondLst>
                                    <p:cond delay="0"/>
                                  </p:stCondLst>
                                  <p:childTnLst>
                                    <p:set>
                                      <p:cBhvr>
                                        <p:cTn id="178" dur="1" fill="hold">
                                          <p:stCondLst>
                                            <p:cond delay="0"/>
                                          </p:stCondLst>
                                        </p:cTn>
                                        <p:tgtEl>
                                          <p:spTgt spid="386"/>
                                        </p:tgtEl>
                                        <p:attrNameLst>
                                          <p:attrName>style.visibility</p:attrName>
                                        </p:attrNameLst>
                                      </p:cBhvr>
                                      <p:to>
                                        <p:strVal val="visible"/>
                                      </p:to>
                                    </p:set>
                                    <p:animEffect transition="in" filter="fade">
                                      <p:cBhvr>
                                        <p:cTn id="179" dur="341"/>
                                        <p:tgtEl>
                                          <p:spTgt spid="386"/>
                                        </p:tgtEl>
                                      </p:cBhvr>
                                    </p:animEffect>
                                  </p:childTnLst>
                                </p:cTn>
                              </p:par>
                            </p:childTnLst>
                          </p:cTn>
                        </p:par>
                        <p:par>
                          <p:cTn id="180" fill="hold">
                            <p:stCondLst>
                              <p:cond delay="18502"/>
                            </p:stCondLst>
                            <p:childTnLst>
                              <p:par>
                                <p:cTn id="181" presetID="10" presetClass="exit" presetSubtype="0" fill="hold" nodeType="afterEffect">
                                  <p:stCondLst>
                                    <p:cond delay="0"/>
                                  </p:stCondLst>
                                  <p:childTnLst>
                                    <p:animEffect transition="out" filter="fade">
                                      <p:cBhvr>
                                        <p:cTn id="182" dur="500"/>
                                        <p:tgtEl>
                                          <p:spTgt spid="387"/>
                                        </p:tgtEl>
                                      </p:cBhvr>
                                    </p:animEffect>
                                    <p:set>
                                      <p:cBhvr>
                                        <p:cTn id="183" dur="1" fill="hold">
                                          <p:stCondLst>
                                            <p:cond delay="500"/>
                                          </p:stCondLst>
                                        </p:cTn>
                                        <p:tgtEl>
                                          <p:spTgt spid="387"/>
                                        </p:tgtEl>
                                        <p:attrNameLst>
                                          <p:attrName>style.visibility</p:attrName>
                                        </p:attrNameLst>
                                      </p:cBhvr>
                                      <p:to>
                                        <p:strVal val="hidden"/>
                                      </p:to>
                                    </p:set>
                                  </p:childTnLst>
                                </p:cTn>
                              </p:par>
                            </p:childTnLst>
                          </p:cTn>
                        </p:par>
                        <p:par>
                          <p:cTn id="184" fill="hold">
                            <p:stCondLst>
                              <p:cond delay="19002"/>
                            </p:stCondLst>
                            <p:childTnLst>
                              <p:par>
                                <p:cTn id="185" presetID="10" presetClass="entr" presetSubtype="0" fill="hold" nodeType="afterEffect">
                                  <p:stCondLst>
                                    <p:cond delay="0"/>
                                  </p:stCondLst>
                                  <p:childTnLst>
                                    <p:set>
                                      <p:cBhvr>
                                        <p:cTn id="186" dur="1" fill="hold">
                                          <p:stCondLst>
                                            <p:cond delay="0"/>
                                          </p:stCondLst>
                                        </p:cTn>
                                        <p:tgtEl>
                                          <p:spTgt spid="388"/>
                                        </p:tgtEl>
                                        <p:attrNameLst>
                                          <p:attrName>style.visibility</p:attrName>
                                        </p:attrNameLst>
                                      </p:cBhvr>
                                      <p:to>
                                        <p:strVal val="visible"/>
                                      </p:to>
                                    </p:set>
                                    <p:animEffect transition="in" filter="fade">
                                      <p:cBhvr>
                                        <p:cTn id="187" dur="341"/>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92"/>
        <p:cNvGrpSpPr/>
        <p:nvPr/>
      </p:nvGrpSpPr>
      <p:grpSpPr>
        <a:xfrm>
          <a:off x="0" y="0"/>
          <a:ext cx="0" cy="0"/>
          <a:chOff x="0" y="0"/>
          <a:chExt cx="0" cy="0"/>
        </a:xfrm>
      </p:grpSpPr>
      <p:pic>
        <p:nvPicPr>
          <p:cNvPr id="393" name="Google Shape;393;p29"/>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94" name="Google Shape;394;p29"/>
          <p:cNvSpPr/>
          <p:nvPr/>
        </p:nvSpPr>
        <p:spPr>
          <a:xfrm>
            <a:off x="5724128" y="217930"/>
            <a:ext cx="3024335"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Progres FISIK</a:t>
            </a:r>
            <a:endParaRPr sz="1400" b="0" i="0" u="none" strike="noStrike" cap="none">
              <a:solidFill>
                <a:srgbClr val="000000"/>
              </a:solidFill>
              <a:latin typeface="Arial"/>
              <a:ea typeface="Arial"/>
              <a:cs typeface="Arial"/>
              <a:sym typeface="Arial"/>
            </a:endParaRPr>
          </a:p>
        </p:txBody>
      </p:sp>
      <p:sp>
        <p:nvSpPr>
          <p:cNvPr id="395" name="Google Shape;395;p29"/>
          <p:cNvSpPr txBox="1"/>
          <p:nvPr/>
        </p:nvSpPr>
        <p:spPr>
          <a:xfrm>
            <a:off x="161925" y="5157192"/>
            <a:ext cx="882015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Sumber Data</a:t>
            </a:r>
            <a:r>
              <a:rPr lang="en-US" sz="1600" b="0" i="0" u="none" strike="noStrike" cap="none">
                <a:solidFill>
                  <a:schemeClr val="dk1"/>
                </a:solidFill>
                <a:latin typeface="Calibri"/>
                <a:ea typeface="Calibri"/>
                <a:cs typeface="Calibri"/>
                <a:sym typeface="Calibri"/>
              </a:rPr>
              <a:t>			: Realisasi output kegiatan</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Metode Pengisian</a:t>
            </a:r>
            <a:r>
              <a:rPr lang="en-US" sz="1600" b="0" i="0" u="none" strike="noStrike" cap="none">
                <a:solidFill>
                  <a:schemeClr val="dk1"/>
                </a:solidFill>
                <a:latin typeface="Calibri"/>
                <a:ea typeface="Calibri"/>
                <a:cs typeface="Calibri"/>
                <a:sym typeface="Calibri"/>
              </a:rPr>
              <a:t>		: Manual baik target maupun realisasi</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Frekuensi Pengisian</a:t>
            </a:r>
            <a:r>
              <a:rPr lang="en-US" sz="1600" b="0" i="0" u="none" strike="noStrike" cap="none">
                <a:solidFill>
                  <a:schemeClr val="dk1"/>
                </a:solidFill>
                <a:latin typeface="Calibri"/>
                <a:ea typeface="Calibri"/>
                <a:cs typeface="Calibri"/>
                <a:sym typeface="Calibri"/>
              </a:rPr>
              <a:t>		: Target = 1 kali setiap tahun anggaran ; Realisasi = Setiap bulan</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Batas Waktu Pengisian</a:t>
            </a:r>
            <a:r>
              <a:rPr lang="en-US" sz="1600" b="0" i="0" u="none" strike="noStrike" cap="none">
                <a:solidFill>
                  <a:schemeClr val="dk1"/>
                </a:solidFill>
                <a:latin typeface="Calibri"/>
                <a:ea typeface="Calibri"/>
                <a:cs typeface="Calibri"/>
                <a:sym typeface="Calibri"/>
              </a:rPr>
              <a:t>	: Target = Akhir Januari tahun berjalan;  Realisasi = Tanggal 15 bulan berikutnya</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Arial"/>
              <a:buNone/>
            </a:pPr>
            <a:r>
              <a:rPr lang="en-US" sz="1600" b="1" i="0" u="none" strike="noStrike" cap="none">
                <a:solidFill>
                  <a:schemeClr val="dk1"/>
                </a:solidFill>
                <a:latin typeface="Calibri"/>
                <a:ea typeface="Calibri"/>
                <a:cs typeface="Calibri"/>
                <a:sym typeface="Calibri"/>
              </a:rPr>
              <a:t>Revisi</a:t>
            </a:r>
            <a:r>
              <a:rPr lang="en-US" sz="1600" b="0" i="0" u="none" strike="noStrike" cap="none">
                <a:solidFill>
                  <a:schemeClr val="dk1"/>
                </a:solidFill>
                <a:latin typeface="Calibri"/>
                <a:ea typeface="Calibri"/>
                <a:cs typeface="Calibri"/>
                <a:sym typeface="Calibri"/>
              </a:rPr>
              <a:t>				: Diperbolehkan atas permintaan Pejabat Penghubung</a:t>
            </a:r>
            <a:endParaRPr sz="1600" b="0" i="0" u="none" strike="noStrike" cap="none">
              <a:solidFill>
                <a:schemeClr val="dk1"/>
              </a:solidFill>
              <a:latin typeface="Calibri"/>
              <a:ea typeface="Calibri"/>
              <a:cs typeface="Calibri"/>
              <a:sym typeface="Calibri"/>
            </a:endParaRPr>
          </a:p>
        </p:txBody>
      </p:sp>
      <p:pic>
        <p:nvPicPr>
          <p:cNvPr id="396" name="Google Shape;396;p29"/>
          <p:cNvPicPr preferRelativeResize="0"/>
          <p:nvPr/>
        </p:nvPicPr>
        <p:blipFill rotWithShape="1">
          <a:blip r:embed="rId4">
            <a:alphaModFix/>
          </a:blip>
          <a:srcRect t="7917"/>
          <a:stretch/>
        </p:blipFill>
        <p:spPr>
          <a:xfrm>
            <a:off x="755576" y="908316"/>
            <a:ext cx="7402912" cy="4154778"/>
          </a:xfrm>
          <a:prstGeom prst="rect">
            <a:avLst/>
          </a:prstGeom>
          <a:noFill/>
          <a:ln>
            <a:noFill/>
          </a:ln>
        </p:spPr>
      </p:pic>
      <p:grpSp>
        <p:nvGrpSpPr>
          <p:cNvPr id="397" name="Google Shape;397;p29"/>
          <p:cNvGrpSpPr/>
          <p:nvPr/>
        </p:nvGrpSpPr>
        <p:grpSpPr>
          <a:xfrm>
            <a:off x="7107851" y="6237312"/>
            <a:ext cx="2045068" cy="421333"/>
            <a:chOff x="6298054" y="4359241"/>
            <a:chExt cx="2045068" cy="421333"/>
          </a:xfrm>
        </p:grpSpPr>
        <p:sp>
          <p:nvSpPr>
            <p:cNvPr id="398" name="Google Shape;398;p29">
              <a:hlinkClick r:id="rId5"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399" name="Google Shape;399;p29">
              <a:hlinkClick r:id="rId5" action="ppaction://hlinksldjump"/>
            </p:cNvPr>
            <p:cNvPicPr preferRelativeResize="0"/>
            <p:nvPr/>
          </p:nvPicPr>
          <p:blipFill rotWithShape="1">
            <a:blip r:embed="rId6">
              <a:alphaModFix/>
            </a:blip>
            <a:srcRect/>
            <a:stretch/>
          </p:blipFill>
          <p:spPr>
            <a:xfrm>
              <a:off x="6298054" y="4359241"/>
              <a:ext cx="366076" cy="421333"/>
            </a:xfrm>
            <a:prstGeom prst="rect">
              <a:avLst/>
            </a:prstGeom>
            <a:noFill/>
            <a:ln>
              <a:noFill/>
            </a:ln>
          </p:spPr>
        </p:pic>
      </p:grpSp>
      <p:pic>
        <p:nvPicPr>
          <p:cNvPr id="400" name="Google Shape;400;p29"/>
          <p:cNvPicPr preferRelativeResize="0"/>
          <p:nvPr/>
        </p:nvPicPr>
        <p:blipFill rotWithShape="1">
          <a:blip r:embed="rId7">
            <a:alphaModFix/>
          </a:blip>
          <a:srcRect/>
          <a:stretch/>
        </p:blipFill>
        <p:spPr>
          <a:xfrm>
            <a:off x="268480" y="209138"/>
            <a:ext cx="1845016" cy="6551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4"/>
          <p:cNvPicPr preferRelativeResize="0"/>
          <p:nvPr/>
        </p:nvPicPr>
        <p:blipFill rotWithShape="1">
          <a:blip r:embed="rId3">
            <a:alphaModFix/>
          </a:blip>
          <a:srcRect/>
          <a:stretch/>
        </p:blipFill>
        <p:spPr>
          <a:xfrm>
            <a:off x="-917" y="0"/>
            <a:ext cx="9144000" cy="6858000"/>
          </a:xfrm>
          <a:prstGeom prst="rect">
            <a:avLst/>
          </a:prstGeom>
          <a:noFill/>
          <a:ln>
            <a:noFill/>
          </a:ln>
        </p:spPr>
      </p:pic>
      <p:pic>
        <p:nvPicPr>
          <p:cNvPr id="99" name="Google Shape;99;p4"/>
          <p:cNvPicPr preferRelativeResize="0"/>
          <p:nvPr/>
        </p:nvPicPr>
        <p:blipFill rotWithShape="1">
          <a:blip r:embed="rId4">
            <a:alphaModFix/>
          </a:blip>
          <a:srcRect/>
          <a:stretch/>
        </p:blipFill>
        <p:spPr>
          <a:xfrm>
            <a:off x="-5273" y="4019148"/>
            <a:ext cx="3911418" cy="2933563"/>
          </a:xfrm>
          <a:prstGeom prst="rect">
            <a:avLst/>
          </a:prstGeom>
          <a:noFill/>
          <a:ln>
            <a:noFill/>
          </a:ln>
        </p:spPr>
      </p:pic>
      <p:sp>
        <p:nvSpPr>
          <p:cNvPr id="100" name="Google Shape;100;p4"/>
          <p:cNvSpPr/>
          <p:nvPr/>
        </p:nvSpPr>
        <p:spPr>
          <a:xfrm>
            <a:off x="4139952" y="217930"/>
            <a:ext cx="460851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584129"/>
                </a:solidFill>
                <a:latin typeface="Arial"/>
                <a:ea typeface="Arial"/>
                <a:cs typeface="Arial"/>
                <a:sym typeface="Arial"/>
              </a:rPr>
              <a:t>Dasar Pelaksanaan</a:t>
            </a:r>
            <a:endParaRPr sz="3600" b="0" i="0" u="none" strike="noStrike" cap="none">
              <a:solidFill>
                <a:srgbClr val="584129"/>
              </a:solidFill>
              <a:latin typeface="Arial"/>
              <a:ea typeface="Arial"/>
              <a:cs typeface="Arial"/>
              <a:sym typeface="Arial"/>
            </a:endParaRPr>
          </a:p>
        </p:txBody>
      </p:sp>
      <p:pic>
        <p:nvPicPr>
          <p:cNvPr id="101" name="Google Shape;101;p4"/>
          <p:cNvPicPr preferRelativeResize="0"/>
          <p:nvPr/>
        </p:nvPicPr>
        <p:blipFill rotWithShape="1">
          <a:blip r:embed="rId5">
            <a:alphaModFix/>
          </a:blip>
          <a:srcRect/>
          <a:stretch/>
        </p:blipFill>
        <p:spPr>
          <a:xfrm>
            <a:off x="1950436" y="864261"/>
            <a:ext cx="1152128" cy="950748"/>
          </a:xfrm>
          <a:prstGeom prst="rect">
            <a:avLst/>
          </a:prstGeom>
          <a:noFill/>
          <a:ln>
            <a:noFill/>
          </a:ln>
        </p:spPr>
      </p:pic>
      <p:sp>
        <p:nvSpPr>
          <p:cNvPr id="102" name="Google Shape;102;p4"/>
          <p:cNvSpPr/>
          <p:nvPr/>
        </p:nvSpPr>
        <p:spPr>
          <a:xfrm>
            <a:off x="431539" y="1203794"/>
            <a:ext cx="3017608" cy="424731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Pasal 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Untuk mendukung kelancaran pelaksanaan tugas TEPRA, para Menteri, pimpinan Lembaga Pemerintah non Kementerian, Kepala Kepolisian Negara Republik Indonesia,  Panglima Tentara Nasional Indonesia,  pimpinan Sekretariat Lembaga Negara, Gubernur, dan Bupati/Walikota sesuai tugas, fungsi, dan kewenangannya: </a:t>
            </a:r>
            <a:endParaRPr sz="1400" b="0" i="0" u="none" strike="noStrike" cap="none">
              <a:solidFill>
                <a:srgbClr val="000000"/>
              </a:solidFill>
              <a:latin typeface="Arial"/>
              <a:ea typeface="Arial"/>
              <a:cs typeface="Arial"/>
              <a:sym typeface="Arial"/>
            </a:endParaRPr>
          </a:p>
        </p:txBody>
      </p:sp>
      <p:sp>
        <p:nvSpPr>
          <p:cNvPr id="103" name="Google Shape;103;p4"/>
          <p:cNvSpPr/>
          <p:nvPr/>
        </p:nvSpPr>
        <p:spPr>
          <a:xfrm>
            <a:off x="3723511" y="980728"/>
            <a:ext cx="5145208" cy="558614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1700"/>
              <a:buFont typeface="Arial"/>
              <a:buAutoNum type="alphaLcPeriod"/>
            </a:pPr>
            <a:r>
              <a:rPr lang="en-US" sz="1700" b="0" i="0" u="none" strike="noStrike" cap="none">
                <a:solidFill>
                  <a:schemeClr val="dk1"/>
                </a:solidFill>
                <a:latin typeface="Calibri"/>
                <a:ea typeface="Calibri"/>
                <a:cs typeface="Calibri"/>
                <a:sym typeface="Calibri"/>
              </a:rPr>
              <a:t>menyiapkan dokumen dan data yang diperlukan dalam rangka pelaksanaan pengawasan realisasi anggaran dan program Pemerintah; </a:t>
            </a:r>
            <a:endParaRPr sz="1400" b="0" i="0" u="none" strike="noStrike" cap="none">
              <a:solidFill>
                <a:srgbClr val="000000"/>
              </a:solidFill>
              <a:latin typeface="Arial"/>
              <a:ea typeface="Arial"/>
              <a:cs typeface="Arial"/>
              <a:sym typeface="Arial"/>
            </a:endParaRPr>
          </a:p>
          <a:p>
            <a:pPr marL="450850" marR="0" lvl="0" indent="-234950" algn="l" rtl="0">
              <a:lnSpc>
                <a:spcPct val="100000"/>
              </a:lnSpc>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700"/>
              <a:buFont typeface="Arial"/>
              <a:buAutoNum type="alphaLcPeriod"/>
            </a:pPr>
            <a:r>
              <a:rPr lang="en-US" sz="1700" b="0" i="0" u="none" strike="noStrike" cap="none">
                <a:solidFill>
                  <a:schemeClr val="dk1"/>
                </a:solidFill>
                <a:latin typeface="Calibri"/>
                <a:ea typeface="Calibri"/>
                <a:cs typeface="Calibri"/>
                <a:sym typeface="Calibri"/>
              </a:rPr>
              <a:t>menyampaikan segala dokumen dan data yang diperlukan oleh TEPRA; </a:t>
            </a:r>
            <a:endParaRPr sz="1400" b="0" i="0" u="none" strike="noStrike" cap="none">
              <a:solidFill>
                <a:srgbClr val="000000"/>
              </a:solidFill>
              <a:latin typeface="Arial"/>
              <a:ea typeface="Arial"/>
              <a:cs typeface="Arial"/>
              <a:sym typeface="Arial"/>
            </a:endParaRPr>
          </a:p>
          <a:p>
            <a:pPr marL="450850" marR="0" lvl="0" indent="-234950" algn="l" rtl="0">
              <a:lnSpc>
                <a:spcPct val="100000"/>
              </a:lnSpc>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700"/>
              <a:buFont typeface="Arial"/>
              <a:buAutoNum type="alphaLcPeriod"/>
            </a:pPr>
            <a:r>
              <a:rPr lang="en-US" sz="1700" b="0" i="0" u="none" strike="noStrike" cap="none">
                <a:solidFill>
                  <a:schemeClr val="dk1"/>
                </a:solidFill>
                <a:latin typeface="Calibri"/>
                <a:ea typeface="Calibri"/>
                <a:cs typeface="Calibri"/>
                <a:sym typeface="Calibri"/>
              </a:rPr>
              <a:t>menentukan pejabat yang bertanggung jawab untuk melakukan pelaporan dan koordinasi dengan TEPRA;  </a:t>
            </a:r>
            <a:endParaRPr sz="1400" b="0" i="0" u="none" strike="noStrike" cap="none">
              <a:solidFill>
                <a:srgbClr val="000000"/>
              </a:solidFill>
              <a:latin typeface="Arial"/>
              <a:ea typeface="Arial"/>
              <a:cs typeface="Arial"/>
              <a:sym typeface="Arial"/>
            </a:endParaRPr>
          </a:p>
          <a:p>
            <a:pPr marL="450850" marR="0" lvl="0" indent="-234950" algn="l" rtl="0">
              <a:lnSpc>
                <a:spcPct val="100000"/>
              </a:lnSpc>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700"/>
              <a:buFont typeface="Arial"/>
              <a:buAutoNum type="alphaLcPeriod"/>
            </a:pPr>
            <a:r>
              <a:rPr lang="en-US" sz="1700" b="0" i="0" u="none" strike="noStrike" cap="none">
                <a:solidFill>
                  <a:schemeClr val="dk1"/>
                </a:solidFill>
                <a:latin typeface="Calibri"/>
                <a:ea typeface="Calibri"/>
                <a:cs typeface="Calibri"/>
                <a:sym typeface="Calibri"/>
              </a:rPr>
              <a:t>menyampaikan laporan perkembangan realisasi anggaran dan program pemerintah secara berkala di minggu pertama setiap bulannya kepada TEPRA sesuai dengan tata cara yang ditentukan dan selanjutnya untuk dilaporkan kepada Presiden, dengan tembusan Sekretaris Kabinet; dan  </a:t>
            </a:r>
            <a:endParaRPr sz="1400" b="0" i="0" u="none" strike="noStrike" cap="none">
              <a:solidFill>
                <a:srgbClr val="000000"/>
              </a:solidFill>
              <a:latin typeface="Arial"/>
              <a:ea typeface="Arial"/>
              <a:cs typeface="Arial"/>
              <a:sym typeface="Arial"/>
            </a:endParaRPr>
          </a:p>
          <a:p>
            <a:pPr marL="450850" marR="0" lvl="0" indent="-234950" algn="l" rtl="0">
              <a:lnSpc>
                <a:spcPct val="100000"/>
              </a:lnSpc>
              <a:spcBef>
                <a:spcPts val="0"/>
              </a:spcBef>
              <a:spcAft>
                <a:spcPts val="0"/>
              </a:spcAft>
              <a:buClr>
                <a:schemeClr val="dk1"/>
              </a:buClr>
              <a:buSzPts val="1700"/>
              <a:buFont typeface="Arial"/>
              <a:buNone/>
            </a:pPr>
            <a:endParaRPr sz="17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700"/>
              <a:buFont typeface="Arial"/>
              <a:buAutoNum type="alphaLcPeriod"/>
            </a:pPr>
            <a:r>
              <a:rPr lang="en-US" sz="1700" b="0" i="0" u="none" strike="noStrike" cap="none">
                <a:solidFill>
                  <a:schemeClr val="dk1"/>
                </a:solidFill>
                <a:latin typeface="Calibri"/>
                <a:ea typeface="Calibri"/>
                <a:cs typeface="Calibri"/>
                <a:sym typeface="Calibri"/>
              </a:rPr>
              <a:t>melaporkan hambatan-hambatan dalam merealisasikan  Anggaran Pendapatan dan Belanja Negara/Anggaran Pendapatan dan Belanja Daerah kepada TEPRA. </a:t>
            </a:r>
            <a:endParaRPr sz="1400" b="0" i="0" u="none" strike="noStrike" cap="none">
              <a:solidFill>
                <a:srgbClr val="000000"/>
              </a:solidFill>
              <a:latin typeface="Arial"/>
              <a:ea typeface="Arial"/>
              <a:cs typeface="Arial"/>
              <a:sym typeface="Arial"/>
            </a:endParaRPr>
          </a:p>
        </p:txBody>
      </p:sp>
      <p:grpSp>
        <p:nvGrpSpPr>
          <p:cNvPr id="104" name="Google Shape;104;p4"/>
          <p:cNvGrpSpPr/>
          <p:nvPr/>
        </p:nvGrpSpPr>
        <p:grpSpPr>
          <a:xfrm>
            <a:off x="7164288" y="6309320"/>
            <a:ext cx="1817693" cy="372863"/>
            <a:chOff x="6298054" y="4359241"/>
            <a:chExt cx="2046181" cy="421333"/>
          </a:xfrm>
        </p:grpSpPr>
        <p:sp>
          <p:nvSpPr>
            <p:cNvPr id="105" name="Google Shape;105;p4">
              <a:hlinkClick r:id="rId6" action="ppaction://hlinksldjump"/>
            </p:cNvPr>
            <p:cNvSpPr txBox="1"/>
            <p:nvPr/>
          </p:nvSpPr>
          <p:spPr>
            <a:xfrm>
              <a:off x="6595432" y="4398765"/>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106" name="Google Shape;106;p4">
              <a:hlinkClick r:id="rId6" action="ppaction://hlinksldjump"/>
            </p:cNvPr>
            <p:cNvPicPr preferRelativeResize="0"/>
            <p:nvPr/>
          </p:nvPicPr>
          <p:blipFill rotWithShape="1">
            <a:blip r:embed="rId7">
              <a:alphaModFix/>
            </a:blip>
            <a:srcRect/>
            <a:stretch/>
          </p:blipFill>
          <p:spPr>
            <a:xfrm>
              <a:off x="6298054" y="4359241"/>
              <a:ext cx="366076" cy="421333"/>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404"/>
        <p:cNvGrpSpPr/>
        <p:nvPr/>
      </p:nvGrpSpPr>
      <p:grpSpPr>
        <a:xfrm>
          <a:off x="0" y="0"/>
          <a:ext cx="0" cy="0"/>
          <a:chOff x="0" y="0"/>
          <a:chExt cx="0" cy="0"/>
        </a:xfrm>
      </p:grpSpPr>
      <p:pic>
        <p:nvPicPr>
          <p:cNvPr id="405" name="Google Shape;405;p3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06" name="Google Shape;406;p30"/>
          <p:cNvSpPr/>
          <p:nvPr/>
        </p:nvSpPr>
        <p:spPr>
          <a:xfrm>
            <a:off x="5724128" y="217930"/>
            <a:ext cx="3024335"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Progres FISIK</a:t>
            </a:r>
            <a:endParaRPr sz="1400" b="0" i="0" u="none" strike="noStrike" cap="none">
              <a:solidFill>
                <a:srgbClr val="000000"/>
              </a:solidFill>
              <a:latin typeface="Arial"/>
              <a:ea typeface="Arial"/>
              <a:cs typeface="Arial"/>
              <a:sym typeface="Arial"/>
            </a:endParaRPr>
          </a:p>
        </p:txBody>
      </p:sp>
      <p:grpSp>
        <p:nvGrpSpPr>
          <p:cNvPr id="407" name="Google Shape;407;p30"/>
          <p:cNvGrpSpPr/>
          <p:nvPr/>
        </p:nvGrpSpPr>
        <p:grpSpPr>
          <a:xfrm>
            <a:off x="7107851" y="6237312"/>
            <a:ext cx="2045068" cy="421333"/>
            <a:chOff x="6298054" y="4359241"/>
            <a:chExt cx="2045068" cy="421333"/>
          </a:xfrm>
        </p:grpSpPr>
        <p:sp>
          <p:nvSpPr>
            <p:cNvPr id="408" name="Google Shape;408;p30">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409" name="Google Shape;409;p30">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410" name="Google Shape;410;p30"/>
          <p:cNvPicPr preferRelativeResize="0"/>
          <p:nvPr/>
        </p:nvPicPr>
        <p:blipFill rotWithShape="1">
          <a:blip r:embed="rId6">
            <a:alphaModFix/>
          </a:blip>
          <a:srcRect/>
          <a:stretch/>
        </p:blipFill>
        <p:spPr>
          <a:xfrm>
            <a:off x="268480" y="209138"/>
            <a:ext cx="1845016" cy="655123"/>
          </a:xfrm>
          <a:prstGeom prst="rect">
            <a:avLst/>
          </a:prstGeom>
          <a:noFill/>
          <a:ln>
            <a:noFill/>
          </a:ln>
        </p:spPr>
      </p:pic>
      <p:pic>
        <p:nvPicPr>
          <p:cNvPr id="411" name="Google Shape;411;p30"/>
          <p:cNvPicPr preferRelativeResize="0">
            <a:picLocks noGrp="1"/>
          </p:cNvPicPr>
          <p:nvPr>
            <p:ph type="body" idx="1"/>
          </p:nvPr>
        </p:nvPicPr>
        <p:blipFill rotWithShape="1">
          <a:blip r:embed="rId7">
            <a:alphaModFix/>
          </a:blip>
          <a:srcRect/>
          <a:stretch/>
        </p:blipFill>
        <p:spPr>
          <a:xfrm>
            <a:off x="1124452" y="857251"/>
            <a:ext cx="6214409" cy="5143499"/>
          </a:xfrm>
          <a:prstGeom prst="rect">
            <a:avLst/>
          </a:prstGeom>
          <a:noFill/>
          <a:ln>
            <a:noFill/>
          </a:ln>
        </p:spPr>
      </p:pic>
      <p:sp>
        <p:nvSpPr>
          <p:cNvPr id="412" name="Google Shape;412;p30"/>
          <p:cNvSpPr/>
          <p:nvPr/>
        </p:nvSpPr>
        <p:spPr>
          <a:xfrm>
            <a:off x="5514085" y="764704"/>
            <a:ext cx="2005223" cy="571500"/>
          </a:xfrm>
          <a:prstGeom prst="ellipse">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413" name="Google Shape;413;p30"/>
          <p:cNvCxnSpPr/>
          <p:nvPr/>
        </p:nvCxnSpPr>
        <p:spPr>
          <a:xfrm rot="10800000" flipH="1">
            <a:off x="3873879" y="1200150"/>
            <a:ext cx="1527539" cy="114378"/>
          </a:xfrm>
          <a:prstGeom prst="straightConnector1">
            <a:avLst/>
          </a:prstGeom>
          <a:noFill/>
          <a:ln w="76200" cap="flat" cmpd="sng">
            <a:solidFill>
              <a:schemeClr val="accent2"/>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1000"/>
                                        <p:tgtEl>
                                          <p:spTgt spid="4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12"/>
                                        </p:tgtEl>
                                        <p:attrNameLst>
                                          <p:attrName>style.visibility</p:attrName>
                                        </p:attrNameLst>
                                      </p:cBhvr>
                                      <p:to>
                                        <p:strVal val="visible"/>
                                      </p:to>
                                    </p:set>
                                    <p:animEffect transition="in" filter="fade">
                                      <p:cBhvr>
                                        <p:cTn id="11" dur="5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417"/>
        <p:cNvGrpSpPr/>
        <p:nvPr/>
      </p:nvGrpSpPr>
      <p:grpSpPr>
        <a:xfrm>
          <a:off x="0" y="0"/>
          <a:ext cx="0" cy="0"/>
          <a:chOff x="0" y="0"/>
          <a:chExt cx="0" cy="0"/>
        </a:xfrm>
      </p:grpSpPr>
      <p:pic>
        <p:nvPicPr>
          <p:cNvPr id="418" name="Google Shape;418;p3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19" name="Google Shape;419;p31"/>
          <p:cNvSpPr/>
          <p:nvPr/>
        </p:nvSpPr>
        <p:spPr>
          <a:xfrm>
            <a:off x="5724128" y="217930"/>
            <a:ext cx="3024335" cy="58477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en-US" sz="3200" b="0" i="0" u="none" strike="noStrike" cap="none">
                <a:solidFill>
                  <a:srgbClr val="584129"/>
                </a:solidFill>
                <a:latin typeface="Arial"/>
                <a:ea typeface="Arial"/>
                <a:cs typeface="Arial"/>
                <a:sym typeface="Arial"/>
              </a:rPr>
              <a:t>Progres FISIK</a:t>
            </a:r>
            <a:endParaRPr sz="1400" b="0" i="0" u="none" strike="noStrike" cap="none">
              <a:solidFill>
                <a:srgbClr val="000000"/>
              </a:solidFill>
              <a:latin typeface="Arial"/>
              <a:ea typeface="Arial"/>
              <a:cs typeface="Arial"/>
              <a:sym typeface="Arial"/>
            </a:endParaRPr>
          </a:p>
        </p:txBody>
      </p:sp>
      <p:grpSp>
        <p:nvGrpSpPr>
          <p:cNvPr id="420" name="Google Shape;420;p31"/>
          <p:cNvGrpSpPr/>
          <p:nvPr/>
        </p:nvGrpSpPr>
        <p:grpSpPr>
          <a:xfrm>
            <a:off x="7107851" y="6237312"/>
            <a:ext cx="2045068" cy="421333"/>
            <a:chOff x="6298054" y="4359241"/>
            <a:chExt cx="2045068" cy="421333"/>
          </a:xfrm>
        </p:grpSpPr>
        <p:sp>
          <p:nvSpPr>
            <p:cNvPr id="421" name="Google Shape;421;p31">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422" name="Google Shape;422;p31">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423" name="Google Shape;423;p31"/>
          <p:cNvPicPr preferRelativeResize="0"/>
          <p:nvPr/>
        </p:nvPicPr>
        <p:blipFill rotWithShape="1">
          <a:blip r:embed="rId6">
            <a:alphaModFix/>
          </a:blip>
          <a:srcRect/>
          <a:stretch/>
        </p:blipFill>
        <p:spPr>
          <a:xfrm>
            <a:off x="268480" y="209138"/>
            <a:ext cx="1845016" cy="655123"/>
          </a:xfrm>
          <a:prstGeom prst="rect">
            <a:avLst/>
          </a:prstGeom>
          <a:noFill/>
          <a:ln>
            <a:noFill/>
          </a:ln>
        </p:spPr>
      </p:pic>
      <p:pic>
        <p:nvPicPr>
          <p:cNvPr id="424" name="Google Shape;424;p31"/>
          <p:cNvPicPr preferRelativeResize="0">
            <a:picLocks noGrp="1"/>
          </p:cNvPicPr>
          <p:nvPr>
            <p:ph type="body" idx="1"/>
          </p:nvPr>
        </p:nvPicPr>
        <p:blipFill rotWithShape="1">
          <a:blip r:embed="rId7">
            <a:alphaModFix/>
          </a:blip>
          <a:srcRect/>
          <a:stretch/>
        </p:blipFill>
        <p:spPr>
          <a:xfrm>
            <a:off x="97371" y="981555"/>
            <a:ext cx="8939125" cy="3153210"/>
          </a:xfrm>
          <a:prstGeom prst="rect">
            <a:avLst/>
          </a:prstGeom>
          <a:noFill/>
          <a:ln>
            <a:noFill/>
          </a:ln>
        </p:spPr>
      </p:pic>
      <p:sp>
        <p:nvSpPr>
          <p:cNvPr id="425" name="Google Shape;425;p31"/>
          <p:cNvSpPr txBox="1"/>
          <p:nvPr/>
        </p:nvSpPr>
        <p:spPr>
          <a:xfrm>
            <a:off x="204876" y="4400441"/>
            <a:ext cx="8399572" cy="112514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350"/>
              <a:buFont typeface="Arial"/>
              <a:buNone/>
            </a:pPr>
            <a:r>
              <a:rPr lang="en-US" sz="1350" b="1" i="0" u="none" strike="noStrike" cap="none">
                <a:solidFill>
                  <a:srgbClr val="FF0000"/>
                </a:solidFill>
                <a:latin typeface="Calibri"/>
                <a:ea typeface="Calibri"/>
                <a:cs typeface="Calibri"/>
                <a:sym typeface="Calibri"/>
              </a:rPr>
              <a:t>	 B01       B02        B03       B04       B05          B06            B07           B08           B09          B10            B11         B12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FF0000"/>
              </a:buClr>
              <a:buSzPts val="1350"/>
              <a:buFont typeface="Arial"/>
              <a:buNone/>
            </a:pPr>
            <a:r>
              <a:rPr lang="en-US" sz="1350" b="1" i="0" u="none" strike="noStrike" cap="none">
                <a:solidFill>
                  <a:srgbClr val="FF0000"/>
                </a:solidFill>
                <a:latin typeface="Calibri"/>
                <a:ea typeface="Calibri"/>
                <a:cs typeface="Calibri"/>
                <a:sym typeface="Calibri"/>
              </a:rPr>
              <a:t>Target     :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FF0000"/>
              </a:buClr>
              <a:buSzPts val="1350"/>
              <a:buFont typeface="Arial"/>
              <a:buNone/>
            </a:pPr>
            <a:r>
              <a:rPr lang="en-US" sz="1350" b="1" i="0" u="none" strike="noStrike" cap="none">
                <a:solidFill>
                  <a:srgbClr val="FF0000"/>
                </a:solidFill>
                <a:latin typeface="Calibri"/>
                <a:ea typeface="Calibri"/>
                <a:cs typeface="Calibri"/>
                <a:sym typeface="Calibri"/>
              </a:rPr>
              <a:t>Realisasi : </a:t>
            </a:r>
            <a:endParaRPr sz="1400" b="0" i="0" u="none" strike="noStrike" cap="none">
              <a:solidFill>
                <a:srgbClr val="000000"/>
              </a:solidFill>
              <a:latin typeface="Arial"/>
              <a:ea typeface="Arial"/>
              <a:cs typeface="Arial"/>
              <a:sym typeface="Arial"/>
            </a:endParaRPr>
          </a:p>
        </p:txBody>
      </p:sp>
      <p:sp>
        <p:nvSpPr>
          <p:cNvPr id="426" name="Google Shape;426;p31"/>
          <p:cNvSpPr txBox="1"/>
          <p:nvPr/>
        </p:nvSpPr>
        <p:spPr>
          <a:xfrm>
            <a:off x="1162573" y="4697334"/>
            <a:ext cx="457100" cy="260688"/>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0,2%</a:t>
            </a:r>
            <a:endParaRPr sz="1400" b="0" i="0" u="none" strike="noStrike" cap="none">
              <a:solidFill>
                <a:srgbClr val="000000"/>
              </a:solidFill>
              <a:latin typeface="Arial"/>
              <a:ea typeface="Arial"/>
              <a:cs typeface="Arial"/>
              <a:sym typeface="Arial"/>
            </a:endParaRPr>
          </a:p>
        </p:txBody>
      </p:sp>
      <p:sp>
        <p:nvSpPr>
          <p:cNvPr id="427" name="Google Shape;427;p31"/>
          <p:cNvSpPr txBox="1"/>
          <p:nvPr/>
        </p:nvSpPr>
        <p:spPr>
          <a:xfrm>
            <a:off x="974449" y="1892635"/>
            <a:ext cx="420275"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350"/>
              <a:buFont typeface="Arial"/>
              <a:buNone/>
            </a:pPr>
            <a:r>
              <a:rPr lang="en-US" sz="1350" b="1" i="0" u="none" strike="noStrike" cap="none">
                <a:solidFill>
                  <a:srgbClr val="FF0000"/>
                </a:solidFill>
                <a:latin typeface="Calibri"/>
                <a:ea typeface="Calibri"/>
                <a:cs typeface="Calibri"/>
                <a:sym typeface="Calibri"/>
              </a:rPr>
              <a:t>0.2</a:t>
            </a:r>
            <a:endParaRPr sz="1400" b="0" i="0" u="none" strike="noStrike" cap="none">
              <a:solidFill>
                <a:srgbClr val="000000"/>
              </a:solidFill>
              <a:latin typeface="Arial"/>
              <a:ea typeface="Arial"/>
              <a:cs typeface="Arial"/>
              <a:sym typeface="Arial"/>
            </a:endParaRPr>
          </a:p>
        </p:txBody>
      </p:sp>
      <p:sp>
        <p:nvSpPr>
          <p:cNvPr id="428" name="Google Shape;428;p31"/>
          <p:cNvSpPr txBox="1"/>
          <p:nvPr/>
        </p:nvSpPr>
        <p:spPr>
          <a:xfrm>
            <a:off x="1689358" y="4722627"/>
            <a:ext cx="577802" cy="15939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1,2%</a:t>
            </a:r>
            <a:endParaRPr sz="1400" b="0" i="0" u="none" strike="noStrike" cap="none">
              <a:solidFill>
                <a:srgbClr val="000000"/>
              </a:solidFill>
              <a:latin typeface="Arial"/>
              <a:ea typeface="Arial"/>
              <a:cs typeface="Arial"/>
              <a:sym typeface="Arial"/>
            </a:endParaRPr>
          </a:p>
        </p:txBody>
      </p:sp>
      <p:sp>
        <p:nvSpPr>
          <p:cNvPr id="429" name="Google Shape;429;p31"/>
          <p:cNvSpPr txBox="1"/>
          <p:nvPr/>
        </p:nvSpPr>
        <p:spPr>
          <a:xfrm>
            <a:off x="1651364" y="1892635"/>
            <a:ext cx="420275"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350"/>
              <a:buFont typeface="Arial"/>
              <a:buNone/>
            </a:pPr>
            <a:r>
              <a:rPr lang="en-US" sz="1350" b="1" i="0" u="none" strike="noStrike" cap="none">
                <a:solidFill>
                  <a:srgbClr val="FF0000"/>
                </a:solidFill>
                <a:latin typeface="Calibri"/>
                <a:ea typeface="Calibri"/>
                <a:cs typeface="Calibri"/>
                <a:sym typeface="Calibri"/>
              </a:rPr>
              <a:t>1.2</a:t>
            </a:r>
            <a:endParaRPr sz="1400" b="0" i="0" u="none" strike="noStrike" cap="none">
              <a:solidFill>
                <a:srgbClr val="000000"/>
              </a:solidFill>
              <a:latin typeface="Arial"/>
              <a:ea typeface="Arial"/>
              <a:cs typeface="Arial"/>
              <a:sym typeface="Arial"/>
            </a:endParaRPr>
          </a:p>
        </p:txBody>
      </p:sp>
      <p:sp>
        <p:nvSpPr>
          <p:cNvPr id="430" name="Google Shape;430;p31"/>
          <p:cNvSpPr txBox="1"/>
          <p:nvPr/>
        </p:nvSpPr>
        <p:spPr>
          <a:xfrm>
            <a:off x="2231935" y="4721728"/>
            <a:ext cx="497271" cy="2656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7,5%</a:t>
            </a:r>
            <a:endParaRPr sz="1400" b="0" i="0" u="none" strike="noStrike" cap="none">
              <a:solidFill>
                <a:srgbClr val="000000"/>
              </a:solidFill>
              <a:latin typeface="Arial"/>
              <a:ea typeface="Arial"/>
              <a:cs typeface="Arial"/>
              <a:sym typeface="Arial"/>
            </a:endParaRPr>
          </a:p>
        </p:txBody>
      </p:sp>
      <p:sp>
        <p:nvSpPr>
          <p:cNvPr id="431" name="Google Shape;431;p31"/>
          <p:cNvSpPr txBox="1"/>
          <p:nvPr/>
        </p:nvSpPr>
        <p:spPr>
          <a:xfrm>
            <a:off x="2743581" y="4721728"/>
            <a:ext cx="637966" cy="26567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15,5%</a:t>
            </a:r>
            <a:endParaRPr sz="1400" b="0" i="0" u="none" strike="noStrike" cap="none">
              <a:solidFill>
                <a:srgbClr val="000000"/>
              </a:solidFill>
              <a:latin typeface="Arial"/>
              <a:ea typeface="Arial"/>
              <a:cs typeface="Arial"/>
              <a:sym typeface="Arial"/>
            </a:endParaRPr>
          </a:p>
        </p:txBody>
      </p:sp>
      <p:sp>
        <p:nvSpPr>
          <p:cNvPr id="432" name="Google Shape;432;p31"/>
          <p:cNvSpPr txBox="1"/>
          <p:nvPr/>
        </p:nvSpPr>
        <p:spPr>
          <a:xfrm>
            <a:off x="3292047" y="4725144"/>
            <a:ext cx="669143" cy="26567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25,57%</a:t>
            </a:r>
            <a:endParaRPr sz="1400" b="0" i="0" u="none" strike="noStrike" cap="none">
              <a:solidFill>
                <a:srgbClr val="000000"/>
              </a:solidFill>
              <a:latin typeface="Arial"/>
              <a:ea typeface="Arial"/>
              <a:cs typeface="Arial"/>
              <a:sym typeface="Arial"/>
            </a:endParaRPr>
          </a:p>
        </p:txBody>
      </p:sp>
      <p:sp>
        <p:nvSpPr>
          <p:cNvPr id="433" name="Google Shape;433;p31"/>
          <p:cNvSpPr txBox="1"/>
          <p:nvPr/>
        </p:nvSpPr>
        <p:spPr>
          <a:xfrm>
            <a:off x="3961190" y="4721727"/>
            <a:ext cx="722232" cy="26567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40,57%</a:t>
            </a:r>
            <a:endParaRPr sz="1400" b="0" i="0" u="none" strike="noStrike" cap="none">
              <a:solidFill>
                <a:srgbClr val="000000"/>
              </a:solidFill>
              <a:latin typeface="Arial"/>
              <a:ea typeface="Arial"/>
              <a:cs typeface="Arial"/>
              <a:sym typeface="Arial"/>
            </a:endParaRPr>
          </a:p>
        </p:txBody>
      </p:sp>
      <p:sp>
        <p:nvSpPr>
          <p:cNvPr id="434" name="Google Shape;434;p31"/>
          <p:cNvSpPr txBox="1"/>
          <p:nvPr/>
        </p:nvSpPr>
        <p:spPr>
          <a:xfrm>
            <a:off x="4665047" y="4724354"/>
            <a:ext cx="615991" cy="26567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60,17%</a:t>
            </a:r>
            <a:endParaRPr sz="1400" b="0" i="0" u="none" strike="noStrike" cap="none">
              <a:solidFill>
                <a:srgbClr val="000000"/>
              </a:solidFill>
              <a:latin typeface="Arial"/>
              <a:ea typeface="Arial"/>
              <a:cs typeface="Arial"/>
              <a:sym typeface="Arial"/>
            </a:endParaRPr>
          </a:p>
        </p:txBody>
      </p:sp>
      <p:sp>
        <p:nvSpPr>
          <p:cNvPr id="435" name="Google Shape;435;p31"/>
          <p:cNvSpPr txBox="1"/>
          <p:nvPr/>
        </p:nvSpPr>
        <p:spPr>
          <a:xfrm>
            <a:off x="5352565" y="4731447"/>
            <a:ext cx="659031" cy="26567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67,17%</a:t>
            </a:r>
            <a:endParaRPr sz="1400" b="0" i="0" u="none" strike="noStrike" cap="none">
              <a:solidFill>
                <a:srgbClr val="000000"/>
              </a:solidFill>
              <a:latin typeface="Arial"/>
              <a:ea typeface="Arial"/>
              <a:cs typeface="Arial"/>
              <a:sym typeface="Arial"/>
            </a:endParaRPr>
          </a:p>
        </p:txBody>
      </p:sp>
      <p:sp>
        <p:nvSpPr>
          <p:cNvPr id="436" name="Google Shape;436;p31"/>
          <p:cNvSpPr txBox="1"/>
          <p:nvPr/>
        </p:nvSpPr>
        <p:spPr>
          <a:xfrm>
            <a:off x="6041355" y="4731447"/>
            <a:ext cx="649706" cy="26567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75,47%</a:t>
            </a:r>
            <a:endParaRPr sz="1400" b="0" i="0" u="none" strike="noStrike" cap="none">
              <a:solidFill>
                <a:srgbClr val="000000"/>
              </a:solidFill>
              <a:latin typeface="Arial"/>
              <a:ea typeface="Arial"/>
              <a:cs typeface="Arial"/>
              <a:sym typeface="Arial"/>
            </a:endParaRPr>
          </a:p>
        </p:txBody>
      </p:sp>
      <p:sp>
        <p:nvSpPr>
          <p:cNvPr id="437" name="Google Shape;437;p31"/>
          <p:cNvSpPr txBox="1"/>
          <p:nvPr/>
        </p:nvSpPr>
        <p:spPr>
          <a:xfrm>
            <a:off x="6722804" y="4721727"/>
            <a:ext cx="673116" cy="26567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80,47%</a:t>
            </a:r>
            <a:endParaRPr sz="1400" b="0" i="0" u="none" strike="noStrike" cap="none">
              <a:solidFill>
                <a:srgbClr val="000000"/>
              </a:solidFill>
              <a:latin typeface="Arial"/>
              <a:ea typeface="Arial"/>
              <a:cs typeface="Arial"/>
              <a:sym typeface="Arial"/>
            </a:endParaRPr>
          </a:p>
        </p:txBody>
      </p:sp>
      <p:sp>
        <p:nvSpPr>
          <p:cNvPr id="438" name="Google Shape;438;p31"/>
          <p:cNvSpPr txBox="1"/>
          <p:nvPr/>
        </p:nvSpPr>
        <p:spPr>
          <a:xfrm>
            <a:off x="7441132" y="4721727"/>
            <a:ext cx="631457" cy="26567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86,47%</a:t>
            </a:r>
            <a:endParaRPr sz="1400" b="0" i="0" u="none" strike="noStrike" cap="none">
              <a:solidFill>
                <a:srgbClr val="000000"/>
              </a:solidFill>
              <a:latin typeface="Arial"/>
              <a:ea typeface="Arial"/>
              <a:cs typeface="Arial"/>
              <a:sym typeface="Arial"/>
            </a:endParaRPr>
          </a:p>
        </p:txBody>
      </p:sp>
      <p:sp>
        <p:nvSpPr>
          <p:cNvPr id="439" name="Google Shape;439;p31"/>
          <p:cNvSpPr txBox="1"/>
          <p:nvPr/>
        </p:nvSpPr>
        <p:spPr>
          <a:xfrm>
            <a:off x="8050978" y="4721727"/>
            <a:ext cx="663200" cy="265677"/>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200"/>
              <a:buFont typeface="Arial"/>
              <a:buNone/>
            </a:pPr>
            <a:r>
              <a:rPr lang="en-US" sz="1200" b="1" i="0" u="none" strike="noStrike" cap="none">
                <a:solidFill>
                  <a:srgbClr val="FF0000"/>
                </a:solidFill>
                <a:latin typeface="Calibri"/>
                <a:ea typeface="Calibri"/>
                <a:cs typeface="Calibri"/>
                <a:sym typeface="Calibri"/>
              </a:rPr>
              <a:t>98,47%</a:t>
            </a:r>
            <a:endParaRPr sz="1400" b="0" i="0" u="none" strike="noStrike" cap="none">
              <a:solidFill>
                <a:srgbClr val="000000"/>
              </a:solidFill>
              <a:latin typeface="Arial"/>
              <a:ea typeface="Arial"/>
              <a:cs typeface="Arial"/>
              <a:sym typeface="Arial"/>
            </a:endParaRPr>
          </a:p>
        </p:txBody>
      </p:sp>
      <p:sp>
        <p:nvSpPr>
          <p:cNvPr id="440" name="Google Shape;440;p31"/>
          <p:cNvSpPr txBox="1"/>
          <p:nvPr/>
        </p:nvSpPr>
        <p:spPr>
          <a:xfrm>
            <a:off x="2328280" y="1897179"/>
            <a:ext cx="420275"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350"/>
              <a:buFont typeface="Arial"/>
              <a:buNone/>
            </a:pPr>
            <a:r>
              <a:rPr lang="en-US" sz="1350" b="1" i="0" u="none" strike="noStrike" cap="none">
                <a:solidFill>
                  <a:srgbClr val="FF0000"/>
                </a:solidFill>
                <a:latin typeface="Calibri"/>
                <a:ea typeface="Calibri"/>
                <a:cs typeface="Calibri"/>
                <a:sym typeface="Calibri"/>
              </a:rPr>
              <a:t>7.5</a:t>
            </a:r>
            <a:endParaRPr sz="1400" b="0" i="0" u="none" strike="noStrike" cap="none">
              <a:solidFill>
                <a:srgbClr val="000000"/>
              </a:solidFill>
              <a:latin typeface="Arial"/>
              <a:ea typeface="Arial"/>
              <a:cs typeface="Arial"/>
              <a:sym typeface="Arial"/>
            </a:endParaRPr>
          </a:p>
        </p:txBody>
      </p:sp>
      <p:sp>
        <p:nvSpPr>
          <p:cNvPr id="441" name="Google Shape;441;p31"/>
          <p:cNvSpPr txBox="1"/>
          <p:nvPr/>
        </p:nvSpPr>
        <p:spPr>
          <a:xfrm>
            <a:off x="3005195" y="1928937"/>
            <a:ext cx="420275" cy="277197"/>
          </a:xfrm>
          <a:prstGeom prst="rect">
            <a:avLst/>
          </a:prstGeom>
          <a:noFill/>
          <a:ln>
            <a:noFill/>
          </a:ln>
        </p:spPr>
        <p:txBody>
          <a:bodyPr spcFirstLastPara="1" wrap="square" lIns="68575" tIns="34275" rIns="68575" bIns="34275" anchor="t" anchorCtr="0">
            <a:normAutofit fontScale="92500"/>
          </a:bodyPr>
          <a:lstStyle/>
          <a:p>
            <a:pPr marL="0" marR="0" lvl="0" indent="0" algn="l" rtl="0">
              <a:lnSpc>
                <a:spcPct val="90000"/>
              </a:lnSpc>
              <a:spcBef>
                <a:spcPts val="0"/>
              </a:spcBef>
              <a:spcAft>
                <a:spcPts val="0"/>
              </a:spcAft>
              <a:buClr>
                <a:srgbClr val="FF0000"/>
              </a:buClr>
              <a:buSzPct val="108108"/>
              <a:buFont typeface="Arial"/>
              <a:buNone/>
            </a:pPr>
            <a:r>
              <a:rPr lang="en-US" sz="1248" b="1" i="0" u="none" strike="noStrike" cap="none">
                <a:solidFill>
                  <a:srgbClr val="FF0000"/>
                </a:solidFill>
                <a:latin typeface="Calibri"/>
                <a:ea typeface="Calibri"/>
                <a:cs typeface="Calibri"/>
                <a:sym typeface="Calibri"/>
              </a:rPr>
              <a:t>15.5</a:t>
            </a:r>
            <a:endParaRPr sz="1400" b="0" i="0" u="none" strike="noStrike" cap="none">
              <a:solidFill>
                <a:srgbClr val="000000"/>
              </a:solidFill>
              <a:latin typeface="Arial"/>
              <a:ea typeface="Arial"/>
              <a:cs typeface="Arial"/>
              <a:sym typeface="Arial"/>
            </a:endParaRPr>
          </a:p>
        </p:txBody>
      </p:sp>
      <p:sp>
        <p:nvSpPr>
          <p:cNvPr id="442" name="Google Shape;442;p31"/>
          <p:cNvSpPr txBox="1"/>
          <p:nvPr/>
        </p:nvSpPr>
        <p:spPr>
          <a:xfrm>
            <a:off x="3605912" y="1929493"/>
            <a:ext cx="515685" cy="29632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48"/>
              <a:buFont typeface="Arial"/>
              <a:buNone/>
            </a:pPr>
            <a:r>
              <a:rPr lang="en-US" sz="1248" b="1" i="0" u="none" strike="noStrike" cap="none">
                <a:solidFill>
                  <a:srgbClr val="FF0000"/>
                </a:solidFill>
                <a:latin typeface="Calibri"/>
                <a:ea typeface="Calibri"/>
                <a:cs typeface="Calibri"/>
                <a:sym typeface="Calibri"/>
              </a:rPr>
              <a:t>25.75</a:t>
            </a:r>
            <a:endParaRPr sz="1400" b="0" i="0" u="none" strike="noStrike" cap="none">
              <a:solidFill>
                <a:srgbClr val="000000"/>
              </a:solidFill>
              <a:latin typeface="Arial"/>
              <a:ea typeface="Arial"/>
              <a:cs typeface="Arial"/>
              <a:sym typeface="Arial"/>
            </a:endParaRPr>
          </a:p>
        </p:txBody>
      </p:sp>
      <p:sp>
        <p:nvSpPr>
          <p:cNvPr id="443" name="Google Shape;443;p31"/>
          <p:cNvSpPr txBox="1"/>
          <p:nvPr/>
        </p:nvSpPr>
        <p:spPr>
          <a:xfrm>
            <a:off x="4271245" y="1909807"/>
            <a:ext cx="515685" cy="29632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48"/>
              <a:buFont typeface="Arial"/>
              <a:buNone/>
            </a:pPr>
            <a:r>
              <a:rPr lang="en-US" sz="1248" b="1" i="0" u="none" strike="noStrike" cap="none">
                <a:solidFill>
                  <a:srgbClr val="FF0000"/>
                </a:solidFill>
                <a:latin typeface="Calibri"/>
                <a:ea typeface="Calibri"/>
                <a:cs typeface="Calibri"/>
                <a:sym typeface="Calibri"/>
              </a:rPr>
              <a:t>40.57</a:t>
            </a:r>
            <a:endParaRPr sz="1400" b="0" i="0" u="none" strike="noStrike" cap="none">
              <a:solidFill>
                <a:srgbClr val="000000"/>
              </a:solidFill>
              <a:latin typeface="Arial"/>
              <a:ea typeface="Arial"/>
              <a:cs typeface="Arial"/>
              <a:sym typeface="Arial"/>
            </a:endParaRPr>
          </a:p>
        </p:txBody>
      </p:sp>
      <p:sp>
        <p:nvSpPr>
          <p:cNvPr id="444" name="Google Shape;444;p31"/>
          <p:cNvSpPr txBox="1"/>
          <p:nvPr/>
        </p:nvSpPr>
        <p:spPr>
          <a:xfrm>
            <a:off x="4936577" y="1913929"/>
            <a:ext cx="515685" cy="29632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48"/>
              <a:buFont typeface="Arial"/>
              <a:buNone/>
            </a:pPr>
            <a:r>
              <a:rPr lang="en-US" sz="1248" b="1" i="0" u="none" strike="noStrike" cap="none">
                <a:solidFill>
                  <a:srgbClr val="FF0000"/>
                </a:solidFill>
                <a:latin typeface="Calibri"/>
                <a:ea typeface="Calibri"/>
                <a:cs typeface="Calibri"/>
                <a:sym typeface="Calibri"/>
              </a:rPr>
              <a:t>60.17</a:t>
            </a:r>
            <a:endParaRPr sz="1400" b="0" i="0" u="none" strike="noStrike" cap="none">
              <a:solidFill>
                <a:srgbClr val="000000"/>
              </a:solidFill>
              <a:latin typeface="Arial"/>
              <a:ea typeface="Arial"/>
              <a:cs typeface="Arial"/>
              <a:sym typeface="Arial"/>
            </a:endParaRPr>
          </a:p>
        </p:txBody>
      </p:sp>
      <p:sp>
        <p:nvSpPr>
          <p:cNvPr id="445" name="Google Shape;445;p31"/>
          <p:cNvSpPr txBox="1"/>
          <p:nvPr/>
        </p:nvSpPr>
        <p:spPr>
          <a:xfrm>
            <a:off x="5618195" y="1909807"/>
            <a:ext cx="515685" cy="29632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48"/>
              <a:buFont typeface="Arial"/>
              <a:buNone/>
            </a:pPr>
            <a:r>
              <a:rPr lang="en-US" sz="1248" b="1" i="0" u="none" strike="noStrike" cap="none">
                <a:solidFill>
                  <a:srgbClr val="FF0000"/>
                </a:solidFill>
                <a:latin typeface="Calibri"/>
                <a:ea typeface="Calibri"/>
                <a:cs typeface="Calibri"/>
                <a:sym typeface="Calibri"/>
              </a:rPr>
              <a:t>67.17</a:t>
            </a:r>
            <a:endParaRPr sz="1400" b="0" i="0" u="none" strike="noStrike" cap="none">
              <a:solidFill>
                <a:srgbClr val="000000"/>
              </a:solidFill>
              <a:latin typeface="Arial"/>
              <a:ea typeface="Arial"/>
              <a:cs typeface="Arial"/>
              <a:sym typeface="Arial"/>
            </a:endParaRPr>
          </a:p>
        </p:txBody>
      </p:sp>
      <p:sp>
        <p:nvSpPr>
          <p:cNvPr id="446" name="Google Shape;446;p31"/>
          <p:cNvSpPr txBox="1"/>
          <p:nvPr/>
        </p:nvSpPr>
        <p:spPr>
          <a:xfrm>
            <a:off x="6267155" y="1905685"/>
            <a:ext cx="515685" cy="29632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48"/>
              <a:buFont typeface="Arial"/>
              <a:buNone/>
            </a:pPr>
            <a:r>
              <a:rPr lang="en-US" sz="1248" b="1" i="0" u="none" strike="noStrike" cap="none">
                <a:solidFill>
                  <a:srgbClr val="FF0000"/>
                </a:solidFill>
                <a:latin typeface="Calibri"/>
                <a:ea typeface="Calibri"/>
                <a:cs typeface="Calibri"/>
                <a:sym typeface="Calibri"/>
              </a:rPr>
              <a:t>75.47</a:t>
            </a:r>
            <a:endParaRPr sz="1400" b="0" i="0" u="none" strike="noStrike" cap="none">
              <a:solidFill>
                <a:srgbClr val="000000"/>
              </a:solidFill>
              <a:latin typeface="Arial"/>
              <a:ea typeface="Arial"/>
              <a:cs typeface="Arial"/>
              <a:sym typeface="Arial"/>
            </a:endParaRPr>
          </a:p>
        </p:txBody>
      </p:sp>
      <p:sp>
        <p:nvSpPr>
          <p:cNvPr id="447" name="Google Shape;447;p31"/>
          <p:cNvSpPr txBox="1"/>
          <p:nvPr/>
        </p:nvSpPr>
        <p:spPr>
          <a:xfrm>
            <a:off x="6928744" y="1912827"/>
            <a:ext cx="515685" cy="29632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48"/>
              <a:buFont typeface="Arial"/>
              <a:buNone/>
            </a:pPr>
            <a:r>
              <a:rPr lang="en-US" sz="1248" b="1" i="0" u="none" strike="noStrike" cap="none">
                <a:solidFill>
                  <a:srgbClr val="FF0000"/>
                </a:solidFill>
                <a:latin typeface="Calibri"/>
                <a:ea typeface="Calibri"/>
                <a:cs typeface="Calibri"/>
                <a:sym typeface="Calibri"/>
              </a:rPr>
              <a:t>80.47</a:t>
            </a:r>
            <a:endParaRPr sz="1400" b="0" i="0" u="none" strike="noStrike" cap="none">
              <a:solidFill>
                <a:srgbClr val="000000"/>
              </a:solidFill>
              <a:latin typeface="Arial"/>
              <a:ea typeface="Arial"/>
              <a:cs typeface="Arial"/>
              <a:sym typeface="Arial"/>
            </a:endParaRPr>
          </a:p>
        </p:txBody>
      </p:sp>
      <p:sp>
        <p:nvSpPr>
          <p:cNvPr id="448" name="Google Shape;448;p31"/>
          <p:cNvSpPr txBox="1"/>
          <p:nvPr/>
        </p:nvSpPr>
        <p:spPr>
          <a:xfrm>
            <a:off x="7590332" y="1919968"/>
            <a:ext cx="515685" cy="29632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48"/>
              <a:buFont typeface="Arial"/>
              <a:buNone/>
            </a:pPr>
            <a:r>
              <a:rPr lang="en-US" sz="1248" b="1" i="0" u="none" strike="noStrike" cap="none">
                <a:solidFill>
                  <a:srgbClr val="FF0000"/>
                </a:solidFill>
                <a:latin typeface="Calibri"/>
                <a:ea typeface="Calibri"/>
                <a:cs typeface="Calibri"/>
                <a:sym typeface="Calibri"/>
              </a:rPr>
              <a:t>86.47</a:t>
            </a:r>
            <a:endParaRPr sz="1400" b="0" i="0" u="none" strike="noStrike" cap="none">
              <a:solidFill>
                <a:srgbClr val="000000"/>
              </a:solidFill>
              <a:latin typeface="Arial"/>
              <a:ea typeface="Arial"/>
              <a:cs typeface="Arial"/>
              <a:sym typeface="Arial"/>
            </a:endParaRPr>
          </a:p>
        </p:txBody>
      </p:sp>
      <p:sp>
        <p:nvSpPr>
          <p:cNvPr id="449" name="Google Shape;449;p31"/>
          <p:cNvSpPr txBox="1"/>
          <p:nvPr/>
        </p:nvSpPr>
        <p:spPr>
          <a:xfrm>
            <a:off x="8263370" y="1905685"/>
            <a:ext cx="515685" cy="29632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248"/>
              <a:buFont typeface="Arial"/>
              <a:buNone/>
            </a:pPr>
            <a:r>
              <a:rPr lang="en-US" sz="1248" b="1" i="0" u="none" strike="noStrike" cap="none">
                <a:solidFill>
                  <a:srgbClr val="FF0000"/>
                </a:solidFill>
                <a:latin typeface="Calibri"/>
                <a:ea typeface="Calibri"/>
                <a:cs typeface="Calibri"/>
                <a:sym typeface="Calibri"/>
              </a:rPr>
              <a:t>98.47</a:t>
            </a:r>
            <a:endParaRPr sz="1400" b="0" i="0" u="none" strike="noStrike" cap="none">
              <a:solidFill>
                <a:srgbClr val="000000"/>
              </a:solidFill>
              <a:latin typeface="Arial"/>
              <a:ea typeface="Arial"/>
              <a:cs typeface="Arial"/>
              <a:sym typeface="Arial"/>
            </a:endParaRPr>
          </a:p>
        </p:txBody>
      </p:sp>
      <p:sp>
        <p:nvSpPr>
          <p:cNvPr id="450" name="Google Shape;450;p31"/>
          <p:cNvSpPr txBox="1"/>
          <p:nvPr/>
        </p:nvSpPr>
        <p:spPr>
          <a:xfrm>
            <a:off x="1162573" y="5054657"/>
            <a:ext cx="488158" cy="265676"/>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350"/>
              <a:buFont typeface="Arial"/>
              <a:buNone/>
            </a:pPr>
            <a:r>
              <a:rPr lang="en-US" sz="1350" b="1" i="0" u="none" strike="noStrike" cap="none">
                <a:solidFill>
                  <a:srgbClr val="00B050"/>
                </a:solidFill>
                <a:latin typeface="Calibri"/>
                <a:ea typeface="Calibri"/>
                <a:cs typeface="Calibri"/>
                <a:sym typeface="Calibri"/>
              </a:rPr>
              <a:t>0,1%</a:t>
            </a:r>
            <a:endParaRPr sz="1400" b="0" i="0" u="none" strike="noStrike" cap="none">
              <a:solidFill>
                <a:srgbClr val="000000"/>
              </a:solidFill>
              <a:latin typeface="Arial"/>
              <a:ea typeface="Arial"/>
              <a:cs typeface="Arial"/>
              <a:sym typeface="Arial"/>
            </a:endParaRPr>
          </a:p>
        </p:txBody>
      </p:sp>
      <p:sp>
        <p:nvSpPr>
          <p:cNvPr id="451" name="Google Shape;451;p31"/>
          <p:cNvSpPr txBox="1"/>
          <p:nvPr/>
        </p:nvSpPr>
        <p:spPr>
          <a:xfrm>
            <a:off x="1708169" y="5070962"/>
            <a:ext cx="521673" cy="265676"/>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350"/>
              <a:buFont typeface="Arial"/>
              <a:buNone/>
            </a:pPr>
            <a:r>
              <a:rPr lang="en-US" sz="1350" b="1" i="0" u="none" strike="noStrike" cap="none">
                <a:solidFill>
                  <a:srgbClr val="00B050"/>
                </a:solidFill>
                <a:latin typeface="Calibri"/>
                <a:ea typeface="Calibri"/>
                <a:cs typeface="Calibri"/>
                <a:sym typeface="Calibri"/>
              </a:rPr>
              <a:t>1,1%</a:t>
            </a:r>
            <a:endParaRPr sz="1400" b="0" i="0" u="none" strike="noStrike" cap="none">
              <a:solidFill>
                <a:srgbClr val="000000"/>
              </a:solidFill>
              <a:latin typeface="Arial"/>
              <a:ea typeface="Arial"/>
              <a:cs typeface="Arial"/>
              <a:sym typeface="Arial"/>
            </a:endParaRPr>
          </a:p>
        </p:txBody>
      </p:sp>
      <p:sp>
        <p:nvSpPr>
          <p:cNvPr id="452" name="Google Shape;452;p31"/>
          <p:cNvSpPr txBox="1"/>
          <p:nvPr/>
        </p:nvSpPr>
        <p:spPr>
          <a:xfrm>
            <a:off x="2229842" y="5072141"/>
            <a:ext cx="534699" cy="265676"/>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350"/>
              <a:buFont typeface="Arial"/>
              <a:buNone/>
            </a:pPr>
            <a:r>
              <a:rPr lang="en-US" sz="1350" b="1" i="0" u="none" strike="noStrike" cap="none">
                <a:solidFill>
                  <a:srgbClr val="00B050"/>
                </a:solidFill>
                <a:latin typeface="Calibri"/>
                <a:ea typeface="Calibri"/>
                <a:cs typeface="Calibri"/>
                <a:sym typeface="Calibri"/>
              </a:rPr>
              <a:t>6,1%</a:t>
            </a:r>
            <a:endParaRPr sz="1400" b="0" i="0" u="none" strike="noStrike" cap="none">
              <a:solidFill>
                <a:srgbClr val="000000"/>
              </a:solidFill>
              <a:latin typeface="Arial"/>
              <a:ea typeface="Arial"/>
              <a:cs typeface="Arial"/>
              <a:sym typeface="Arial"/>
            </a:endParaRPr>
          </a:p>
        </p:txBody>
      </p:sp>
      <p:sp>
        <p:nvSpPr>
          <p:cNvPr id="453" name="Google Shape;453;p31"/>
          <p:cNvSpPr txBox="1"/>
          <p:nvPr/>
        </p:nvSpPr>
        <p:spPr>
          <a:xfrm>
            <a:off x="2721858" y="5082147"/>
            <a:ext cx="552836" cy="265676"/>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248"/>
              <a:buFont typeface="Arial"/>
              <a:buNone/>
            </a:pPr>
            <a:r>
              <a:rPr lang="en-US" sz="1248" b="1" i="0" u="none" strike="noStrike" cap="none">
                <a:solidFill>
                  <a:srgbClr val="00B050"/>
                </a:solidFill>
                <a:latin typeface="Calibri"/>
                <a:ea typeface="Calibri"/>
                <a:cs typeface="Calibri"/>
                <a:sym typeface="Calibri"/>
              </a:rPr>
              <a:t>13,4%</a:t>
            </a:r>
            <a:endParaRPr sz="1400" b="0" i="0" u="none" strike="noStrike" cap="none">
              <a:solidFill>
                <a:srgbClr val="000000"/>
              </a:solidFill>
              <a:latin typeface="Arial"/>
              <a:ea typeface="Arial"/>
              <a:cs typeface="Arial"/>
              <a:sym typeface="Arial"/>
            </a:endParaRPr>
          </a:p>
        </p:txBody>
      </p:sp>
      <p:sp>
        <p:nvSpPr>
          <p:cNvPr id="454" name="Google Shape;454;p31"/>
          <p:cNvSpPr txBox="1"/>
          <p:nvPr/>
        </p:nvSpPr>
        <p:spPr>
          <a:xfrm>
            <a:off x="3249187" y="5072141"/>
            <a:ext cx="675366" cy="265676"/>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350"/>
              <a:buFont typeface="Arial"/>
              <a:buNone/>
            </a:pPr>
            <a:r>
              <a:rPr lang="en-US" sz="1350" b="1" i="0" u="none" strike="noStrike" cap="none">
                <a:solidFill>
                  <a:srgbClr val="00B050"/>
                </a:solidFill>
                <a:latin typeface="Calibri"/>
                <a:ea typeface="Calibri"/>
                <a:cs typeface="Calibri"/>
                <a:sym typeface="Calibri"/>
              </a:rPr>
              <a:t>24,40%</a:t>
            </a:r>
            <a:endParaRPr sz="1400" b="0" i="0" u="none" strike="noStrike" cap="none">
              <a:solidFill>
                <a:srgbClr val="000000"/>
              </a:solidFill>
              <a:latin typeface="Arial"/>
              <a:ea typeface="Arial"/>
              <a:cs typeface="Arial"/>
              <a:sym typeface="Arial"/>
            </a:endParaRPr>
          </a:p>
        </p:txBody>
      </p:sp>
      <p:sp>
        <p:nvSpPr>
          <p:cNvPr id="455" name="Google Shape;455;p31"/>
          <p:cNvSpPr txBox="1"/>
          <p:nvPr/>
        </p:nvSpPr>
        <p:spPr>
          <a:xfrm>
            <a:off x="974449" y="2886807"/>
            <a:ext cx="420275"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350"/>
              <a:buFont typeface="Arial"/>
              <a:buNone/>
            </a:pPr>
            <a:r>
              <a:rPr lang="en-US" sz="1350" b="1" i="0" u="none" strike="noStrike" cap="none">
                <a:solidFill>
                  <a:srgbClr val="00B050"/>
                </a:solidFill>
                <a:latin typeface="Calibri"/>
                <a:ea typeface="Calibri"/>
                <a:cs typeface="Calibri"/>
                <a:sym typeface="Calibri"/>
              </a:rPr>
              <a:t>0.1</a:t>
            </a:r>
            <a:endParaRPr sz="1400" b="0" i="0" u="none" strike="noStrike" cap="none">
              <a:solidFill>
                <a:srgbClr val="000000"/>
              </a:solidFill>
              <a:latin typeface="Arial"/>
              <a:ea typeface="Arial"/>
              <a:cs typeface="Arial"/>
              <a:sym typeface="Arial"/>
            </a:endParaRPr>
          </a:p>
        </p:txBody>
      </p:sp>
      <p:sp>
        <p:nvSpPr>
          <p:cNvPr id="456" name="Google Shape;456;p31"/>
          <p:cNvSpPr txBox="1"/>
          <p:nvPr/>
        </p:nvSpPr>
        <p:spPr>
          <a:xfrm>
            <a:off x="1651364" y="2886807"/>
            <a:ext cx="420275"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350"/>
              <a:buFont typeface="Arial"/>
              <a:buNone/>
            </a:pPr>
            <a:r>
              <a:rPr lang="en-US" sz="1350" b="1" i="0" u="none" strike="noStrike" cap="none">
                <a:solidFill>
                  <a:srgbClr val="00B050"/>
                </a:solidFill>
                <a:latin typeface="Calibri"/>
                <a:ea typeface="Calibri"/>
                <a:cs typeface="Calibri"/>
                <a:sym typeface="Calibri"/>
              </a:rPr>
              <a:t>1.1</a:t>
            </a:r>
            <a:endParaRPr sz="1400" b="0" i="0" u="none" strike="noStrike" cap="none">
              <a:solidFill>
                <a:srgbClr val="000000"/>
              </a:solidFill>
              <a:latin typeface="Arial"/>
              <a:ea typeface="Arial"/>
              <a:cs typeface="Arial"/>
              <a:sym typeface="Arial"/>
            </a:endParaRPr>
          </a:p>
        </p:txBody>
      </p:sp>
      <p:sp>
        <p:nvSpPr>
          <p:cNvPr id="457" name="Google Shape;457;p31"/>
          <p:cNvSpPr txBox="1"/>
          <p:nvPr/>
        </p:nvSpPr>
        <p:spPr>
          <a:xfrm>
            <a:off x="2328279" y="2894177"/>
            <a:ext cx="420275" cy="277197"/>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350"/>
              <a:buFont typeface="Arial"/>
              <a:buNone/>
            </a:pPr>
            <a:r>
              <a:rPr lang="en-US" sz="1350" b="1" i="0" u="none" strike="noStrike" cap="none">
                <a:solidFill>
                  <a:srgbClr val="00B050"/>
                </a:solidFill>
                <a:latin typeface="Calibri"/>
                <a:ea typeface="Calibri"/>
                <a:cs typeface="Calibri"/>
                <a:sym typeface="Calibri"/>
              </a:rPr>
              <a:t>6.1</a:t>
            </a:r>
            <a:endParaRPr sz="1400" b="0" i="0" u="none" strike="noStrike" cap="none">
              <a:solidFill>
                <a:srgbClr val="000000"/>
              </a:solidFill>
              <a:latin typeface="Arial"/>
              <a:ea typeface="Arial"/>
              <a:cs typeface="Arial"/>
              <a:sym typeface="Arial"/>
            </a:endParaRPr>
          </a:p>
        </p:txBody>
      </p:sp>
      <p:sp>
        <p:nvSpPr>
          <p:cNvPr id="458" name="Google Shape;458;p31"/>
          <p:cNvSpPr txBox="1"/>
          <p:nvPr/>
        </p:nvSpPr>
        <p:spPr>
          <a:xfrm>
            <a:off x="2984782" y="2894178"/>
            <a:ext cx="483670" cy="317225"/>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350"/>
              <a:buFont typeface="Arial"/>
              <a:buNone/>
            </a:pPr>
            <a:r>
              <a:rPr lang="en-US" sz="1350" b="1" i="0" u="none" strike="noStrike" cap="none">
                <a:solidFill>
                  <a:srgbClr val="00B050"/>
                </a:solidFill>
                <a:latin typeface="Calibri"/>
                <a:ea typeface="Calibri"/>
                <a:cs typeface="Calibri"/>
                <a:sym typeface="Calibri"/>
              </a:rPr>
              <a:t>13.4</a:t>
            </a:r>
            <a:endParaRPr sz="1400" b="0" i="0" u="none" strike="noStrike" cap="none">
              <a:solidFill>
                <a:srgbClr val="000000"/>
              </a:solidFill>
              <a:latin typeface="Arial"/>
              <a:ea typeface="Arial"/>
              <a:cs typeface="Arial"/>
              <a:sym typeface="Arial"/>
            </a:endParaRPr>
          </a:p>
        </p:txBody>
      </p:sp>
      <p:sp>
        <p:nvSpPr>
          <p:cNvPr id="459" name="Google Shape;459;p31"/>
          <p:cNvSpPr txBox="1"/>
          <p:nvPr/>
        </p:nvSpPr>
        <p:spPr>
          <a:xfrm>
            <a:off x="3605912" y="2911419"/>
            <a:ext cx="515685" cy="325720"/>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00B050"/>
              </a:buClr>
              <a:buSzPts val="1248"/>
              <a:buFont typeface="Arial"/>
              <a:buNone/>
            </a:pPr>
            <a:r>
              <a:rPr lang="en-US" sz="1248" b="1" i="0" u="none" strike="noStrike" cap="none">
                <a:solidFill>
                  <a:srgbClr val="00B050"/>
                </a:solidFill>
                <a:latin typeface="Calibri"/>
                <a:ea typeface="Calibri"/>
                <a:cs typeface="Calibri"/>
                <a:sym typeface="Calibri"/>
              </a:rPr>
              <a:t>24.40</a:t>
            </a:r>
            <a:endParaRPr sz="1400" b="0" i="0" u="none" strike="noStrike" cap="none">
              <a:solidFill>
                <a:srgbClr val="000000"/>
              </a:solidFill>
              <a:latin typeface="Arial"/>
              <a:ea typeface="Arial"/>
              <a:cs typeface="Arial"/>
              <a:sym typeface="Arial"/>
            </a:endParaRPr>
          </a:p>
        </p:txBody>
      </p:sp>
      <p:sp>
        <p:nvSpPr>
          <p:cNvPr id="460" name="Google Shape;460;p31"/>
          <p:cNvSpPr/>
          <p:nvPr/>
        </p:nvSpPr>
        <p:spPr>
          <a:xfrm>
            <a:off x="869957" y="989438"/>
            <a:ext cx="1751744" cy="332895"/>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7F7F7F"/>
                </a:solidFill>
                <a:latin typeface="Arial"/>
                <a:ea typeface="Arial"/>
                <a:cs typeface="Arial"/>
                <a:sym typeface="Arial"/>
              </a:rPr>
              <a:t>Fisik</a:t>
            </a:r>
            <a:endParaRPr sz="1800" b="1" i="0" u="none" strike="noStrike" cap="none">
              <a:solidFill>
                <a:srgbClr val="7F7F7F"/>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26"/>
                                        </p:tgtEl>
                                      </p:cBhvr>
                                    </p:animEffect>
                                    <p:set>
                                      <p:cBhvr>
                                        <p:cTn id="7" dur="1" fill="hold">
                                          <p:stCondLst>
                                            <p:cond delay="500"/>
                                          </p:stCondLst>
                                        </p:cTn>
                                        <p:tgtEl>
                                          <p:spTgt spid="42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7"/>
                                        </p:tgtEl>
                                        <p:attrNameLst>
                                          <p:attrName>style.visibility</p:attrName>
                                        </p:attrNameLst>
                                      </p:cBhvr>
                                      <p:to>
                                        <p:strVal val="visible"/>
                                      </p:to>
                                    </p:set>
                                    <p:animEffect transition="in" filter="fade">
                                      <p:cBhvr>
                                        <p:cTn id="11" dur="455"/>
                                        <p:tgtEl>
                                          <p:spTgt spid="427"/>
                                        </p:tgtEl>
                                      </p:cBhvr>
                                    </p:animEffect>
                                  </p:childTnLst>
                                </p:cTn>
                              </p:par>
                            </p:childTnLst>
                          </p:cTn>
                        </p:par>
                        <p:par>
                          <p:cTn id="12" fill="hold">
                            <p:stCondLst>
                              <p:cond delay="955"/>
                            </p:stCondLst>
                            <p:childTnLst>
                              <p:par>
                                <p:cTn id="13" presetID="10" presetClass="exit" presetSubtype="0" fill="hold" nodeType="afterEffect">
                                  <p:stCondLst>
                                    <p:cond delay="0"/>
                                  </p:stCondLst>
                                  <p:childTnLst>
                                    <p:animEffect transition="out" filter="fade">
                                      <p:cBhvr>
                                        <p:cTn id="14" dur="500"/>
                                        <p:tgtEl>
                                          <p:spTgt spid="428"/>
                                        </p:tgtEl>
                                      </p:cBhvr>
                                    </p:animEffect>
                                    <p:set>
                                      <p:cBhvr>
                                        <p:cTn id="15" dur="1" fill="hold">
                                          <p:stCondLst>
                                            <p:cond delay="500"/>
                                          </p:stCondLst>
                                        </p:cTn>
                                        <p:tgtEl>
                                          <p:spTgt spid="428"/>
                                        </p:tgtEl>
                                        <p:attrNameLst>
                                          <p:attrName>style.visibility</p:attrName>
                                        </p:attrNameLst>
                                      </p:cBhvr>
                                      <p:to>
                                        <p:strVal val="hidden"/>
                                      </p:to>
                                    </p:set>
                                  </p:childTnLst>
                                </p:cTn>
                              </p:par>
                            </p:childTnLst>
                          </p:cTn>
                        </p:par>
                        <p:par>
                          <p:cTn id="16" fill="hold">
                            <p:stCondLst>
                              <p:cond delay="1455"/>
                            </p:stCondLst>
                            <p:childTnLst>
                              <p:par>
                                <p:cTn id="17" presetID="10" presetClass="entr" presetSubtype="0" fill="hold" nodeType="afterEffect">
                                  <p:stCondLst>
                                    <p:cond delay="0"/>
                                  </p:stCondLst>
                                  <p:childTnLst>
                                    <p:set>
                                      <p:cBhvr>
                                        <p:cTn id="18" dur="1" fill="hold">
                                          <p:stCondLst>
                                            <p:cond delay="0"/>
                                          </p:stCondLst>
                                        </p:cTn>
                                        <p:tgtEl>
                                          <p:spTgt spid="429"/>
                                        </p:tgtEl>
                                        <p:attrNameLst>
                                          <p:attrName>style.visibility</p:attrName>
                                        </p:attrNameLst>
                                      </p:cBhvr>
                                      <p:to>
                                        <p:strVal val="visible"/>
                                      </p:to>
                                    </p:set>
                                    <p:animEffect transition="in" filter="fade">
                                      <p:cBhvr>
                                        <p:cTn id="19" dur="455"/>
                                        <p:tgtEl>
                                          <p:spTgt spid="429"/>
                                        </p:tgtEl>
                                      </p:cBhvr>
                                    </p:animEffect>
                                  </p:childTnLst>
                                </p:cTn>
                              </p:par>
                            </p:childTnLst>
                          </p:cTn>
                        </p:par>
                        <p:par>
                          <p:cTn id="20" fill="hold">
                            <p:stCondLst>
                              <p:cond delay="1910"/>
                            </p:stCondLst>
                            <p:childTnLst>
                              <p:par>
                                <p:cTn id="21" presetID="10" presetClass="exit" presetSubtype="0" fill="hold" nodeType="afterEffect">
                                  <p:stCondLst>
                                    <p:cond delay="0"/>
                                  </p:stCondLst>
                                  <p:childTnLst>
                                    <p:animEffect transition="out" filter="fade">
                                      <p:cBhvr>
                                        <p:cTn id="22" dur="500"/>
                                        <p:tgtEl>
                                          <p:spTgt spid="430"/>
                                        </p:tgtEl>
                                      </p:cBhvr>
                                    </p:animEffect>
                                    <p:set>
                                      <p:cBhvr>
                                        <p:cTn id="23" dur="1" fill="hold">
                                          <p:stCondLst>
                                            <p:cond delay="500"/>
                                          </p:stCondLst>
                                        </p:cTn>
                                        <p:tgtEl>
                                          <p:spTgt spid="430"/>
                                        </p:tgtEl>
                                        <p:attrNameLst>
                                          <p:attrName>style.visibility</p:attrName>
                                        </p:attrNameLst>
                                      </p:cBhvr>
                                      <p:to>
                                        <p:strVal val="hidden"/>
                                      </p:to>
                                    </p:set>
                                  </p:childTnLst>
                                </p:cTn>
                              </p:par>
                            </p:childTnLst>
                          </p:cTn>
                        </p:par>
                        <p:par>
                          <p:cTn id="24" fill="hold">
                            <p:stCondLst>
                              <p:cond delay="2410"/>
                            </p:stCondLst>
                            <p:childTnLst>
                              <p:par>
                                <p:cTn id="25" presetID="10" presetClass="entr" presetSubtype="0" fill="hold" nodeType="afterEffect">
                                  <p:stCondLst>
                                    <p:cond delay="0"/>
                                  </p:stCondLst>
                                  <p:childTnLst>
                                    <p:set>
                                      <p:cBhvr>
                                        <p:cTn id="26" dur="1" fill="hold">
                                          <p:stCondLst>
                                            <p:cond delay="0"/>
                                          </p:stCondLst>
                                        </p:cTn>
                                        <p:tgtEl>
                                          <p:spTgt spid="440"/>
                                        </p:tgtEl>
                                        <p:attrNameLst>
                                          <p:attrName>style.visibility</p:attrName>
                                        </p:attrNameLst>
                                      </p:cBhvr>
                                      <p:to>
                                        <p:strVal val="visible"/>
                                      </p:to>
                                    </p:set>
                                    <p:animEffect transition="in" filter="fade">
                                      <p:cBhvr>
                                        <p:cTn id="27" dur="341"/>
                                        <p:tgtEl>
                                          <p:spTgt spid="440"/>
                                        </p:tgtEl>
                                      </p:cBhvr>
                                    </p:animEffect>
                                  </p:childTnLst>
                                </p:cTn>
                              </p:par>
                            </p:childTnLst>
                          </p:cTn>
                        </p:par>
                        <p:par>
                          <p:cTn id="28" fill="hold">
                            <p:stCondLst>
                              <p:cond delay="2751"/>
                            </p:stCondLst>
                            <p:childTnLst>
                              <p:par>
                                <p:cTn id="29" presetID="10" presetClass="exit" presetSubtype="0" fill="hold" nodeType="afterEffect">
                                  <p:stCondLst>
                                    <p:cond delay="0"/>
                                  </p:stCondLst>
                                  <p:childTnLst>
                                    <p:animEffect transition="out" filter="fade">
                                      <p:cBhvr>
                                        <p:cTn id="30" dur="500"/>
                                        <p:tgtEl>
                                          <p:spTgt spid="431"/>
                                        </p:tgtEl>
                                      </p:cBhvr>
                                    </p:animEffect>
                                    <p:set>
                                      <p:cBhvr>
                                        <p:cTn id="31" dur="1" fill="hold">
                                          <p:stCondLst>
                                            <p:cond delay="500"/>
                                          </p:stCondLst>
                                        </p:cTn>
                                        <p:tgtEl>
                                          <p:spTgt spid="431"/>
                                        </p:tgtEl>
                                        <p:attrNameLst>
                                          <p:attrName>style.visibility</p:attrName>
                                        </p:attrNameLst>
                                      </p:cBhvr>
                                      <p:to>
                                        <p:strVal val="hidden"/>
                                      </p:to>
                                    </p:set>
                                  </p:childTnLst>
                                </p:cTn>
                              </p:par>
                            </p:childTnLst>
                          </p:cTn>
                        </p:par>
                        <p:par>
                          <p:cTn id="32" fill="hold">
                            <p:stCondLst>
                              <p:cond delay="3251"/>
                            </p:stCondLst>
                            <p:childTnLst>
                              <p:par>
                                <p:cTn id="33" presetID="10" presetClass="entr" presetSubtype="0" fill="hold" nodeType="afterEffect">
                                  <p:stCondLst>
                                    <p:cond delay="0"/>
                                  </p:stCondLst>
                                  <p:childTnLst>
                                    <p:set>
                                      <p:cBhvr>
                                        <p:cTn id="34" dur="1" fill="hold">
                                          <p:stCondLst>
                                            <p:cond delay="0"/>
                                          </p:stCondLst>
                                        </p:cTn>
                                        <p:tgtEl>
                                          <p:spTgt spid="441"/>
                                        </p:tgtEl>
                                        <p:attrNameLst>
                                          <p:attrName>style.visibility</p:attrName>
                                        </p:attrNameLst>
                                      </p:cBhvr>
                                      <p:to>
                                        <p:strVal val="visible"/>
                                      </p:to>
                                    </p:set>
                                    <p:animEffect transition="in" filter="fade">
                                      <p:cBhvr>
                                        <p:cTn id="35" dur="341"/>
                                        <p:tgtEl>
                                          <p:spTgt spid="441"/>
                                        </p:tgtEl>
                                      </p:cBhvr>
                                    </p:animEffect>
                                  </p:childTnLst>
                                </p:cTn>
                              </p:par>
                            </p:childTnLst>
                          </p:cTn>
                        </p:par>
                        <p:par>
                          <p:cTn id="36" fill="hold">
                            <p:stCondLst>
                              <p:cond delay="3592"/>
                            </p:stCondLst>
                            <p:childTnLst>
                              <p:par>
                                <p:cTn id="37" presetID="10" presetClass="exit" presetSubtype="0" fill="hold" nodeType="afterEffect">
                                  <p:stCondLst>
                                    <p:cond delay="0"/>
                                  </p:stCondLst>
                                  <p:childTnLst>
                                    <p:animEffect transition="out" filter="fade">
                                      <p:cBhvr>
                                        <p:cTn id="38" dur="500"/>
                                        <p:tgtEl>
                                          <p:spTgt spid="432"/>
                                        </p:tgtEl>
                                      </p:cBhvr>
                                    </p:animEffect>
                                    <p:set>
                                      <p:cBhvr>
                                        <p:cTn id="39" dur="1" fill="hold">
                                          <p:stCondLst>
                                            <p:cond delay="500"/>
                                          </p:stCondLst>
                                        </p:cTn>
                                        <p:tgtEl>
                                          <p:spTgt spid="432"/>
                                        </p:tgtEl>
                                        <p:attrNameLst>
                                          <p:attrName>style.visibility</p:attrName>
                                        </p:attrNameLst>
                                      </p:cBhvr>
                                      <p:to>
                                        <p:strVal val="hidden"/>
                                      </p:to>
                                    </p:set>
                                  </p:childTnLst>
                                </p:cTn>
                              </p:par>
                            </p:childTnLst>
                          </p:cTn>
                        </p:par>
                        <p:par>
                          <p:cTn id="40" fill="hold">
                            <p:stCondLst>
                              <p:cond delay="4092"/>
                            </p:stCondLst>
                            <p:childTnLst>
                              <p:par>
                                <p:cTn id="41" presetID="10" presetClass="entr" presetSubtype="0" fill="hold" nodeType="afterEffect">
                                  <p:stCondLst>
                                    <p:cond delay="0"/>
                                  </p:stCondLst>
                                  <p:childTnLst>
                                    <p:set>
                                      <p:cBhvr>
                                        <p:cTn id="42" dur="1" fill="hold">
                                          <p:stCondLst>
                                            <p:cond delay="0"/>
                                          </p:stCondLst>
                                        </p:cTn>
                                        <p:tgtEl>
                                          <p:spTgt spid="442"/>
                                        </p:tgtEl>
                                        <p:attrNameLst>
                                          <p:attrName>style.visibility</p:attrName>
                                        </p:attrNameLst>
                                      </p:cBhvr>
                                      <p:to>
                                        <p:strVal val="visible"/>
                                      </p:to>
                                    </p:set>
                                    <p:animEffect transition="in" filter="fade">
                                      <p:cBhvr>
                                        <p:cTn id="43" dur="341"/>
                                        <p:tgtEl>
                                          <p:spTgt spid="442"/>
                                        </p:tgtEl>
                                      </p:cBhvr>
                                    </p:animEffect>
                                  </p:childTnLst>
                                </p:cTn>
                              </p:par>
                            </p:childTnLst>
                          </p:cTn>
                        </p:par>
                        <p:par>
                          <p:cTn id="44" fill="hold">
                            <p:stCondLst>
                              <p:cond delay="4433"/>
                            </p:stCondLst>
                            <p:childTnLst>
                              <p:par>
                                <p:cTn id="45" presetID="10" presetClass="exit" presetSubtype="0" fill="hold" nodeType="afterEffect">
                                  <p:stCondLst>
                                    <p:cond delay="0"/>
                                  </p:stCondLst>
                                  <p:childTnLst>
                                    <p:animEffect transition="out" filter="fade">
                                      <p:cBhvr>
                                        <p:cTn id="46" dur="500"/>
                                        <p:tgtEl>
                                          <p:spTgt spid="433"/>
                                        </p:tgtEl>
                                      </p:cBhvr>
                                    </p:animEffect>
                                    <p:set>
                                      <p:cBhvr>
                                        <p:cTn id="47" dur="1" fill="hold">
                                          <p:stCondLst>
                                            <p:cond delay="500"/>
                                          </p:stCondLst>
                                        </p:cTn>
                                        <p:tgtEl>
                                          <p:spTgt spid="433"/>
                                        </p:tgtEl>
                                        <p:attrNameLst>
                                          <p:attrName>style.visibility</p:attrName>
                                        </p:attrNameLst>
                                      </p:cBhvr>
                                      <p:to>
                                        <p:strVal val="hidden"/>
                                      </p:to>
                                    </p:set>
                                  </p:childTnLst>
                                </p:cTn>
                              </p:par>
                            </p:childTnLst>
                          </p:cTn>
                        </p:par>
                        <p:par>
                          <p:cTn id="48" fill="hold">
                            <p:stCondLst>
                              <p:cond delay="4933"/>
                            </p:stCondLst>
                            <p:childTnLst>
                              <p:par>
                                <p:cTn id="49" presetID="10" presetClass="entr" presetSubtype="0" fill="hold" nodeType="afterEffect">
                                  <p:stCondLst>
                                    <p:cond delay="0"/>
                                  </p:stCondLst>
                                  <p:childTnLst>
                                    <p:set>
                                      <p:cBhvr>
                                        <p:cTn id="50" dur="1" fill="hold">
                                          <p:stCondLst>
                                            <p:cond delay="0"/>
                                          </p:stCondLst>
                                        </p:cTn>
                                        <p:tgtEl>
                                          <p:spTgt spid="443"/>
                                        </p:tgtEl>
                                        <p:attrNameLst>
                                          <p:attrName>style.visibility</p:attrName>
                                        </p:attrNameLst>
                                      </p:cBhvr>
                                      <p:to>
                                        <p:strVal val="visible"/>
                                      </p:to>
                                    </p:set>
                                    <p:animEffect transition="in" filter="fade">
                                      <p:cBhvr>
                                        <p:cTn id="51" dur="341"/>
                                        <p:tgtEl>
                                          <p:spTgt spid="443"/>
                                        </p:tgtEl>
                                      </p:cBhvr>
                                    </p:animEffect>
                                  </p:childTnLst>
                                </p:cTn>
                              </p:par>
                            </p:childTnLst>
                          </p:cTn>
                        </p:par>
                        <p:par>
                          <p:cTn id="52" fill="hold">
                            <p:stCondLst>
                              <p:cond delay="5274"/>
                            </p:stCondLst>
                            <p:childTnLst>
                              <p:par>
                                <p:cTn id="53" presetID="10" presetClass="exit" presetSubtype="0" fill="hold" nodeType="afterEffect">
                                  <p:stCondLst>
                                    <p:cond delay="0"/>
                                  </p:stCondLst>
                                  <p:childTnLst>
                                    <p:animEffect transition="out" filter="fade">
                                      <p:cBhvr>
                                        <p:cTn id="54" dur="500"/>
                                        <p:tgtEl>
                                          <p:spTgt spid="434"/>
                                        </p:tgtEl>
                                      </p:cBhvr>
                                    </p:animEffect>
                                    <p:set>
                                      <p:cBhvr>
                                        <p:cTn id="55" dur="1" fill="hold">
                                          <p:stCondLst>
                                            <p:cond delay="500"/>
                                          </p:stCondLst>
                                        </p:cTn>
                                        <p:tgtEl>
                                          <p:spTgt spid="434"/>
                                        </p:tgtEl>
                                        <p:attrNameLst>
                                          <p:attrName>style.visibility</p:attrName>
                                        </p:attrNameLst>
                                      </p:cBhvr>
                                      <p:to>
                                        <p:strVal val="hidden"/>
                                      </p:to>
                                    </p:set>
                                  </p:childTnLst>
                                </p:cTn>
                              </p:par>
                            </p:childTnLst>
                          </p:cTn>
                        </p:par>
                        <p:par>
                          <p:cTn id="56" fill="hold">
                            <p:stCondLst>
                              <p:cond delay="5774"/>
                            </p:stCondLst>
                            <p:childTnLst>
                              <p:par>
                                <p:cTn id="57" presetID="10" presetClass="entr" presetSubtype="0" fill="hold" nodeType="afterEffect">
                                  <p:stCondLst>
                                    <p:cond delay="0"/>
                                  </p:stCondLst>
                                  <p:childTnLst>
                                    <p:set>
                                      <p:cBhvr>
                                        <p:cTn id="58" dur="1" fill="hold">
                                          <p:stCondLst>
                                            <p:cond delay="0"/>
                                          </p:stCondLst>
                                        </p:cTn>
                                        <p:tgtEl>
                                          <p:spTgt spid="444"/>
                                        </p:tgtEl>
                                        <p:attrNameLst>
                                          <p:attrName>style.visibility</p:attrName>
                                        </p:attrNameLst>
                                      </p:cBhvr>
                                      <p:to>
                                        <p:strVal val="visible"/>
                                      </p:to>
                                    </p:set>
                                    <p:animEffect transition="in" filter="fade">
                                      <p:cBhvr>
                                        <p:cTn id="59" dur="341"/>
                                        <p:tgtEl>
                                          <p:spTgt spid="444"/>
                                        </p:tgtEl>
                                      </p:cBhvr>
                                    </p:animEffect>
                                  </p:childTnLst>
                                </p:cTn>
                              </p:par>
                            </p:childTnLst>
                          </p:cTn>
                        </p:par>
                        <p:par>
                          <p:cTn id="60" fill="hold">
                            <p:stCondLst>
                              <p:cond delay="6115"/>
                            </p:stCondLst>
                            <p:childTnLst>
                              <p:par>
                                <p:cTn id="61" presetID="10" presetClass="exit" presetSubtype="0" fill="hold" nodeType="afterEffect">
                                  <p:stCondLst>
                                    <p:cond delay="0"/>
                                  </p:stCondLst>
                                  <p:childTnLst>
                                    <p:animEffect transition="out" filter="fade">
                                      <p:cBhvr>
                                        <p:cTn id="62" dur="500"/>
                                        <p:tgtEl>
                                          <p:spTgt spid="435"/>
                                        </p:tgtEl>
                                      </p:cBhvr>
                                    </p:animEffect>
                                    <p:set>
                                      <p:cBhvr>
                                        <p:cTn id="63" dur="1" fill="hold">
                                          <p:stCondLst>
                                            <p:cond delay="500"/>
                                          </p:stCondLst>
                                        </p:cTn>
                                        <p:tgtEl>
                                          <p:spTgt spid="435"/>
                                        </p:tgtEl>
                                        <p:attrNameLst>
                                          <p:attrName>style.visibility</p:attrName>
                                        </p:attrNameLst>
                                      </p:cBhvr>
                                      <p:to>
                                        <p:strVal val="hidden"/>
                                      </p:to>
                                    </p:set>
                                  </p:childTnLst>
                                </p:cTn>
                              </p:par>
                            </p:childTnLst>
                          </p:cTn>
                        </p:par>
                        <p:par>
                          <p:cTn id="64" fill="hold">
                            <p:stCondLst>
                              <p:cond delay="6615"/>
                            </p:stCondLst>
                            <p:childTnLst>
                              <p:par>
                                <p:cTn id="65" presetID="10" presetClass="entr" presetSubtype="0" fill="hold" nodeType="afterEffect">
                                  <p:stCondLst>
                                    <p:cond delay="0"/>
                                  </p:stCondLst>
                                  <p:childTnLst>
                                    <p:set>
                                      <p:cBhvr>
                                        <p:cTn id="66" dur="1" fill="hold">
                                          <p:stCondLst>
                                            <p:cond delay="0"/>
                                          </p:stCondLst>
                                        </p:cTn>
                                        <p:tgtEl>
                                          <p:spTgt spid="445"/>
                                        </p:tgtEl>
                                        <p:attrNameLst>
                                          <p:attrName>style.visibility</p:attrName>
                                        </p:attrNameLst>
                                      </p:cBhvr>
                                      <p:to>
                                        <p:strVal val="visible"/>
                                      </p:to>
                                    </p:set>
                                    <p:animEffect transition="in" filter="fade">
                                      <p:cBhvr>
                                        <p:cTn id="67" dur="341"/>
                                        <p:tgtEl>
                                          <p:spTgt spid="445"/>
                                        </p:tgtEl>
                                      </p:cBhvr>
                                    </p:animEffect>
                                  </p:childTnLst>
                                </p:cTn>
                              </p:par>
                            </p:childTnLst>
                          </p:cTn>
                        </p:par>
                        <p:par>
                          <p:cTn id="68" fill="hold">
                            <p:stCondLst>
                              <p:cond delay="6956"/>
                            </p:stCondLst>
                            <p:childTnLst>
                              <p:par>
                                <p:cTn id="69" presetID="10" presetClass="exit" presetSubtype="0" fill="hold" nodeType="afterEffect">
                                  <p:stCondLst>
                                    <p:cond delay="0"/>
                                  </p:stCondLst>
                                  <p:childTnLst>
                                    <p:animEffect transition="out" filter="fade">
                                      <p:cBhvr>
                                        <p:cTn id="70" dur="500"/>
                                        <p:tgtEl>
                                          <p:spTgt spid="436"/>
                                        </p:tgtEl>
                                      </p:cBhvr>
                                    </p:animEffect>
                                    <p:set>
                                      <p:cBhvr>
                                        <p:cTn id="71" dur="1" fill="hold">
                                          <p:stCondLst>
                                            <p:cond delay="500"/>
                                          </p:stCondLst>
                                        </p:cTn>
                                        <p:tgtEl>
                                          <p:spTgt spid="436"/>
                                        </p:tgtEl>
                                        <p:attrNameLst>
                                          <p:attrName>style.visibility</p:attrName>
                                        </p:attrNameLst>
                                      </p:cBhvr>
                                      <p:to>
                                        <p:strVal val="hidden"/>
                                      </p:to>
                                    </p:set>
                                  </p:childTnLst>
                                </p:cTn>
                              </p:par>
                            </p:childTnLst>
                          </p:cTn>
                        </p:par>
                        <p:par>
                          <p:cTn id="72" fill="hold">
                            <p:stCondLst>
                              <p:cond delay="7456"/>
                            </p:stCondLst>
                            <p:childTnLst>
                              <p:par>
                                <p:cTn id="73" presetID="10" presetClass="entr" presetSubtype="0" fill="hold" nodeType="afterEffect">
                                  <p:stCondLst>
                                    <p:cond delay="0"/>
                                  </p:stCondLst>
                                  <p:childTnLst>
                                    <p:set>
                                      <p:cBhvr>
                                        <p:cTn id="74" dur="1" fill="hold">
                                          <p:stCondLst>
                                            <p:cond delay="0"/>
                                          </p:stCondLst>
                                        </p:cTn>
                                        <p:tgtEl>
                                          <p:spTgt spid="446"/>
                                        </p:tgtEl>
                                        <p:attrNameLst>
                                          <p:attrName>style.visibility</p:attrName>
                                        </p:attrNameLst>
                                      </p:cBhvr>
                                      <p:to>
                                        <p:strVal val="visible"/>
                                      </p:to>
                                    </p:set>
                                    <p:animEffect transition="in" filter="fade">
                                      <p:cBhvr>
                                        <p:cTn id="75" dur="341"/>
                                        <p:tgtEl>
                                          <p:spTgt spid="446"/>
                                        </p:tgtEl>
                                      </p:cBhvr>
                                    </p:animEffect>
                                  </p:childTnLst>
                                </p:cTn>
                              </p:par>
                            </p:childTnLst>
                          </p:cTn>
                        </p:par>
                        <p:par>
                          <p:cTn id="76" fill="hold">
                            <p:stCondLst>
                              <p:cond delay="7797"/>
                            </p:stCondLst>
                            <p:childTnLst>
                              <p:par>
                                <p:cTn id="77" presetID="10" presetClass="exit" presetSubtype="0" fill="hold" nodeType="afterEffect">
                                  <p:stCondLst>
                                    <p:cond delay="0"/>
                                  </p:stCondLst>
                                  <p:childTnLst>
                                    <p:animEffect transition="out" filter="fade">
                                      <p:cBhvr>
                                        <p:cTn id="78" dur="500"/>
                                        <p:tgtEl>
                                          <p:spTgt spid="437"/>
                                        </p:tgtEl>
                                      </p:cBhvr>
                                    </p:animEffect>
                                    <p:set>
                                      <p:cBhvr>
                                        <p:cTn id="79" dur="1" fill="hold">
                                          <p:stCondLst>
                                            <p:cond delay="500"/>
                                          </p:stCondLst>
                                        </p:cTn>
                                        <p:tgtEl>
                                          <p:spTgt spid="437"/>
                                        </p:tgtEl>
                                        <p:attrNameLst>
                                          <p:attrName>style.visibility</p:attrName>
                                        </p:attrNameLst>
                                      </p:cBhvr>
                                      <p:to>
                                        <p:strVal val="hidden"/>
                                      </p:to>
                                    </p:set>
                                  </p:childTnLst>
                                </p:cTn>
                              </p:par>
                            </p:childTnLst>
                          </p:cTn>
                        </p:par>
                        <p:par>
                          <p:cTn id="80" fill="hold">
                            <p:stCondLst>
                              <p:cond delay="8297"/>
                            </p:stCondLst>
                            <p:childTnLst>
                              <p:par>
                                <p:cTn id="81" presetID="10" presetClass="entr" presetSubtype="0" fill="hold" nodeType="afterEffect">
                                  <p:stCondLst>
                                    <p:cond delay="0"/>
                                  </p:stCondLst>
                                  <p:childTnLst>
                                    <p:set>
                                      <p:cBhvr>
                                        <p:cTn id="82" dur="1" fill="hold">
                                          <p:stCondLst>
                                            <p:cond delay="0"/>
                                          </p:stCondLst>
                                        </p:cTn>
                                        <p:tgtEl>
                                          <p:spTgt spid="447"/>
                                        </p:tgtEl>
                                        <p:attrNameLst>
                                          <p:attrName>style.visibility</p:attrName>
                                        </p:attrNameLst>
                                      </p:cBhvr>
                                      <p:to>
                                        <p:strVal val="visible"/>
                                      </p:to>
                                    </p:set>
                                    <p:animEffect transition="in" filter="fade">
                                      <p:cBhvr>
                                        <p:cTn id="83" dur="341"/>
                                        <p:tgtEl>
                                          <p:spTgt spid="447"/>
                                        </p:tgtEl>
                                      </p:cBhvr>
                                    </p:animEffect>
                                  </p:childTnLst>
                                </p:cTn>
                              </p:par>
                            </p:childTnLst>
                          </p:cTn>
                        </p:par>
                        <p:par>
                          <p:cTn id="84" fill="hold">
                            <p:stCondLst>
                              <p:cond delay="8638"/>
                            </p:stCondLst>
                            <p:childTnLst>
                              <p:par>
                                <p:cTn id="85" presetID="10" presetClass="exit" presetSubtype="0" fill="hold" nodeType="afterEffect">
                                  <p:stCondLst>
                                    <p:cond delay="0"/>
                                  </p:stCondLst>
                                  <p:childTnLst>
                                    <p:animEffect transition="out" filter="fade">
                                      <p:cBhvr>
                                        <p:cTn id="86" dur="500"/>
                                        <p:tgtEl>
                                          <p:spTgt spid="438"/>
                                        </p:tgtEl>
                                      </p:cBhvr>
                                    </p:animEffect>
                                    <p:set>
                                      <p:cBhvr>
                                        <p:cTn id="87" dur="1" fill="hold">
                                          <p:stCondLst>
                                            <p:cond delay="500"/>
                                          </p:stCondLst>
                                        </p:cTn>
                                        <p:tgtEl>
                                          <p:spTgt spid="438"/>
                                        </p:tgtEl>
                                        <p:attrNameLst>
                                          <p:attrName>style.visibility</p:attrName>
                                        </p:attrNameLst>
                                      </p:cBhvr>
                                      <p:to>
                                        <p:strVal val="hidden"/>
                                      </p:to>
                                    </p:set>
                                  </p:childTnLst>
                                </p:cTn>
                              </p:par>
                            </p:childTnLst>
                          </p:cTn>
                        </p:par>
                        <p:par>
                          <p:cTn id="88" fill="hold">
                            <p:stCondLst>
                              <p:cond delay="9138"/>
                            </p:stCondLst>
                            <p:childTnLst>
                              <p:par>
                                <p:cTn id="89" presetID="10" presetClass="entr" presetSubtype="0" fill="hold" nodeType="afterEffect">
                                  <p:stCondLst>
                                    <p:cond delay="0"/>
                                  </p:stCondLst>
                                  <p:childTnLst>
                                    <p:set>
                                      <p:cBhvr>
                                        <p:cTn id="90" dur="1" fill="hold">
                                          <p:stCondLst>
                                            <p:cond delay="0"/>
                                          </p:stCondLst>
                                        </p:cTn>
                                        <p:tgtEl>
                                          <p:spTgt spid="448"/>
                                        </p:tgtEl>
                                        <p:attrNameLst>
                                          <p:attrName>style.visibility</p:attrName>
                                        </p:attrNameLst>
                                      </p:cBhvr>
                                      <p:to>
                                        <p:strVal val="visible"/>
                                      </p:to>
                                    </p:set>
                                    <p:animEffect transition="in" filter="fade">
                                      <p:cBhvr>
                                        <p:cTn id="91" dur="341"/>
                                        <p:tgtEl>
                                          <p:spTgt spid="448"/>
                                        </p:tgtEl>
                                      </p:cBhvr>
                                    </p:animEffect>
                                  </p:childTnLst>
                                </p:cTn>
                              </p:par>
                            </p:childTnLst>
                          </p:cTn>
                        </p:par>
                        <p:par>
                          <p:cTn id="92" fill="hold">
                            <p:stCondLst>
                              <p:cond delay="9479"/>
                            </p:stCondLst>
                            <p:childTnLst>
                              <p:par>
                                <p:cTn id="93" presetID="10" presetClass="exit" presetSubtype="0" fill="hold" nodeType="afterEffect">
                                  <p:stCondLst>
                                    <p:cond delay="0"/>
                                  </p:stCondLst>
                                  <p:childTnLst>
                                    <p:animEffect transition="out" filter="fade">
                                      <p:cBhvr>
                                        <p:cTn id="94" dur="500"/>
                                        <p:tgtEl>
                                          <p:spTgt spid="439"/>
                                        </p:tgtEl>
                                      </p:cBhvr>
                                    </p:animEffect>
                                    <p:set>
                                      <p:cBhvr>
                                        <p:cTn id="95" dur="1" fill="hold">
                                          <p:stCondLst>
                                            <p:cond delay="500"/>
                                          </p:stCondLst>
                                        </p:cTn>
                                        <p:tgtEl>
                                          <p:spTgt spid="439"/>
                                        </p:tgtEl>
                                        <p:attrNameLst>
                                          <p:attrName>style.visibility</p:attrName>
                                        </p:attrNameLst>
                                      </p:cBhvr>
                                      <p:to>
                                        <p:strVal val="hidden"/>
                                      </p:to>
                                    </p:set>
                                  </p:childTnLst>
                                </p:cTn>
                              </p:par>
                            </p:childTnLst>
                          </p:cTn>
                        </p:par>
                        <p:par>
                          <p:cTn id="96" fill="hold">
                            <p:stCondLst>
                              <p:cond delay="9979"/>
                            </p:stCondLst>
                            <p:childTnLst>
                              <p:par>
                                <p:cTn id="97" presetID="10" presetClass="entr" presetSubtype="0" fill="hold" nodeType="afterEffect">
                                  <p:stCondLst>
                                    <p:cond delay="0"/>
                                  </p:stCondLst>
                                  <p:childTnLst>
                                    <p:set>
                                      <p:cBhvr>
                                        <p:cTn id="98" dur="1" fill="hold">
                                          <p:stCondLst>
                                            <p:cond delay="0"/>
                                          </p:stCondLst>
                                        </p:cTn>
                                        <p:tgtEl>
                                          <p:spTgt spid="449"/>
                                        </p:tgtEl>
                                        <p:attrNameLst>
                                          <p:attrName>style.visibility</p:attrName>
                                        </p:attrNameLst>
                                      </p:cBhvr>
                                      <p:to>
                                        <p:strVal val="visible"/>
                                      </p:to>
                                    </p:set>
                                    <p:animEffect transition="in" filter="fade">
                                      <p:cBhvr>
                                        <p:cTn id="99" dur="341"/>
                                        <p:tgtEl>
                                          <p:spTgt spid="449"/>
                                        </p:tgtEl>
                                      </p:cBhvr>
                                    </p:animEffect>
                                  </p:childTnLst>
                                </p:cTn>
                              </p:par>
                            </p:childTnLst>
                          </p:cTn>
                        </p:par>
                        <p:par>
                          <p:cTn id="100" fill="hold">
                            <p:stCondLst>
                              <p:cond delay="10320"/>
                            </p:stCondLst>
                            <p:childTnLst>
                              <p:par>
                                <p:cTn id="101" presetID="10" presetClass="exit" presetSubtype="0" fill="hold" nodeType="afterEffect">
                                  <p:stCondLst>
                                    <p:cond delay="0"/>
                                  </p:stCondLst>
                                  <p:childTnLst>
                                    <p:animEffect transition="out" filter="fade">
                                      <p:cBhvr>
                                        <p:cTn id="102" dur="500"/>
                                        <p:tgtEl>
                                          <p:spTgt spid="450"/>
                                        </p:tgtEl>
                                      </p:cBhvr>
                                    </p:animEffect>
                                    <p:set>
                                      <p:cBhvr>
                                        <p:cTn id="103" dur="1" fill="hold">
                                          <p:stCondLst>
                                            <p:cond delay="500"/>
                                          </p:stCondLst>
                                        </p:cTn>
                                        <p:tgtEl>
                                          <p:spTgt spid="450"/>
                                        </p:tgtEl>
                                        <p:attrNameLst>
                                          <p:attrName>style.visibility</p:attrName>
                                        </p:attrNameLst>
                                      </p:cBhvr>
                                      <p:to>
                                        <p:strVal val="hidden"/>
                                      </p:to>
                                    </p:set>
                                  </p:childTnLst>
                                </p:cTn>
                              </p:par>
                            </p:childTnLst>
                          </p:cTn>
                        </p:par>
                        <p:par>
                          <p:cTn id="104" fill="hold">
                            <p:stCondLst>
                              <p:cond delay="10820"/>
                            </p:stCondLst>
                            <p:childTnLst>
                              <p:par>
                                <p:cTn id="105" presetID="10" presetClass="entr" presetSubtype="0" fill="hold" nodeType="afterEffect">
                                  <p:stCondLst>
                                    <p:cond delay="0"/>
                                  </p:stCondLst>
                                  <p:childTnLst>
                                    <p:set>
                                      <p:cBhvr>
                                        <p:cTn id="106" dur="1" fill="hold">
                                          <p:stCondLst>
                                            <p:cond delay="0"/>
                                          </p:stCondLst>
                                        </p:cTn>
                                        <p:tgtEl>
                                          <p:spTgt spid="455"/>
                                        </p:tgtEl>
                                        <p:attrNameLst>
                                          <p:attrName>style.visibility</p:attrName>
                                        </p:attrNameLst>
                                      </p:cBhvr>
                                      <p:to>
                                        <p:strVal val="visible"/>
                                      </p:to>
                                    </p:set>
                                    <p:animEffect transition="in" filter="fade">
                                      <p:cBhvr>
                                        <p:cTn id="107" dur="341"/>
                                        <p:tgtEl>
                                          <p:spTgt spid="455"/>
                                        </p:tgtEl>
                                      </p:cBhvr>
                                    </p:animEffect>
                                  </p:childTnLst>
                                </p:cTn>
                              </p:par>
                            </p:childTnLst>
                          </p:cTn>
                        </p:par>
                        <p:par>
                          <p:cTn id="108" fill="hold">
                            <p:stCondLst>
                              <p:cond delay="11161"/>
                            </p:stCondLst>
                            <p:childTnLst>
                              <p:par>
                                <p:cTn id="109" presetID="10" presetClass="exit" presetSubtype="0" fill="hold" nodeType="afterEffect">
                                  <p:stCondLst>
                                    <p:cond delay="0"/>
                                  </p:stCondLst>
                                  <p:childTnLst>
                                    <p:animEffect transition="out" filter="fade">
                                      <p:cBhvr>
                                        <p:cTn id="110" dur="500"/>
                                        <p:tgtEl>
                                          <p:spTgt spid="451"/>
                                        </p:tgtEl>
                                      </p:cBhvr>
                                    </p:animEffect>
                                    <p:set>
                                      <p:cBhvr>
                                        <p:cTn id="111" dur="1" fill="hold">
                                          <p:stCondLst>
                                            <p:cond delay="500"/>
                                          </p:stCondLst>
                                        </p:cTn>
                                        <p:tgtEl>
                                          <p:spTgt spid="451"/>
                                        </p:tgtEl>
                                        <p:attrNameLst>
                                          <p:attrName>style.visibility</p:attrName>
                                        </p:attrNameLst>
                                      </p:cBhvr>
                                      <p:to>
                                        <p:strVal val="hidden"/>
                                      </p:to>
                                    </p:set>
                                  </p:childTnLst>
                                </p:cTn>
                              </p:par>
                            </p:childTnLst>
                          </p:cTn>
                        </p:par>
                        <p:par>
                          <p:cTn id="112" fill="hold">
                            <p:stCondLst>
                              <p:cond delay="11661"/>
                            </p:stCondLst>
                            <p:childTnLst>
                              <p:par>
                                <p:cTn id="113" presetID="10" presetClass="entr" presetSubtype="0" fill="hold" nodeType="afterEffect">
                                  <p:stCondLst>
                                    <p:cond delay="0"/>
                                  </p:stCondLst>
                                  <p:childTnLst>
                                    <p:set>
                                      <p:cBhvr>
                                        <p:cTn id="114" dur="1" fill="hold">
                                          <p:stCondLst>
                                            <p:cond delay="0"/>
                                          </p:stCondLst>
                                        </p:cTn>
                                        <p:tgtEl>
                                          <p:spTgt spid="456"/>
                                        </p:tgtEl>
                                        <p:attrNameLst>
                                          <p:attrName>style.visibility</p:attrName>
                                        </p:attrNameLst>
                                      </p:cBhvr>
                                      <p:to>
                                        <p:strVal val="visible"/>
                                      </p:to>
                                    </p:set>
                                    <p:animEffect transition="in" filter="fade">
                                      <p:cBhvr>
                                        <p:cTn id="115" dur="341"/>
                                        <p:tgtEl>
                                          <p:spTgt spid="456"/>
                                        </p:tgtEl>
                                      </p:cBhvr>
                                    </p:animEffect>
                                  </p:childTnLst>
                                </p:cTn>
                              </p:par>
                            </p:childTnLst>
                          </p:cTn>
                        </p:par>
                        <p:par>
                          <p:cTn id="116" fill="hold">
                            <p:stCondLst>
                              <p:cond delay="12002"/>
                            </p:stCondLst>
                            <p:childTnLst>
                              <p:par>
                                <p:cTn id="117" presetID="10" presetClass="exit" presetSubtype="0" fill="hold" nodeType="afterEffect">
                                  <p:stCondLst>
                                    <p:cond delay="0"/>
                                  </p:stCondLst>
                                  <p:childTnLst>
                                    <p:animEffect transition="out" filter="fade">
                                      <p:cBhvr>
                                        <p:cTn id="118" dur="500"/>
                                        <p:tgtEl>
                                          <p:spTgt spid="452"/>
                                        </p:tgtEl>
                                      </p:cBhvr>
                                    </p:animEffect>
                                    <p:set>
                                      <p:cBhvr>
                                        <p:cTn id="119" dur="1" fill="hold">
                                          <p:stCondLst>
                                            <p:cond delay="500"/>
                                          </p:stCondLst>
                                        </p:cTn>
                                        <p:tgtEl>
                                          <p:spTgt spid="452"/>
                                        </p:tgtEl>
                                        <p:attrNameLst>
                                          <p:attrName>style.visibility</p:attrName>
                                        </p:attrNameLst>
                                      </p:cBhvr>
                                      <p:to>
                                        <p:strVal val="hidden"/>
                                      </p:to>
                                    </p:set>
                                  </p:childTnLst>
                                </p:cTn>
                              </p:par>
                            </p:childTnLst>
                          </p:cTn>
                        </p:par>
                        <p:par>
                          <p:cTn id="120" fill="hold">
                            <p:stCondLst>
                              <p:cond delay="12502"/>
                            </p:stCondLst>
                            <p:childTnLst>
                              <p:par>
                                <p:cTn id="121" presetID="10" presetClass="entr" presetSubtype="0" fill="hold" nodeType="afterEffect">
                                  <p:stCondLst>
                                    <p:cond delay="0"/>
                                  </p:stCondLst>
                                  <p:childTnLst>
                                    <p:set>
                                      <p:cBhvr>
                                        <p:cTn id="122" dur="1" fill="hold">
                                          <p:stCondLst>
                                            <p:cond delay="0"/>
                                          </p:stCondLst>
                                        </p:cTn>
                                        <p:tgtEl>
                                          <p:spTgt spid="457"/>
                                        </p:tgtEl>
                                        <p:attrNameLst>
                                          <p:attrName>style.visibility</p:attrName>
                                        </p:attrNameLst>
                                      </p:cBhvr>
                                      <p:to>
                                        <p:strVal val="visible"/>
                                      </p:to>
                                    </p:set>
                                    <p:animEffect transition="in" filter="fade">
                                      <p:cBhvr>
                                        <p:cTn id="123" dur="341"/>
                                        <p:tgtEl>
                                          <p:spTgt spid="457"/>
                                        </p:tgtEl>
                                      </p:cBhvr>
                                    </p:animEffect>
                                  </p:childTnLst>
                                </p:cTn>
                              </p:par>
                            </p:childTnLst>
                          </p:cTn>
                        </p:par>
                        <p:par>
                          <p:cTn id="124" fill="hold">
                            <p:stCondLst>
                              <p:cond delay="12843"/>
                            </p:stCondLst>
                            <p:childTnLst>
                              <p:par>
                                <p:cTn id="125" presetID="10" presetClass="exit" presetSubtype="0" fill="hold" nodeType="afterEffect">
                                  <p:stCondLst>
                                    <p:cond delay="0"/>
                                  </p:stCondLst>
                                  <p:childTnLst>
                                    <p:animEffect transition="out" filter="fade">
                                      <p:cBhvr>
                                        <p:cTn id="126" dur="500"/>
                                        <p:tgtEl>
                                          <p:spTgt spid="453"/>
                                        </p:tgtEl>
                                      </p:cBhvr>
                                    </p:animEffect>
                                    <p:set>
                                      <p:cBhvr>
                                        <p:cTn id="127" dur="1" fill="hold">
                                          <p:stCondLst>
                                            <p:cond delay="500"/>
                                          </p:stCondLst>
                                        </p:cTn>
                                        <p:tgtEl>
                                          <p:spTgt spid="453"/>
                                        </p:tgtEl>
                                        <p:attrNameLst>
                                          <p:attrName>style.visibility</p:attrName>
                                        </p:attrNameLst>
                                      </p:cBhvr>
                                      <p:to>
                                        <p:strVal val="hidden"/>
                                      </p:to>
                                    </p:set>
                                  </p:childTnLst>
                                </p:cTn>
                              </p:par>
                            </p:childTnLst>
                          </p:cTn>
                        </p:par>
                        <p:par>
                          <p:cTn id="128" fill="hold">
                            <p:stCondLst>
                              <p:cond delay="13343"/>
                            </p:stCondLst>
                            <p:childTnLst>
                              <p:par>
                                <p:cTn id="129" presetID="10" presetClass="entr" presetSubtype="0" fill="hold" nodeType="afterEffect">
                                  <p:stCondLst>
                                    <p:cond delay="0"/>
                                  </p:stCondLst>
                                  <p:childTnLst>
                                    <p:set>
                                      <p:cBhvr>
                                        <p:cTn id="130" dur="1" fill="hold">
                                          <p:stCondLst>
                                            <p:cond delay="0"/>
                                          </p:stCondLst>
                                        </p:cTn>
                                        <p:tgtEl>
                                          <p:spTgt spid="458"/>
                                        </p:tgtEl>
                                        <p:attrNameLst>
                                          <p:attrName>style.visibility</p:attrName>
                                        </p:attrNameLst>
                                      </p:cBhvr>
                                      <p:to>
                                        <p:strVal val="visible"/>
                                      </p:to>
                                    </p:set>
                                    <p:animEffect transition="in" filter="fade">
                                      <p:cBhvr>
                                        <p:cTn id="131" dur="341"/>
                                        <p:tgtEl>
                                          <p:spTgt spid="458"/>
                                        </p:tgtEl>
                                      </p:cBhvr>
                                    </p:animEffect>
                                  </p:childTnLst>
                                </p:cTn>
                              </p:par>
                            </p:childTnLst>
                          </p:cTn>
                        </p:par>
                        <p:par>
                          <p:cTn id="132" fill="hold">
                            <p:stCondLst>
                              <p:cond delay="13684"/>
                            </p:stCondLst>
                            <p:childTnLst>
                              <p:par>
                                <p:cTn id="133" presetID="10" presetClass="exit" presetSubtype="0" fill="hold" nodeType="afterEffect">
                                  <p:stCondLst>
                                    <p:cond delay="0"/>
                                  </p:stCondLst>
                                  <p:childTnLst>
                                    <p:animEffect transition="out" filter="fade">
                                      <p:cBhvr>
                                        <p:cTn id="134" dur="500"/>
                                        <p:tgtEl>
                                          <p:spTgt spid="454"/>
                                        </p:tgtEl>
                                      </p:cBhvr>
                                    </p:animEffect>
                                    <p:set>
                                      <p:cBhvr>
                                        <p:cTn id="135" dur="1" fill="hold">
                                          <p:stCondLst>
                                            <p:cond delay="500"/>
                                          </p:stCondLst>
                                        </p:cTn>
                                        <p:tgtEl>
                                          <p:spTgt spid="454"/>
                                        </p:tgtEl>
                                        <p:attrNameLst>
                                          <p:attrName>style.visibility</p:attrName>
                                        </p:attrNameLst>
                                      </p:cBhvr>
                                      <p:to>
                                        <p:strVal val="hidden"/>
                                      </p:to>
                                    </p:set>
                                  </p:childTnLst>
                                </p:cTn>
                              </p:par>
                            </p:childTnLst>
                          </p:cTn>
                        </p:par>
                        <p:par>
                          <p:cTn id="136" fill="hold">
                            <p:stCondLst>
                              <p:cond delay="14184"/>
                            </p:stCondLst>
                            <p:childTnLst>
                              <p:par>
                                <p:cTn id="137" presetID="10" presetClass="entr" presetSubtype="0" fill="hold" nodeType="afterEffect">
                                  <p:stCondLst>
                                    <p:cond delay="0"/>
                                  </p:stCondLst>
                                  <p:childTnLst>
                                    <p:set>
                                      <p:cBhvr>
                                        <p:cTn id="138" dur="1" fill="hold">
                                          <p:stCondLst>
                                            <p:cond delay="0"/>
                                          </p:stCondLst>
                                        </p:cTn>
                                        <p:tgtEl>
                                          <p:spTgt spid="459"/>
                                        </p:tgtEl>
                                        <p:attrNameLst>
                                          <p:attrName>style.visibility</p:attrName>
                                        </p:attrNameLst>
                                      </p:cBhvr>
                                      <p:to>
                                        <p:strVal val="visible"/>
                                      </p:to>
                                    </p:set>
                                    <p:animEffect transition="in" filter="fade">
                                      <p:cBhvr>
                                        <p:cTn id="139" dur="341"/>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464"/>
        <p:cNvGrpSpPr/>
        <p:nvPr/>
      </p:nvGrpSpPr>
      <p:grpSpPr>
        <a:xfrm>
          <a:off x="0" y="0"/>
          <a:ext cx="0" cy="0"/>
          <a:chOff x="0" y="0"/>
          <a:chExt cx="0" cy="0"/>
        </a:xfrm>
      </p:grpSpPr>
      <p:pic>
        <p:nvPicPr>
          <p:cNvPr id="465" name="Google Shape;465;p32"/>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66" name="Google Shape;466;p32"/>
          <p:cNvSpPr/>
          <p:nvPr/>
        </p:nvSpPr>
        <p:spPr>
          <a:xfrm>
            <a:off x="2303242" y="217930"/>
            <a:ext cx="6445222"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Proses Pengadaan Barang/Jasa</a:t>
            </a:r>
            <a:endParaRPr sz="2800" b="0" i="0" u="none" strike="noStrike" cap="none">
              <a:solidFill>
                <a:srgbClr val="584129"/>
              </a:solidFill>
              <a:latin typeface="Arial"/>
              <a:ea typeface="Arial"/>
              <a:cs typeface="Arial"/>
              <a:sym typeface="Arial"/>
            </a:endParaRPr>
          </a:p>
        </p:txBody>
      </p:sp>
      <p:grpSp>
        <p:nvGrpSpPr>
          <p:cNvPr id="467" name="Google Shape;467;p32"/>
          <p:cNvGrpSpPr/>
          <p:nvPr/>
        </p:nvGrpSpPr>
        <p:grpSpPr>
          <a:xfrm>
            <a:off x="7102621" y="6049865"/>
            <a:ext cx="2045068" cy="421333"/>
            <a:chOff x="6298054" y="4359241"/>
            <a:chExt cx="2045068" cy="421333"/>
          </a:xfrm>
        </p:grpSpPr>
        <p:sp>
          <p:nvSpPr>
            <p:cNvPr id="468" name="Google Shape;468;p32">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469" name="Google Shape;469;p32">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470" name="Google Shape;470;p32"/>
          <p:cNvPicPr preferRelativeResize="0"/>
          <p:nvPr/>
        </p:nvPicPr>
        <p:blipFill rotWithShape="1">
          <a:blip r:embed="rId6">
            <a:alphaModFix/>
          </a:blip>
          <a:srcRect/>
          <a:stretch/>
        </p:blipFill>
        <p:spPr>
          <a:xfrm>
            <a:off x="268480" y="209138"/>
            <a:ext cx="1845016" cy="655123"/>
          </a:xfrm>
          <a:prstGeom prst="rect">
            <a:avLst/>
          </a:prstGeom>
          <a:noFill/>
          <a:ln>
            <a:noFill/>
          </a:ln>
        </p:spPr>
      </p:pic>
      <p:sp>
        <p:nvSpPr>
          <p:cNvPr id="471" name="Google Shape;471;p32"/>
          <p:cNvSpPr txBox="1"/>
          <p:nvPr/>
        </p:nvSpPr>
        <p:spPr>
          <a:xfrm>
            <a:off x="475848" y="5201905"/>
            <a:ext cx="8056592"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Sumber Data</a:t>
            </a:r>
            <a:r>
              <a:rPr lang="en-US" sz="1600" b="0" i="0" u="none" strike="noStrike" cap="none">
                <a:solidFill>
                  <a:schemeClr val="dk1"/>
                </a:solidFill>
                <a:latin typeface="Calibri"/>
                <a:ea typeface="Calibri"/>
                <a:cs typeface="Calibri"/>
                <a:sym typeface="Calibri"/>
              </a:rPr>
              <a:t>		    : Realisasi Pengadaan Barang/Jasa berdasarkan kuantitas dan nilai pagu</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Metode Pengisian</a:t>
            </a:r>
            <a:r>
              <a:rPr lang="en-US" sz="1600" b="0" i="0" u="none" strike="noStrike" cap="none">
                <a:solidFill>
                  <a:schemeClr val="dk1"/>
                </a:solidFill>
                <a:latin typeface="Calibri"/>
                <a:ea typeface="Calibri"/>
                <a:cs typeface="Calibri"/>
                <a:sym typeface="Calibri"/>
              </a:rPr>
              <a:t>	    : Manual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Frekuensi Pengisian</a:t>
            </a:r>
            <a:r>
              <a:rPr lang="en-US" sz="1600" b="0" i="0" u="none" strike="noStrike" cap="none">
                <a:solidFill>
                  <a:schemeClr val="dk1"/>
                </a:solidFill>
                <a:latin typeface="Calibri"/>
                <a:ea typeface="Calibri"/>
                <a:cs typeface="Calibri"/>
                <a:sym typeface="Calibri"/>
              </a:rPr>
              <a:t>	    : Setiap Bulan</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Batas Waktu Pengisian</a:t>
            </a:r>
            <a:r>
              <a:rPr lang="en-US" sz="1600" b="0" i="0" u="none" strike="noStrike" cap="none">
                <a:solidFill>
                  <a:schemeClr val="dk1"/>
                </a:solidFill>
                <a:latin typeface="Calibri"/>
                <a:ea typeface="Calibri"/>
                <a:cs typeface="Calibri"/>
                <a:sym typeface="Calibri"/>
              </a:rPr>
              <a:t>  : Tanggal 15 bulan berikutnya</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Revisi</a:t>
            </a:r>
            <a:r>
              <a:rPr lang="en-US" sz="1600" b="0" i="0" u="none" strike="noStrike" cap="none">
                <a:solidFill>
                  <a:schemeClr val="dk1"/>
                </a:solidFill>
                <a:latin typeface="Calibri"/>
                <a:ea typeface="Calibri"/>
                <a:cs typeface="Calibri"/>
                <a:sym typeface="Calibri"/>
              </a:rPr>
              <a:t>			     : Diperbolehkan atas permintaan Pejabat Penghubung</a:t>
            </a:r>
            <a:endParaRPr sz="1600" b="0" i="0" u="none" strike="noStrike" cap="none">
              <a:solidFill>
                <a:schemeClr val="dk1"/>
              </a:solidFill>
              <a:latin typeface="Calibri"/>
              <a:ea typeface="Calibri"/>
              <a:cs typeface="Calibri"/>
              <a:sym typeface="Calibri"/>
            </a:endParaRPr>
          </a:p>
        </p:txBody>
      </p:sp>
      <p:cxnSp>
        <p:nvCxnSpPr>
          <p:cNvPr id="472" name="Google Shape;472;p32"/>
          <p:cNvCxnSpPr/>
          <p:nvPr/>
        </p:nvCxnSpPr>
        <p:spPr>
          <a:xfrm>
            <a:off x="630127" y="4941168"/>
            <a:ext cx="7902313" cy="0"/>
          </a:xfrm>
          <a:prstGeom prst="straightConnector1">
            <a:avLst/>
          </a:prstGeom>
          <a:noFill/>
          <a:ln w="12700" cap="flat" cmpd="sng">
            <a:solidFill>
              <a:schemeClr val="accent1"/>
            </a:solidFill>
            <a:prstDash val="solid"/>
            <a:miter lim="800000"/>
            <a:headEnd type="none" w="sm" len="sm"/>
            <a:tailEnd type="none" w="sm" len="sm"/>
          </a:ln>
        </p:spPr>
      </p:cxnSp>
      <p:sp>
        <p:nvSpPr>
          <p:cNvPr id="473" name="Google Shape;473;p32"/>
          <p:cNvSpPr txBox="1"/>
          <p:nvPr/>
        </p:nvSpPr>
        <p:spPr>
          <a:xfrm>
            <a:off x="464082" y="4110171"/>
            <a:ext cx="708472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Total paket dengan nilai &gt; 200 Juta | &lt;2,5 Miliar</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Total paket dengan nilai &gt;2,5 Miliar | &lt; 50 miliar</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Total paket dengan nilai &gt; 50 Miliar </a:t>
            </a:r>
            <a:endParaRPr sz="1400" b="0" i="0" u="none" strike="noStrike" cap="none">
              <a:solidFill>
                <a:srgbClr val="000000"/>
              </a:solidFill>
              <a:latin typeface="Arial"/>
              <a:ea typeface="Arial"/>
              <a:cs typeface="Arial"/>
              <a:sym typeface="Arial"/>
            </a:endParaRPr>
          </a:p>
        </p:txBody>
      </p:sp>
      <p:pic>
        <p:nvPicPr>
          <p:cNvPr id="474" name="Google Shape;474;p32"/>
          <p:cNvPicPr preferRelativeResize="0"/>
          <p:nvPr/>
        </p:nvPicPr>
        <p:blipFill rotWithShape="1">
          <a:blip r:embed="rId7">
            <a:alphaModFix/>
          </a:blip>
          <a:srcRect/>
          <a:stretch/>
        </p:blipFill>
        <p:spPr>
          <a:xfrm>
            <a:off x="0" y="752101"/>
            <a:ext cx="9144000" cy="325296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478"/>
        <p:cNvGrpSpPr/>
        <p:nvPr/>
      </p:nvGrpSpPr>
      <p:grpSpPr>
        <a:xfrm>
          <a:off x="0" y="0"/>
          <a:ext cx="0" cy="0"/>
          <a:chOff x="0" y="0"/>
          <a:chExt cx="0" cy="0"/>
        </a:xfrm>
      </p:grpSpPr>
      <p:pic>
        <p:nvPicPr>
          <p:cNvPr id="479" name="Google Shape;479;p33"/>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0" name="Google Shape;480;p33"/>
          <p:cNvSpPr/>
          <p:nvPr/>
        </p:nvSpPr>
        <p:spPr>
          <a:xfrm>
            <a:off x="2303242" y="217930"/>
            <a:ext cx="6445222"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Proses Pengadaan Barang/Jasa</a:t>
            </a:r>
            <a:endParaRPr sz="2800" b="0" i="0" u="none" strike="noStrike" cap="none">
              <a:solidFill>
                <a:srgbClr val="584129"/>
              </a:solidFill>
              <a:latin typeface="Arial"/>
              <a:ea typeface="Arial"/>
              <a:cs typeface="Arial"/>
              <a:sym typeface="Arial"/>
            </a:endParaRPr>
          </a:p>
        </p:txBody>
      </p:sp>
      <p:grpSp>
        <p:nvGrpSpPr>
          <p:cNvPr id="481" name="Google Shape;481;p33"/>
          <p:cNvGrpSpPr/>
          <p:nvPr/>
        </p:nvGrpSpPr>
        <p:grpSpPr>
          <a:xfrm>
            <a:off x="7102621" y="6049865"/>
            <a:ext cx="2045068" cy="421333"/>
            <a:chOff x="6298054" y="4359241"/>
            <a:chExt cx="2045068" cy="421333"/>
          </a:xfrm>
        </p:grpSpPr>
        <p:sp>
          <p:nvSpPr>
            <p:cNvPr id="482" name="Google Shape;482;p33">
              <a:hlinkClick r:id="rId4"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483" name="Google Shape;483;p33">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pic>
        <p:nvPicPr>
          <p:cNvPr id="484" name="Google Shape;484;p33"/>
          <p:cNvPicPr preferRelativeResize="0"/>
          <p:nvPr/>
        </p:nvPicPr>
        <p:blipFill rotWithShape="1">
          <a:blip r:embed="rId6">
            <a:alphaModFix/>
          </a:blip>
          <a:srcRect/>
          <a:stretch/>
        </p:blipFill>
        <p:spPr>
          <a:xfrm>
            <a:off x="268480" y="209138"/>
            <a:ext cx="1845016" cy="655123"/>
          </a:xfrm>
          <a:prstGeom prst="rect">
            <a:avLst/>
          </a:prstGeom>
          <a:noFill/>
          <a:ln>
            <a:noFill/>
          </a:ln>
        </p:spPr>
      </p:pic>
      <p:pic>
        <p:nvPicPr>
          <p:cNvPr id="485" name="Google Shape;485;p33" descr="Monev - Mozilla Firefox"/>
          <p:cNvPicPr preferRelativeResize="0">
            <a:picLocks noGrp="1"/>
          </p:cNvPicPr>
          <p:nvPr>
            <p:ph type="body" idx="1"/>
          </p:nvPr>
        </p:nvPicPr>
        <p:blipFill rotWithShape="1">
          <a:blip r:embed="rId7">
            <a:alphaModFix/>
          </a:blip>
          <a:srcRect l="23337" t="21823" r="25795" b="28589"/>
          <a:stretch/>
        </p:blipFill>
        <p:spPr>
          <a:xfrm>
            <a:off x="265471" y="1131094"/>
            <a:ext cx="8464691" cy="4486787"/>
          </a:xfrm>
          <a:prstGeom prst="rect">
            <a:avLst/>
          </a:prstGeom>
          <a:noFill/>
          <a:ln>
            <a:noFill/>
          </a:ln>
        </p:spPr>
      </p:pic>
      <p:sp>
        <p:nvSpPr>
          <p:cNvPr id="486" name="Google Shape;486;p33"/>
          <p:cNvSpPr/>
          <p:nvPr/>
        </p:nvSpPr>
        <p:spPr>
          <a:xfrm>
            <a:off x="6906594" y="2436937"/>
            <a:ext cx="2005223" cy="571500"/>
          </a:xfrm>
          <a:prstGeom prst="ellipse">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cxnSp>
        <p:nvCxnSpPr>
          <p:cNvPr id="487" name="Google Shape;487;p33"/>
          <p:cNvCxnSpPr/>
          <p:nvPr/>
        </p:nvCxnSpPr>
        <p:spPr>
          <a:xfrm>
            <a:off x="5286895" y="1854777"/>
            <a:ext cx="1526860" cy="735409"/>
          </a:xfrm>
          <a:prstGeom prst="straightConnector1">
            <a:avLst/>
          </a:prstGeom>
          <a:noFill/>
          <a:ln w="76200" cap="flat" cmpd="sng">
            <a:solidFill>
              <a:schemeClr val="accent2"/>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1000"/>
                                        <p:tgtEl>
                                          <p:spTgt spid="4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86"/>
                                        </p:tgtEl>
                                        <p:attrNameLst>
                                          <p:attrName>style.visibility</p:attrName>
                                        </p:attrNameLst>
                                      </p:cBhvr>
                                      <p:to>
                                        <p:strVal val="visible"/>
                                      </p:to>
                                    </p:set>
                                    <p:animEffect transition="in" filter="fade">
                                      <p:cBhvr>
                                        <p:cTn id="11" dur="500"/>
                                        <p:tgtEl>
                                          <p:spTgt spid="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491"/>
        <p:cNvGrpSpPr/>
        <p:nvPr/>
      </p:nvGrpSpPr>
      <p:grpSpPr>
        <a:xfrm>
          <a:off x="0" y="0"/>
          <a:ext cx="0" cy="0"/>
          <a:chOff x="0" y="0"/>
          <a:chExt cx="0" cy="0"/>
        </a:xfrm>
      </p:grpSpPr>
      <p:pic>
        <p:nvPicPr>
          <p:cNvPr id="492" name="Google Shape;492;p3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493" name="Google Shape;493;p34" descr="Tepra - Mozilla Firefox"/>
          <p:cNvPicPr preferRelativeResize="0">
            <a:picLocks noGrp="1"/>
          </p:cNvPicPr>
          <p:nvPr>
            <p:ph type="body" idx="1"/>
          </p:nvPr>
        </p:nvPicPr>
        <p:blipFill rotWithShape="1">
          <a:blip r:embed="rId4">
            <a:alphaModFix/>
          </a:blip>
          <a:srcRect l="24224" t="42631" r="24933" b="18354"/>
          <a:stretch/>
        </p:blipFill>
        <p:spPr>
          <a:xfrm>
            <a:off x="464981" y="966120"/>
            <a:ext cx="8488187" cy="3541829"/>
          </a:xfrm>
          <a:prstGeom prst="rect">
            <a:avLst/>
          </a:prstGeom>
          <a:noFill/>
          <a:ln>
            <a:noFill/>
          </a:ln>
        </p:spPr>
      </p:pic>
      <p:grpSp>
        <p:nvGrpSpPr>
          <p:cNvPr id="494" name="Google Shape;494;p34"/>
          <p:cNvGrpSpPr/>
          <p:nvPr/>
        </p:nvGrpSpPr>
        <p:grpSpPr>
          <a:xfrm>
            <a:off x="2009495" y="2708920"/>
            <a:ext cx="1501607" cy="1624513"/>
            <a:chOff x="2009495" y="2708920"/>
            <a:chExt cx="1501607" cy="1624513"/>
          </a:xfrm>
        </p:grpSpPr>
        <p:sp>
          <p:nvSpPr>
            <p:cNvPr id="495" name="Google Shape;495;p34"/>
            <p:cNvSpPr/>
            <p:nvPr/>
          </p:nvSpPr>
          <p:spPr>
            <a:xfrm>
              <a:off x="2009495" y="2708920"/>
              <a:ext cx="208001" cy="2160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6" name="Google Shape;496;p34"/>
            <p:cNvSpPr/>
            <p:nvPr/>
          </p:nvSpPr>
          <p:spPr>
            <a:xfrm>
              <a:off x="2009495" y="3212976"/>
              <a:ext cx="208001" cy="1529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7" name="Google Shape;497;p34"/>
            <p:cNvSpPr/>
            <p:nvPr/>
          </p:nvSpPr>
          <p:spPr>
            <a:xfrm>
              <a:off x="2009495" y="3717032"/>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8" name="Google Shape;498;p34"/>
            <p:cNvSpPr/>
            <p:nvPr/>
          </p:nvSpPr>
          <p:spPr>
            <a:xfrm>
              <a:off x="2009495" y="4175103"/>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9" name="Google Shape;499;p34"/>
            <p:cNvSpPr/>
            <p:nvPr/>
          </p:nvSpPr>
          <p:spPr>
            <a:xfrm>
              <a:off x="2643327" y="2726414"/>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0" name="Google Shape;500;p34"/>
            <p:cNvSpPr/>
            <p:nvPr/>
          </p:nvSpPr>
          <p:spPr>
            <a:xfrm>
              <a:off x="2643327" y="3206497"/>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34"/>
            <p:cNvSpPr/>
            <p:nvPr/>
          </p:nvSpPr>
          <p:spPr>
            <a:xfrm>
              <a:off x="2643327" y="3717032"/>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2" name="Google Shape;502;p34"/>
            <p:cNvSpPr/>
            <p:nvPr/>
          </p:nvSpPr>
          <p:spPr>
            <a:xfrm>
              <a:off x="2643327" y="4189417"/>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3" name="Google Shape;503;p34"/>
            <p:cNvSpPr/>
            <p:nvPr/>
          </p:nvSpPr>
          <p:spPr>
            <a:xfrm>
              <a:off x="3303101" y="4189417"/>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34"/>
            <p:cNvSpPr/>
            <p:nvPr/>
          </p:nvSpPr>
          <p:spPr>
            <a:xfrm>
              <a:off x="3303101" y="3717032"/>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5" name="Google Shape;505;p34"/>
            <p:cNvSpPr/>
            <p:nvPr/>
          </p:nvSpPr>
          <p:spPr>
            <a:xfrm>
              <a:off x="3303101" y="3212479"/>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6" name="Google Shape;506;p34"/>
            <p:cNvSpPr/>
            <p:nvPr/>
          </p:nvSpPr>
          <p:spPr>
            <a:xfrm>
              <a:off x="3303101" y="2737034"/>
              <a:ext cx="208001" cy="14401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507" name="Google Shape;507;p34"/>
          <p:cNvSpPr/>
          <p:nvPr/>
        </p:nvSpPr>
        <p:spPr>
          <a:xfrm>
            <a:off x="2303242" y="217930"/>
            <a:ext cx="6445222" cy="52322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800"/>
              <a:buFont typeface="Arial"/>
              <a:buNone/>
            </a:pPr>
            <a:r>
              <a:rPr lang="en-US" sz="2800" b="0" i="0" u="none" strike="noStrike" cap="none">
                <a:solidFill>
                  <a:srgbClr val="584129"/>
                </a:solidFill>
                <a:latin typeface="Arial"/>
                <a:ea typeface="Arial"/>
                <a:cs typeface="Arial"/>
                <a:sym typeface="Arial"/>
              </a:rPr>
              <a:t>Proses Pengadaan Barang/Jasa</a:t>
            </a:r>
            <a:endParaRPr sz="2800" b="0" i="0" u="none" strike="noStrike" cap="none">
              <a:solidFill>
                <a:srgbClr val="584129"/>
              </a:solidFill>
              <a:latin typeface="Arial"/>
              <a:ea typeface="Arial"/>
              <a:cs typeface="Arial"/>
              <a:sym typeface="Arial"/>
            </a:endParaRPr>
          </a:p>
        </p:txBody>
      </p:sp>
      <p:grpSp>
        <p:nvGrpSpPr>
          <p:cNvPr id="508" name="Google Shape;508;p34"/>
          <p:cNvGrpSpPr/>
          <p:nvPr/>
        </p:nvGrpSpPr>
        <p:grpSpPr>
          <a:xfrm>
            <a:off x="7102621" y="6049865"/>
            <a:ext cx="2045068" cy="421333"/>
            <a:chOff x="6298054" y="4359241"/>
            <a:chExt cx="2045068" cy="421333"/>
          </a:xfrm>
        </p:grpSpPr>
        <p:sp>
          <p:nvSpPr>
            <p:cNvPr id="509" name="Google Shape;509;p34">
              <a:hlinkClick r:id="rId5" action="ppaction://hlinksldjump"/>
            </p:cNvPr>
            <p:cNvSpPr txBox="1"/>
            <p:nvPr/>
          </p:nvSpPr>
          <p:spPr>
            <a:xfrm>
              <a:off x="6594319" y="4408324"/>
              <a:ext cx="1748803" cy="32316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rgbClr val="262626"/>
                  </a:solidFill>
                  <a:latin typeface="Arial"/>
                  <a:ea typeface="Arial"/>
                  <a:cs typeface="Arial"/>
                  <a:sym typeface="Arial"/>
                </a:rPr>
                <a:t>Kembali</a:t>
              </a:r>
              <a:endParaRPr sz="2000" b="1" i="0" u="none" strike="noStrike" cap="none">
                <a:solidFill>
                  <a:srgbClr val="262626"/>
                </a:solidFill>
                <a:latin typeface="Arial"/>
                <a:ea typeface="Arial"/>
                <a:cs typeface="Arial"/>
                <a:sym typeface="Arial"/>
              </a:endParaRPr>
            </a:p>
          </p:txBody>
        </p:sp>
        <p:pic>
          <p:nvPicPr>
            <p:cNvPr id="510" name="Google Shape;510;p34">
              <a:hlinkClick r:id="rId5" action="ppaction://hlinksldjump"/>
            </p:cNvPr>
            <p:cNvPicPr preferRelativeResize="0"/>
            <p:nvPr/>
          </p:nvPicPr>
          <p:blipFill rotWithShape="1">
            <a:blip r:embed="rId6">
              <a:alphaModFix/>
            </a:blip>
            <a:srcRect/>
            <a:stretch/>
          </p:blipFill>
          <p:spPr>
            <a:xfrm>
              <a:off x="6298054" y="4359241"/>
              <a:ext cx="366076" cy="421333"/>
            </a:xfrm>
            <a:prstGeom prst="rect">
              <a:avLst/>
            </a:prstGeom>
            <a:noFill/>
            <a:ln>
              <a:noFill/>
            </a:ln>
          </p:spPr>
        </p:pic>
      </p:grpSp>
      <p:pic>
        <p:nvPicPr>
          <p:cNvPr id="511" name="Google Shape;511;p34"/>
          <p:cNvPicPr preferRelativeResize="0"/>
          <p:nvPr/>
        </p:nvPicPr>
        <p:blipFill rotWithShape="1">
          <a:blip r:embed="rId7">
            <a:alphaModFix/>
          </a:blip>
          <a:srcRect/>
          <a:stretch/>
        </p:blipFill>
        <p:spPr>
          <a:xfrm>
            <a:off x="268480" y="209138"/>
            <a:ext cx="1845016" cy="655123"/>
          </a:xfrm>
          <a:prstGeom prst="rect">
            <a:avLst/>
          </a:prstGeom>
          <a:noFill/>
          <a:ln>
            <a:noFill/>
          </a:ln>
        </p:spPr>
      </p:pic>
      <p:sp>
        <p:nvSpPr>
          <p:cNvPr id="512" name="Google Shape;512;p34"/>
          <p:cNvSpPr txBox="1"/>
          <p:nvPr/>
        </p:nvSpPr>
        <p:spPr>
          <a:xfrm>
            <a:off x="418307" y="4601864"/>
            <a:ext cx="7804615" cy="2319763"/>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		           B01	      B02     B03</a:t>
            </a:r>
            <a:endParaRPr sz="1600" b="1" i="0" u="none" strike="noStrike" cap="none">
              <a:solidFill>
                <a:srgbClr val="FF0000"/>
              </a:solidFill>
              <a:latin typeface="Calibri"/>
              <a:ea typeface="Calibri"/>
              <a:cs typeface="Calibri"/>
              <a:sym typeface="Calibri"/>
            </a:endParaRPr>
          </a:p>
          <a:p>
            <a:pPr marL="0" marR="0" lvl="0" indent="0" algn="l" rtl="0">
              <a:lnSpc>
                <a:spcPct val="90000"/>
              </a:lnSpc>
              <a:spcBef>
                <a:spcPts val="100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Pemilihan/Pelaksanaan   :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Hasil Pemilihan	      :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Kontrak                               :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Serah Terima                      :	</a:t>
            </a:r>
            <a:endParaRPr sz="1400" b="0" i="0" u="none" strike="noStrike" cap="none">
              <a:solidFill>
                <a:srgbClr val="000000"/>
              </a:solidFill>
              <a:latin typeface="Arial"/>
              <a:ea typeface="Arial"/>
              <a:cs typeface="Arial"/>
              <a:sym typeface="Arial"/>
            </a:endParaRPr>
          </a:p>
        </p:txBody>
      </p:sp>
      <p:sp>
        <p:nvSpPr>
          <p:cNvPr id="513" name="Google Shape;513;p34"/>
          <p:cNvSpPr txBox="1"/>
          <p:nvPr/>
        </p:nvSpPr>
        <p:spPr>
          <a:xfrm>
            <a:off x="2784147" y="4980171"/>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480"/>
              <a:buFont typeface="Arial"/>
              <a:buNone/>
            </a:pPr>
            <a:r>
              <a:rPr lang="en-US" sz="1480" b="1" i="0" u="none" strike="noStrike" cap="none">
                <a:solidFill>
                  <a:srgbClr val="FF0000"/>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sp>
        <p:nvSpPr>
          <p:cNvPr id="514" name="Google Shape;514;p34"/>
          <p:cNvSpPr txBox="1"/>
          <p:nvPr/>
        </p:nvSpPr>
        <p:spPr>
          <a:xfrm>
            <a:off x="5427926" y="5490008"/>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sp>
        <p:nvSpPr>
          <p:cNvPr id="515" name="Google Shape;515;p34"/>
          <p:cNvSpPr txBox="1"/>
          <p:nvPr/>
        </p:nvSpPr>
        <p:spPr>
          <a:xfrm>
            <a:off x="2843385" y="5321033"/>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516" name="Google Shape;516;p34"/>
          <p:cNvSpPr txBox="1"/>
          <p:nvPr/>
        </p:nvSpPr>
        <p:spPr>
          <a:xfrm>
            <a:off x="2843385" y="5665385"/>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517" name="Google Shape;517;p34"/>
          <p:cNvSpPr txBox="1"/>
          <p:nvPr/>
        </p:nvSpPr>
        <p:spPr>
          <a:xfrm>
            <a:off x="2843385" y="5993514"/>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518" name="Google Shape;518;p34"/>
          <p:cNvSpPr txBox="1"/>
          <p:nvPr/>
        </p:nvSpPr>
        <p:spPr>
          <a:xfrm>
            <a:off x="3419872" y="4980171"/>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480"/>
              <a:buFont typeface="Arial"/>
              <a:buNone/>
            </a:pPr>
            <a:r>
              <a:rPr lang="en-US" sz="1480" b="1" i="0" u="none" strike="noStrike" cap="none">
                <a:solidFill>
                  <a:srgbClr val="FF0000"/>
                </a:solidFill>
                <a:latin typeface="Calibri"/>
                <a:ea typeface="Calibri"/>
                <a:cs typeface="Calibri"/>
                <a:sym typeface="Calibri"/>
              </a:rPr>
              <a:t>50</a:t>
            </a:r>
            <a:endParaRPr sz="1400" b="0" i="0" u="none" strike="noStrike" cap="none">
              <a:solidFill>
                <a:srgbClr val="000000"/>
              </a:solidFill>
              <a:latin typeface="Arial"/>
              <a:ea typeface="Arial"/>
              <a:cs typeface="Arial"/>
              <a:sym typeface="Arial"/>
            </a:endParaRPr>
          </a:p>
        </p:txBody>
      </p:sp>
      <p:sp>
        <p:nvSpPr>
          <p:cNvPr id="519" name="Google Shape;519;p34"/>
          <p:cNvSpPr txBox="1"/>
          <p:nvPr/>
        </p:nvSpPr>
        <p:spPr>
          <a:xfrm>
            <a:off x="3407102" y="5321033"/>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480"/>
              <a:buFont typeface="Arial"/>
              <a:buNone/>
            </a:pPr>
            <a:r>
              <a:rPr lang="en-US" sz="1480" b="1" i="0" u="none" strike="noStrike" cap="none">
                <a:solidFill>
                  <a:srgbClr val="FF0000"/>
                </a:solidFill>
                <a:latin typeface="Calibri"/>
                <a:ea typeface="Calibri"/>
                <a:cs typeface="Calibri"/>
                <a:sym typeface="Calibri"/>
              </a:rPr>
              <a:t>30</a:t>
            </a:r>
            <a:endParaRPr sz="1400" b="0" i="0" u="none" strike="noStrike" cap="none">
              <a:solidFill>
                <a:srgbClr val="000000"/>
              </a:solidFill>
              <a:latin typeface="Arial"/>
              <a:ea typeface="Arial"/>
              <a:cs typeface="Arial"/>
              <a:sym typeface="Arial"/>
            </a:endParaRPr>
          </a:p>
        </p:txBody>
      </p:sp>
      <p:sp>
        <p:nvSpPr>
          <p:cNvPr id="520" name="Google Shape;520;p34"/>
          <p:cNvSpPr txBox="1"/>
          <p:nvPr/>
        </p:nvSpPr>
        <p:spPr>
          <a:xfrm>
            <a:off x="3407102" y="5665385"/>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480"/>
              <a:buFont typeface="Arial"/>
              <a:buNone/>
            </a:pPr>
            <a:r>
              <a:rPr lang="en-US" sz="1480" b="1" i="0" u="none" strike="noStrike" cap="none">
                <a:solidFill>
                  <a:srgbClr val="FF0000"/>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sp>
        <p:nvSpPr>
          <p:cNvPr id="521" name="Google Shape;521;p34"/>
          <p:cNvSpPr txBox="1"/>
          <p:nvPr/>
        </p:nvSpPr>
        <p:spPr>
          <a:xfrm>
            <a:off x="3407102" y="5993514"/>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0</a:t>
            </a:r>
            <a:endParaRPr sz="1400" b="0" i="0" u="none" strike="noStrike" cap="none">
              <a:solidFill>
                <a:srgbClr val="000000"/>
              </a:solidFill>
              <a:latin typeface="Arial"/>
              <a:ea typeface="Arial"/>
              <a:cs typeface="Arial"/>
              <a:sym typeface="Arial"/>
            </a:endParaRPr>
          </a:p>
        </p:txBody>
      </p:sp>
      <p:sp>
        <p:nvSpPr>
          <p:cNvPr id="522" name="Google Shape;522;p34"/>
          <p:cNvSpPr txBox="1"/>
          <p:nvPr/>
        </p:nvSpPr>
        <p:spPr>
          <a:xfrm>
            <a:off x="3995936" y="4980171"/>
            <a:ext cx="491286"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100</a:t>
            </a:r>
            <a:endParaRPr sz="1600" b="1" i="0" u="none" strike="noStrike" cap="none">
              <a:solidFill>
                <a:srgbClr val="FF0000"/>
              </a:solidFill>
              <a:latin typeface="Calibri"/>
              <a:ea typeface="Calibri"/>
              <a:cs typeface="Calibri"/>
              <a:sym typeface="Calibri"/>
            </a:endParaRPr>
          </a:p>
        </p:txBody>
      </p:sp>
      <p:sp>
        <p:nvSpPr>
          <p:cNvPr id="523" name="Google Shape;523;p34"/>
          <p:cNvSpPr txBox="1"/>
          <p:nvPr/>
        </p:nvSpPr>
        <p:spPr>
          <a:xfrm>
            <a:off x="4067944" y="5321033"/>
            <a:ext cx="438904" cy="284322"/>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rgbClr val="FF0000"/>
              </a:buClr>
              <a:buSzPts val="1600"/>
              <a:buFont typeface="Arial"/>
              <a:buNone/>
            </a:pPr>
            <a:r>
              <a:rPr lang="en-US" sz="1600" b="1" i="0" u="none" strike="noStrike" cap="none">
                <a:solidFill>
                  <a:srgbClr val="FF0000"/>
                </a:solidFill>
                <a:latin typeface="Calibri"/>
                <a:ea typeface="Calibri"/>
                <a:cs typeface="Calibri"/>
                <a:sym typeface="Calibri"/>
              </a:rPr>
              <a:t>70</a:t>
            </a:r>
            <a:endParaRPr sz="1600" b="1" i="0" u="none" strike="noStrike" cap="none">
              <a:solidFill>
                <a:srgbClr val="FF0000"/>
              </a:solidFill>
              <a:latin typeface="Calibri"/>
              <a:ea typeface="Calibri"/>
              <a:cs typeface="Calibri"/>
              <a:sym typeface="Calibri"/>
            </a:endParaRPr>
          </a:p>
        </p:txBody>
      </p:sp>
      <p:sp>
        <p:nvSpPr>
          <p:cNvPr id="524" name="Google Shape;524;p34"/>
          <p:cNvSpPr txBox="1"/>
          <p:nvPr/>
        </p:nvSpPr>
        <p:spPr>
          <a:xfrm>
            <a:off x="4067944" y="5665385"/>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480"/>
              <a:buFont typeface="Arial"/>
              <a:buNone/>
            </a:pPr>
            <a:r>
              <a:rPr lang="en-US" sz="1480" b="1" i="0" u="none" strike="noStrike" cap="none">
                <a:solidFill>
                  <a:srgbClr val="FF0000"/>
                </a:solidFill>
                <a:latin typeface="Calibri"/>
                <a:ea typeface="Calibri"/>
                <a:cs typeface="Calibri"/>
                <a:sym typeface="Calibri"/>
              </a:rPr>
              <a:t>30</a:t>
            </a:r>
            <a:endParaRPr sz="1400" b="0" i="0" u="none" strike="noStrike" cap="none">
              <a:solidFill>
                <a:srgbClr val="000000"/>
              </a:solidFill>
              <a:latin typeface="Arial"/>
              <a:ea typeface="Arial"/>
              <a:cs typeface="Arial"/>
              <a:sym typeface="Arial"/>
            </a:endParaRPr>
          </a:p>
        </p:txBody>
      </p:sp>
      <p:sp>
        <p:nvSpPr>
          <p:cNvPr id="525" name="Google Shape;525;p34"/>
          <p:cNvSpPr txBox="1"/>
          <p:nvPr/>
        </p:nvSpPr>
        <p:spPr>
          <a:xfrm>
            <a:off x="4067944" y="5993514"/>
            <a:ext cx="333578" cy="284322"/>
          </a:xfrm>
          <a:prstGeom prst="rect">
            <a:avLst/>
          </a:prstGeom>
          <a:noFill/>
          <a:ln>
            <a:noFill/>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rgbClr val="FF0000"/>
              </a:buClr>
              <a:buSzPts val="1480"/>
              <a:buFont typeface="Arial"/>
              <a:buNone/>
            </a:pPr>
            <a:r>
              <a:rPr lang="en-US" sz="1480" b="1" i="0" u="none" strike="noStrike" cap="none">
                <a:solidFill>
                  <a:srgbClr val="FF0000"/>
                </a:solidFill>
                <a:latin typeface="Calibri"/>
                <a:ea typeface="Calibri"/>
                <a:cs typeface="Calibri"/>
                <a:sym typeface="Calibri"/>
              </a:rPr>
              <a:t>10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39" descr="sismontepra-16.jpg"/>
          <p:cNvPicPr preferRelativeResize="0"/>
          <p:nvPr/>
        </p:nvPicPr>
        <p:blipFill rotWithShape="1">
          <a:blip r:embed="rId3">
            <a:alphaModFix/>
          </a:blip>
          <a:srcRect/>
          <a:stretch/>
        </p:blipFill>
        <p:spPr>
          <a:xfrm>
            <a:off x="-92075" y="-73025"/>
            <a:ext cx="9328150" cy="7004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5" descr="sismontepra-05.jpg"/>
          <p:cNvPicPr preferRelativeResize="0"/>
          <p:nvPr/>
        </p:nvPicPr>
        <p:blipFill rotWithShape="1">
          <a:blip r:embed="rId3">
            <a:alphaModFix/>
          </a:blip>
          <a:srcRect/>
          <a:stretch/>
        </p:blipFill>
        <p:spPr>
          <a:xfrm>
            <a:off x="-92075" y="-69850"/>
            <a:ext cx="9328150" cy="6997700"/>
          </a:xfrm>
          <a:prstGeom prst="rect">
            <a:avLst/>
          </a:prstGeom>
          <a:noFill/>
          <a:ln>
            <a:noFill/>
          </a:ln>
        </p:spPr>
      </p:pic>
      <p:grpSp>
        <p:nvGrpSpPr>
          <p:cNvPr id="112" name="Google Shape;112;p5"/>
          <p:cNvGrpSpPr/>
          <p:nvPr/>
        </p:nvGrpSpPr>
        <p:grpSpPr>
          <a:xfrm>
            <a:off x="6930771" y="6021288"/>
            <a:ext cx="1817693" cy="372863"/>
            <a:chOff x="6298054" y="4359241"/>
            <a:chExt cx="2046181" cy="421333"/>
          </a:xfrm>
        </p:grpSpPr>
        <p:sp>
          <p:nvSpPr>
            <p:cNvPr id="113" name="Google Shape;113;p5">
              <a:hlinkClick r:id="rId4" action="ppaction://hlinksldjump"/>
            </p:cNvPr>
            <p:cNvSpPr txBox="1"/>
            <p:nvPr/>
          </p:nvSpPr>
          <p:spPr>
            <a:xfrm>
              <a:off x="6595432" y="4398765"/>
              <a:ext cx="1748803" cy="36517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Kembali</a:t>
              </a:r>
              <a:endParaRPr sz="2000" b="1" i="0" u="none" strike="noStrike" cap="none">
                <a:solidFill>
                  <a:schemeClr val="lt1"/>
                </a:solidFill>
                <a:latin typeface="Arial"/>
                <a:ea typeface="Arial"/>
                <a:cs typeface="Arial"/>
                <a:sym typeface="Arial"/>
              </a:endParaRPr>
            </a:p>
          </p:txBody>
        </p:sp>
        <p:pic>
          <p:nvPicPr>
            <p:cNvPr id="114" name="Google Shape;114;p5">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6" descr="sismontepra-06.jpg"/>
          <p:cNvPicPr preferRelativeResize="0"/>
          <p:nvPr/>
        </p:nvPicPr>
        <p:blipFill rotWithShape="1">
          <a:blip r:embed="rId3">
            <a:alphaModFix/>
          </a:blip>
          <a:srcRect/>
          <a:stretch/>
        </p:blipFill>
        <p:spPr>
          <a:xfrm>
            <a:off x="-120650" y="-92075"/>
            <a:ext cx="9385300" cy="7042150"/>
          </a:xfrm>
          <a:prstGeom prst="rect">
            <a:avLst/>
          </a:prstGeom>
          <a:noFill/>
          <a:ln>
            <a:noFill/>
          </a:ln>
        </p:spPr>
      </p:pic>
      <p:grpSp>
        <p:nvGrpSpPr>
          <p:cNvPr id="120" name="Google Shape;120;p6"/>
          <p:cNvGrpSpPr/>
          <p:nvPr/>
        </p:nvGrpSpPr>
        <p:grpSpPr>
          <a:xfrm>
            <a:off x="6948264" y="6309320"/>
            <a:ext cx="1817693" cy="372863"/>
            <a:chOff x="6298054" y="4359241"/>
            <a:chExt cx="2046181" cy="421333"/>
          </a:xfrm>
        </p:grpSpPr>
        <p:sp>
          <p:nvSpPr>
            <p:cNvPr id="121" name="Google Shape;121;p6">
              <a:hlinkClick r:id="rId4" action="ppaction://hlinksldjump"/>
            </p:cNvPr>
            <p:cNvSpPr txBox="1"/>
            <p:nvPr/>
          </p:nvSpPr>
          <p:spPr>
            <a:xfrm>
              <a:off x="6595432" y="4398765"/>
              <a:ext cx="1748803" cy="365175"/>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Kembali</a:t>
              </a:r>
              <a:endParaRPr sz="2000" b="1" i="0" u="none" strike="noStrike" cap="none">
                <a:solidFill>
                  <a:schemeClr val="lt1"/>
                </a:solidFill>
                <a:latin typeface="Arial"/>
                <a:ea typeface="Arial"/>
                <a:cs typeface="Arial"/>
                <a:sym typeface="Arial"/>
              </a:endParaRPr>
            </a:p>
          </p:txBody>
        </p:sp>
        <p:pic>
          <p:nvPicPr>
            <p:cNvPr id="122" name="Google Shape;122;p6">
              <a:hlinkClick r:id="rId4" action="ppaction://hlinksldjump"/>
            </p:cNvPr>
            <p:cNvPicPr preferRelativeResize="0"/>
            <p:nvPr/>
          </p:nvPicPr>
          <p:blipFill rotWithShape="1">
            <a:blip r:embed="rId5">
              <a:alphaModFix/>
            </a:blip>
            <a:srcRect/>
            <a:stretch/>
          </p:blipFill>
          <p:spPr>
            <a:xfrm>
              <a:off x="6298054" y="4359241"/>
              <a:ext cx="366076" cy="421333"/>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grpSp>
        <p:nvGrpSpPr>
          <p:cNvPr id="127" name="Google Shape;127;p2"/>
          <p:cNvGrpSpPr/>
          <p:nvPr/>
        </p:nvGrpSpPr>
        <p:grpSpPr>
          <a:xfrm>
            <a:off x="760624" y="1693548"/>
            <a:ext cx="3386940" cy="1590956"/>
            <a:chOff x="4824735" y="1313370"/>
            <a:chExt cx="2995697" cy="1521172"/>
          </a:xfrm>
        </p:grpSpPr>
        <p:pic>
          <p:nvPicPr>
            <p:cNvPr id="128" name="Google Shape;128;p2">
              <a:hlinkClick r:id="rId3" action="ppaction://hlinksldjump"/>
            </p:cNvPr>
            <p:cNvPicPr preferRelativeResize="0"/>
            <p:nvPr/>
          </p:nvPicPr>
          <p:blipFill rotWithShape="1">
            <a:blip r:embed="rId4">
              <a:alphaModFix/>
            </a:blip>
            <a:srcRect/>
            <a:stretch/>
          </p:blipFill>
          <p:spPr>
            <a:xfrm>
              <a:off x="4824735" y="1313370"/>
              <a:ext cx="2980558" cy="1521172"/>
            </a:xfrm>
            <a:prstGeom prst="rect">
              <a:avLst/>
            </a:prstGeom>
            <a:noFill/>
            <a:ln>
              <a:noFill/>
            </a:ln>
          </p:spPr>
        </p:pic>
        <p:sp>
          <p:nvSpPr>
            <p:cNvPr id="129" name="Google Shape;129;p2">
              <a:hlinkClick r:id="rId3" action="ppaction://hlinksldjump"/>
            </p:cNvPr>
            <p:cNvSpPr txBox="1"/>
            <p:nvPr/>
          </p:nvSpPr>
          <p:spPr>
            <a:xfrm>
              <a:off x="4908742" y="1620176"/>
              <a:ext cx="2911690" cy="907560"/>
            </a:xfrm>
            <a:prstGeom prst="rect">
              <a:avLst/>
            </a:prstGeom>
            <a:noFill/>
            <a:ln>
              <a:noFill/>
            </a:ln>
          </p:spPr>
          <p:txBody>
            <a:bodyPr spcFirstLastPara="1" wrap="square" lIns="91425" tIns="45700" rIns="91425" bIns="45700" anchor="t" anchorCtr="0">
              <a:spAutoFit/>
            </a:bodyPr>
            <a:lstStyle/>
            <a:p>
              <a:pPr marL="0" marR="0" lvl="0" indent="0" algn="ctr" rtl="0">
                <a:lnSpc>
                  <a:spcPct val="86666"/>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Pemantauan terhadap perkembangan realisasi belanja pemerintah dan pemenuhan target program pemerintah</a:t>
              </a:r>
              <a:endParaRPr sz="1600" b="1" i="0" u="none" strike="noStrike" cap="none">
                <a:solidFill>
                  <a:schemeClr val="dk1"/>
                </a:solidFill>
                <a:latin typeface="Calibri"/>
                <a:ea typeface="Calibri"/>
                <a:cs typeface="Calibri"/>
                <a:sym typeface="Calibri"/>
              </a:endParaRPr>
            </a:p>
          </p:txBody>
        </p:sp>
      </p:grpSp>
      <p:grpSp>
        <p:nvGrpSpPr>
          <p:cNvPr id="130" name="Google Shape;130;p2"/>
          <p:cNvGrpSpPr/>
          <p:nvPr/>
        </p:nvGrpSpPr>
        <p:grpSpPr>
          <a:xfrm>
            <a:off x="2276858" y="3974347"/>
            <a:ext cx="4502036" cy="2008154"/>
            <a:chOff x="4583310" y="1138233"/>
            <a:chExt cx="2980558" cy="1521172"/>
          </a:xfrm>
        </p:grpSpPr>
        <p:pic>
          <p:nvPicPr>
            <p:cNvPr id="131" name="Google Shape;131;p2">
              <a:hlinkClick r:id="rId5" action="ppaction://hlinksldjump"/>
            </p:cNvPr>
            <p:cNvPicPr preferRelativeResize="0"/>
            <p:nvPr/>
          </p:nvPicPr>
          <p:blipFill rotWithShape="1">
            <a:blip r:embed="rId4">
              <a:alphaModFix/>
            </a:blip>
            <a:srcRect/>
            <a:stretch/>
          </p:blipFill>
          <p:spPr>
            <a:xfrm>
              <a:off x="4583310" y="1138233"/>
              <a:ext cx="2980558" cy="1521172"/>
            </a:xfrm>
            <a:prstGeom prst="rect">
              <a:avLst/>
            </a:prstGeom>
            <a:noFill/>
            <a:ln>
              <a:noFill/>
            </a:ln>
          </p:spPr>
        </p:pic>
        <p:sp>
          <p:nvSpPr>
            <p:cNvPr id="132" name="Google Shape;132;p2">
              <a:hlinkClick r:id="rId5" action="ppaction://hlinksldjump"/>
            </p:cNvPr>
            <p:cNvSpPr txBox="1"/>
            <p:nvPr/>
          </p:nvSpPr>
          <p:spPr>
            <a:xfrm>
              <a:off x="5015387" y="1407972"/>
              <a:ext cx="2116403" cy="1043562"/>
            </a:xfrm>
            <a:prstGeom prst="rect">
              <a:avLst/>
            </a:prstGeom>
            <a:noFill/>
            <a:ln>
              <a:noFill/>
            </a:ln>
          </p:spPr>
          <p:txBody>
            <a:bodyPr spcFirstLastPara="1" wrap="square" lIns="91425" tIns="45700" rIns="91425" bIns="45700" anchor="t" anchorCtr="0">
              <a:spAutoFit/>
            </a:bodyPr>
            <a:lstStyle/>
            <a:p>
              <a:pPr marL="0" marR="0" lvl="0" indent="0" algn="ctr" rtl="0">
                <a:lnSpc>
                  <a:spcPct val="86666"/>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Pengawasan terhadap pelaksanaan pengadaan barang/jasa pemerintah sehingga rencana pembangunan nasional dan penyerapan anggaran dapat direalisasikan secara optimal</a:t>
              </a:r>
              <a:endParaRPr sz="1600" b="1" i="0" u="none" strike="noStrike" cap="none">
                <a:solidFill>
                  <a:schemeClr val="dk1"/>
                </a:solidFill>
                <a:latin typeface="Calibri"/>
                <a:ea typeface="Calibri"/>
                <a:cs typeface="Calibri"/>
                <a:sym typeface="Calibri"/>
              </a:endParaRPr>
            </a:p>
          </p:txBody>
        </p:sp>
      </p:grpSp>
      <p:sp>
        <p:nvSpPr>
          <p:cNvPr id="133" name="Google Shape;133;p2"/>
          <p:cNvSpPr txBox="1"/>
          <p:nvPr/>
        </p:nvSpPr>
        <p:spPr>
          <a:xfrm>
            <a:off x="539551" y="260648"/>
            <a:ext cx="7976651" cy="707846"/>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Sistem Monitoring Tim Evaluasi dan Pengawasan Realisasi Anggaran (SISMONTEPRA) Bagi Pembangunan Nasional</a:t>
            </a:r>
            <a:endParaRPr sz="2000" b="0" i="0" u="none" strike="noStrike" cap="none">
              <a:solidFill>
                <a:srgbClr val="000000"/>
              </a:solidFill>
              <a:latin typeface="Arial"/>
              <a:ea typeface="Arial"/>
              <a:cs typeface="Arial"/>
              <a:sym typeface="Arial"/>
            </a:endParaRPr>
          </a:p>
        </p:txBody>
      </p:sp>
      <p:grpSp>
        <p:nvGrpSpPr>
          <p:cNvPr id="134" name="Google Shape;134;p2"/>
          <p:cNvGrpSpPr/>
          <p:nvPr/>
        </p:nvGrpSpPr>
        <p:grpSpPr>
          <a:xfrm>
            <a:off x="4701999" y="1841508"/>
            <a:ext cx="3670557" cy="1295039"/>
            <a:chOff x="4583310" y="1138233"/>
            <a:chExt cx="2980558" cy="1521172"/>
          </a:xfrm>
        </p:grpSpPr>
        <p:pic>
          <p:nvPicPr>
            <p:cNvPr id="135" name="Google Shape;135;p2">
              <a:hlinkClick r:id="rId6" action="ppaction://hlinksldjump"/>
            </p:cNvPr>
            <p:cNvPicPr preferRelativeResize="0"/>
            <p:nvPr/>
          </p:nvPicPr>
          <p:blipFill rotWithShape="1">
            <a:blip r:embed="rId4">
              <a:alphaModFix/>
            </a:blip>
            <a:srcRect/>
            <a:stretch/>
          </p:blipFill>
          <p:spPr>
            <a:xfrm>
              <a:off x="4583310" y="1138233"/>
              <a:ext cx="2980558" cy="1521172"/>
            </a:xfrm>
            <a:prstGeom prst="rect">
              <a:avLst/>
            </a:prstGeom>
            <a:noFill/>
            <a:ln>
              <a:noFill/>
            </a:ln>
          </p:spPr>
        </p:pic>
        <p:sp>
          <p:nvSpPr>
            <p:cNvPr id="136" name="Google Shape;136;p2">
              <a:hlinkClick r:id="rId6" action="ppaction://hlinksldjump"/>
            </p:cNvPr>
            <p:cNvSpPr txBox="1"/>
            <p:nvPr/>
          </p:nvSpPr>
          <p:spPr>
            <a:xfrm>
              <a:off x="4643981" y="1454174"/>
              <a:ext cx="2859214" cy="889289"/>
            </a:xfrm>
            <a:prstGeom prst="rect">
              <a:avLst/>
            </a:prstGeom>
            <a:noFill/>
            <a:ln>
              <a:noFill/>
            </a:ln>
          </p:spPr>
          <p:txBody>
            <a:bodyPr spcFirstLastPara="1" wrap="square" lIns="91425" tIns="45700" rIns="91425" bIns="45700" anchor="t" anchorCtr="0">
              <a:spAutoFit/>
            </a:bodyPr>
            <a:lstStyle/>
            <a:p>
              <a:pPr marL="0" marR="0" lvl="0" indent="0" algn="ctr" rtl="0">
                <a:lnSpc>
                  <a:spcPct val="108333"/>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Konsolidasi Pelaporan Pemerintah Pusat dan Daerah</a:t>
              </a:r>
              <a:endParaRPr sz="2000" b="0" i="0" u="none" strike="noStrike" cap="none">
                <a:solidFill>
                  <a:srgbClr val="000000"/>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gcf4572af45_1_24"/>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142" name="Google Shape;142;gcf4572af45_1_24"/>
          <p:cNvPicPr preferRelativeResize="0"/>
          <p:nvPr/>
        </p:nvPicPr>
        <p:blipFill rotWithShape="1">
          <a:blip r:embed="rId4">
            <a:alphaModFix/>
          </a:blip>
          <a:srcRect/>
          <a:stretch/>
        </p:blipFill>
        <p:spPr>
          <a:xfrm>
            <a:off x="268480" y="209138"/>
            <a:ext cx="1845019" cy="655122"/>
          </a:xfrm>
          <a:prstGeom prst="rect">
            <a:avLst/>
          </a:prstGeom>
          <a:noFill/>
          <a:ln>
            <a:noFill/>
          </a:ln>
        </p:spPr>
      </p:pic>
      <p:sp>
        <p:nvSpPr>
          <p:cNvPr id="143" name="Google Shape;143;gcf4572af45_1_24"/>
          <p:cNvSpPr txBox="1"/>
          <p:nvPr/>
        </p:nvSpPr>
        <p:spPr>
          <a:xfrm>
            <a:off x="5427926" y="5490008"/>
            <a:ext cx="333600" cy="284400"/>
          </a:xfrm>
          <a:prstGeom prst="rect">
            <a:avLst/>
          </a:prstGeom>
          <a:noFill/>
          <a:ln>
            <a:noFill/>
          </a:ln>
        </p:spPr>
        <p:txBody>
          <a:bodyPr spcFirstLastPara="1" wrap="square" lIns="68575" tIns="34275" rIns="68575" bIns="34275" anchor="t" anchorCtr="0">
            <a:normAutofit/>
          </a:bodyPr>
          <a:lstStyle/>
          <a:p>
            <a:pPr marL="0" marR="0" lvl="0" indent="0" algn="l" rtl="0">
              <a:lnSpc>
                <a:spcPct val="80000"/>
              </a:lnSpc>
              <a:spcBef>
                <a:spcPts val="0"/>
              </a:spcBef>
              <a:spcAft>
                <a:spcPts val="0"/>
              </a:spcAft>
              <a:buClr>
                <a:schemeClr val="dk1"/>
              </a:buClr>
              <a:buSzPts val="1600"/>
              <a:buFont typeface="Arial"/>
              <a:buNone/>
            </a:pPr>
            <a:endParaRPr sz="1600" b="1" i="0" u="none" strike="noStrike" cap="none">
              <a:solidFill>
                <a:srgbClr val="FF0000"/>
              </a:solidFill>
              <a:latin typeface="Calibri"/>
              <a:ea typeface="Calibri"/>
              <a:cs typeface="Calibri"/>
              <a:sym typeface="Calibri"/>
            </a:endParaRPr>
          </a:p>
        </p:txBody>
      </p:sp>
      <p:pic>
        <p:nvPicPr>
          <p:cNvPr id="144" name="Google Shape;144;gcf4572af45_1_24"/>
          <p:cNvPicPr preferRelativeResize="0"/>
          <p:nvPr/>
        </p:nvPicPr>
        <p:blipFill>
          <a:blip r:embed="rId5">
            <a:alphaModFix/>
          </a:blip>
          <a:stretch>
            <a:fillRect/>
          </a:stretch>
        </p:blipFill>
        <p:spPr>
          <a:xfrm>
            <a:off x="0" y="0"/>
            <a:ext cx="9144000"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8b84be1146_0_9"/>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a:p>
        </p:txBody>
      </p:sp>
      <p:sp>
        <p:nvSpPr>
          <p:cNvPr id="151" name="Google Shape;151;g8b84be1146_0_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1800"/>
              <a:buNone/>
            </a:pPr>
            <a:endParaRPr/>
          </a:p>
        </p:txBody>
      </p:sp>
      <p:pic>
        <p:nvPicPr>
          <p:cNvPr id="152" name="Google Shape;152;g8b84be1146_0_9"/>
          <p:cNvPicPr preferRelativeResize="0"/>
          <p:nvPr/>
        </p:nvPicPr>
        <p:blipFill>
          <a:blip r:embed="rId3">
            <a:alphaModFix/>
          </a:blip>
          <a:stretch>
            <a:fillRect/>
          </a:stretch>
        </p:blipFill>
        <p:spPr>
          <a:xfrm>
            <a:off x="8400" y="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cf4572af45_1_38"/>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endParaRPr/>
          </a:p>
        </p:txBody>
      </p:sp>
      <p:sp>
        <p:nvSpPr>
          <p:cNvPr id="159" name="Google Shape;159;gcf4572af45_1_3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750"/>
              </a:spcBef>
              <a:spcAft>
                <a:spcPts val="0"/>
              </a:spcAft>
              <a:buSzPts val="1800"/>
              <a:buNone/>
            </a:pPr>
            <a:endParaRPr/>
          </a:p>
        </p:txBody>
      </p:sp>
      <p:pic>
        <p:nvPicPr>
          <p:cNvPr id="160" name="Google Shape;160;gcf4572af45_1_38"/>
          <p:cNvPicPr preferRelativeResize="0"/>
          <p:nvPr/>
        </p:nvPicPr>
        <p:blipFill>
          <a:blip r:embed="rId3">
            <a:alphaModFix/>
          </a:blip>
          <a:stretch>
            <a:fillRect/>
          </a:stretch>
        </p:blipFill>
        <p:spPr>
          <a:xfrm>
            <a:off x="0" y="0"/>
            <a:ext cx="9144000"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1025</Words>
  <Application>Microsoft Macintosh PowerPoint</Application>
  <PresentationFormat>On-screen Show (4:3)</PresentationFormat>
  <Paragraphs>256</Paragraphs>
  <Slides>35</Slides>
  <Notes>35</Notes>
  <HiddenSlides>15</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bejo</dc:creator>
  <cp:lastModifiedBy>Gustini Rahmawati</cp:lastModifiedBy>
  <cp:revision>4</cp:revision>
  <dcterms:created xsi:type="dcterms:W3CDTF">2013-08-15T09:41:17Z</dcterms:created>
  <dcterms:modified xsi:type="dcterms:W3CDTF">2021-05-04T06:29:19Z</dcterms:modified>
</cp:coreProperties>
</file>