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11" r:id="rId4"/>
  </p:sldMasterIdLst>
  <p:notesMasterIdLst>
    <p:notesMasterId r:id="rId21"/>
  </p:notesMasterIdLst>
  <p:sldIdLst>
    <p:sldId id="256" r:id="rId5"/>
    <p:sldId id="258" r:id="rId6"/>
    <p:sldId id="257" r:id="rId7"/>
    <p:sldId id="259" r:id="rId8"/>
    <p:sldId id="260" r:id="rId9"/>
    <p:sldId id="27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02B"/>
    <a:srgbClr val="A90335"/>
    <a:srgbClr val="A3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7/18/2021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9359126-4846-4E88-BDD9-5585CC877E47}" type="datetime1">
              <a:rPr lang="en-US" smtClean="0"/>
              <a:t>7/18/2021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779" y="2285978"/>
            <a:ext cx="10058400" cy="2394090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Bebas Neue" panose="00000500000000000000" pitchFamily="2" charset="0"/>
              </a:rPr>
              <a:t>KOMITMEN JAWA TENGAH UNTUK IMPLEMENTASI</a:t>
            </a:r>
            <a:r>
              <a:rPr lang="en-US" sz="3200" dirty="0">
                <a:latin typeface="Bebas Neue" panose="00000500000000000000" pitchFamily="2" charset="0"/>
              </a:rPr>
              <a:t/>
            </a:r>
            <a:br>
              <a:rPr lang="en-US" sz="3200" dirty="0">
                <a:latin typeface="Bebas Neue" panose="00000500000000000000" pitchFamily="2" charset="0"/>
              </a:rPr>
            </a:br>
            <a:r>
              <a:rPr lang="en-US" sz="3200" dirty="0">
                <a:solidFill>
                  <a:schemeClr val="accent1"/>
                </a:solidFill>
                <a:latin typeface="Bebas Neue" panose="00000500000000000000" pitchFamily="2" charset="0"/>
              </a:rPr>
              <a:t>AKSI STRANAS PK 2021 – 2022 </a:t>
            </a:r>
            <a:br>
              <a:rPr lang="en-US" sz="3200" dirty="0">
                <a:solidFill>
                  <a:schemeClr val="accent1"/>
                </a:solidFill>
                <a:latin typeface="Bebas Neue" panose="00000500000000000000" pitchFamily="2" charset="0"/>
              </a:rPr>
            </a:br>
            <a:r>
              <a:rPr lang="en-US" sz="3200" dirty="0">
                <a:solidFill>
                  <a:schemeClr val="accent1"/>
                </a:solidFill>
                <a:latin typeface="Bebas Neue" panose="00000500000000000000" pitchFamily="2" charset="0"/>
              </a:rPr>
              <a:t>TERKAIT IMPLEMENTASI </a:t>
            </a:r>
            <a:r>
              <a:rPr lang="id-ID" sz="3200" dirty="0">
                <a:solidFill>
                  <a:schemeClr val="accent1"/>
                </a:solidFill>
                <a:latin typeface="Bebas Neue" panose="00000500000000000000" pitchFamily="2" charset="0"/>
              </a:rPr>
              <a:t>pelaksanaan</a:t>
            </a:r>
            <a:r>
              <a:rPr lang="en-US" sz="3200" dirty="0">
                <a:solidFill>
                  <a:schemeClr val="accent1"/>
                </a:solidFill>
                <a:latin typeface="Bebas Neue" panose="00000500000000000000" pitchFamily="2" charset="0"/>
              </a:rPr>
              <a:t/>
            </a:r>
            <a:br>
              <a:rPr lang="en-US" sz="3200" dirty="0">
                <a:solidFill>
                  <a:schemeClr val="accent1"/>
                </a:solidFill>
                <a:latin typeface="Bebas Neue" panose="00000500000000000000" pitchFamily="2" charset="0"/>
              </a:rPr>
            </a:br>
            <a:r>
              <a:rPr lang="en-US" sz="3200" dirty="0">
                <a:solidFill>
                  <a:schemeClr val="accent1"/>
                </a:solidFill>
                <a:latin typeface="Bebas Neue" panose="00000500000000000000" pitchFamily="2" charset="0"/>
              </a:rPr>
              <a:t>e-PAYMENT, E-KATALOG LOKAL DAN E-MARKETPLACE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51" y="204217"/>
            <a:ext cx="1996745" cy="2226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98007" y="4622521"/>
            <a:ext cx="9954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5400" spc="300" dirty="0">
                <a:solidFill>
                  <a:schemeClr val="accent1"/>
                </a:solidFill>
                <a:latin typeface="Bebas Neue" panose="00000500000000000000" pitchFamily="2" charset="0"/>
              </a:rPr>
              <a:t>SOSIALISASI PROGRAM </a:t>
            </a:r>
            <a:endParaRPr lang="id-ID" sz="5400" spc="300" dirty="0" smtClean="0">
              <a:solidFill>
                <a:schemeClr val="accent1"/>
              </a:solidFill>
              <a:latin typeface="Bebas Neue" panose="00000500000000000000" pitchFamily="2" charset="0"/>
            </a:endParaRPr>
          </a:p>
          <a:p>
            <a:pPr algn="ctr"/>
            <a:r>
              <a:rPr lang="id-ID" sz="5400" spc="300" dirty="0" smtClean="0">
                <a:solidFill>
                  <a:schemeClr val="accent1"/>
                </a:solidFill>
                <a:latin typeface="Bebas Neue" panose="00000500000000000000" pitchFamily="2" charset="0"/>
              </a:rPr>
              <a:t>BLANGKON JATENG </a:t>
            </a:r>
            <a:r>
              <a:rPr lang="en-US" sz="5400" spc="300" dirty="0" smtClean="0">
                <a:solidFill>
                  <a:schemeClr val="accent1"/>
                </a:solidFill>
                <a:latin typeface="Bebas Neue" panose="00000500000000000000" pitchFamily="2" charset="0"/>
              </a:rPr>
              <a:t>DAN </a:t>
            </a:r>
            <a:r>
              <a:rPr lang="en-US" sz="5400" spc="300" dirty="0">
                <a:solidFill>
                  <a:schemeClr val="accent1"/>
                </a:solidFill>
                <a:latin typeface="Bebas Neue" panose="00000500000000000000" pitchFamily="2" charset="0"/>
              </a:rPr>
              <a:t>KATALOG LOKAL</a:t>
            </a:r>
            <a:endParaRPr lang="id-ID" sz="5400" spc="300" dirty="0">
              <a:solidFill>
                <a:schemeClr val="accent1"/>
              </a:solidFill>
              <a:latin typeface="Bebas Neue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914" y="6151409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accent1"/>
                </a:solidFill>
                <a:latin typeface="Bebas Neue" panose="00000500000000000000" pitchFamily="2" charset="0"/>
              </a:rPr>
              <a:t>SEMARANG, 19 JULI 2021</a:t>
            </a:r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3D0834-B471-4867-A67C-B534A88D9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09" t="14584" r="4688" b="9861"/>
          <a:stretch/>
        </p:blipFill>
        <p:spPr>
          <a:xfrm>
            <a:off x="1352550" y="590549"/>
            <a:ext cx="9229726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024787-A3E5-46F3-8412-E452D1023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5" t="14830" r="5026" b="9388"/>
          <a:stretch/>
        </p:blipFill>
        <p:spPr>
          <a:xfrm>
            <a:off x="973493" y="625152"/>
            <a:ext cx="10245013" cy="57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A0D6BE-28FA-4F3B-9516-5EBF9445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7" t="14966" r="5112" b="10204"/>
          <a:stretch/>
        </p:blipFill>
        <p:spPr>
          <a:xfrm>
            <a:off x="1045029" y="513365"/>
            <a:ext cx="10039738" cy="56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2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C83CB0-E059-42A2-AAEB-43DB27BC9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4" t="15102" r="6172" b="9932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85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CDC925-6AB0-4BA1-B2E6-0D8009081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5" t="15238" r="5026" b="15918"/>
          <a:stretch/>
        </p:blipFill>
        <p:spPr>
          <a:xfrm>
            <a:off x="-6804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1BD60-FB37-4540-9DBC-DF7BA5CB3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660" y="444759"/>
            <a:ext cx="10052439" cy="12596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Bebas Neue" panose="00000500000000000000" pitchFamily="2" charset="0"/>
              </a:rPr>
              <a:t>IMPLEMENTASI TOKO DARING DAN KATALOG LOKAL </a:t>
            </a:r>
            <a:r>
              <a:rPr lang="id-ID" sz="4000" dirty="0" smtClean="0">
                <a:solidFill>
                  <a:srgbClr val="C00000"/>
                </a:solidFill>
                <a:latin typeface="Bebas Neue" panose="00000500000000000000" pitchFamily="2" charset="0"/>
              </a:rPr>
              <a:t/>
            </a:r>
            <a:br>
              <a:rPr lang="id-ID" sz="4000" dirty="0" smtClean="0">
                <a:solidFill>
                  <a:srgbClr val="C00000"/>
                </a:solidFill>
                <a:latin typeface="Bebas Neue" panose="00000500000000000000" pitchFamily="2" charset="0"/>
              </a:rPr>
            </a:br>
            <a:r>
              <a:rPr lang="en-US" sz="4000" dirty="0" smtClean="0">
                <a:solidFill>
                  <a:srgbClr val="C00000"/>
                </a:solidFill>
                <a:latin typeface="Bebas Neue" panose="00000500000000000000" pitchFamily="2" charset="0"/>
              </a:rPr>
              <a:t>DI </a:t>
            </a:r>
            <a:r>
              <a:rPr lang="en-US" sz="4000" dirty="0">
                <a:solidFill>
                  <a:srgbClr val="C00000"/>
                </a:solidFill>
                <a:latin typeface="Bebas Neue" panose="00000500000000000000" pitchFamily="2" charset="0"/>
              </a:rPr>
              <a:t>KABUPATEN/KOTA SE JAWA TENGAH</a:t>
            </a:r>
            <a:endParaRPr lang="en-ID" sz="4000" dirty="0">
              <a:solidFill>
                <a:srgbClr val="C00000"/>
              </a:solidFill>
              <a:latin typeface="Bebas Neue" panose="00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831FF59-B13E-44CD-AF8A-383818BE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85392"/>
            <a:ext cx="10058400" cy="3886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Bebas Neue" panose="00000500000000000000" pitchFamily="2" charset="0"/>
              </a:rPr>
              <a:t>Segera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menindaklanjuti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Intsruksi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Gubernur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Jawa</a:t>
            </a:r>
            <a:r>
              <a:rPr lang="en-US" sz="2800" dirty="0">
                <a:latin typeface="Bebas Neue" panose="00000500000000000000" pitchFamily="2" charset="0"/>
              </a:rPr>
              <a:t> Tengah </a:t>
            </a:r>
            <a:r>
              <a:rPr lang="en-US" sz="2800" dirty="0" err="1">
                <a:latin typeface="Bebas Neue" panose="00000500000000000000" pitchFamily="2" charset="0"/>
              </a:rPr>
              <a:t>tentang</a:t>
            </a:r>
            <a:r>
              <a:rPr lang="en-US" sz="2800" dirty="0">
                <a:latin typeface="Bebas Neue" panose="00000500000000000000" pitchFamily="2" charset="0"/>
              </a:rPr>
              <a:t> e-</a:t>
            </a:r>
            <a:r>
              <a:rPr lang="en-US" sz="2800" dirty="0" err="1">
                <a:latin typeface="Bebas Neue" panose="00000500000000000000" pitchFamily="2" charset="0"/>
              </a:rPr>
              <a:t>Katalog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Lokal</a:t>
            </a:r>
            <a:r>
              <a:rPr lang="en-US" sz="2800" dirty="0">
                <a:latin typeface="Bebas Neue" panose="00000500000000000000" pitchFamily="2" charset="0"/>
              </a:rPr>
              <a:t> dan e-Marketplace</a:t>
            </a:r>
          </a:p>
          <a:p>
            <a:pPr algn="just"/>
            <a:r>
              <a:rPr lang="en-US" sz="2800" dirty="0" err="1">
                <a:latin typeface="Bebas Neue" panose="00000500000000000000" pitchFamily="2" charset="0"/>
              </a:rPr>
              <a:t>Bekerja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sama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dengan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Pemerintah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Provinsi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Jawa</a:t>
            </a:r>
            <a:r>
              <a:rPr lang="en-US" sz="2800" dirty="0">
                <a:latin typeface="Bebas Neue" panose="00000500000000000000" pitchFamily="2" charset="0"/>
              </a:rPr>
              <a:t> Tengah </a:t>
            </a:r>
            <a:r>
              <a:rPr lang="en-US" sz="2800" dirty="0" err="1">
                <a:latin typeface="Bebas Neue" panose="00000500000000000000" pitchFamily="2" charset="0"/>
              </a:rPr>
              <a:t>membangun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katalog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lokal</a:t>
            </a:r>
            <a:r>
              <a:rPr lang="en-US" sz="2800" dirty="0">
                <a:latin typeface="Bebas Neue" panose="00000500000000000000" pitchFamily="2" charset="0"/>
              </a:rPr>
              <a:t> di Tingkat </a:t>
            </a:r>
            <a:r>
              <a:rPr lang="en-US" sz="2800" dirty="0" err="1">
                <a:latin typeface="Bebas Neue" panose="00000500000000000000" pitchFamily="2" charset="0"/>
              </a:rPr>
              <a:t>Jawa</a:t>
            </a:r>
            <a:r>
              <a:rPr lang="en-US" sz="2800" dirty="0">
                <a:latin typeface="Bebas Neue" panose="00000500000000000000" pitchFamily="2" charset="0"/>
              </a:rPr>
              <a:t> Tengah.</a:t>
            </a:r>
          </a:p>
          <a:p>
            <a:pPr algn="just"/>
            <a:r>
              <a:rPr lang="en-US" sz="2800" dirty="0" err="1">
                <a:latin typeface="Bebas Neue" panose="00000500000000000000" pitchFamily="2" charset="0"/>
              </a:rPr>
              <a:t>Bergabung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dengan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Blankon</a:t>
            </a:r>
            <a:r>
              <a:rPr lang="en-US" sz="2800" dirty="0">
                <a:latin typeface="Bebas Neue" panose="00000500000000000000" pitchFamily="2" charset="0"/>
              </a:rPr>
              <a:t> Jateng </a:t>
            </a:r>
            <a:r>
              <a:rPr lang="en-US" sz="2800" dirty="0" err="1">
                <a:latin typeface="Bebas Neue" panose="00000500000000000000" pitchFamily="2" charset="0"/>
              </a:rPr>
              <a:t>sehingga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terbentuk</a:t>
            </a:r>
            <a:r>
              <a:rPr lang="en-US" sz="2800" dirty="0">
                <a:latin typeface="Bebas Neue" panose="00000500000000000000" pitchFamily="2" charset="0"/>
              </a:rPr>
              <a:t> data </a:t>
            </a:r>
            <a:r>
              <a:rPr lang="en-US" sz="2800" dirty="0" err="1">
                <a:latin typeface="Bebas Neue" panose="00000500000000000000" pitchFamily="2" charset="0"/>
              </a:rPr>
              <a:t>toko</a:t>
            </a:r>
            <a:r>
              <a:rPr lang="en-US" sz="2800" dirty="0">
                <a:latin typeface="Bebas Neue" panose="00000500000000000000" pitchFamily="2" charset="0"/>
              </a:rPr>
              <a:t> daring </a:t>
            </a:r>
            <a:r>
              <a:rPr lang="en-US" sz="2800" dirty="0" err="1">
                <a:latin typeface="Bebas Neue" panose="00000500000000000000" pitchFamily="2" charset="0"/>
              </a:rPr>
              <a:t>untuk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dijadikan</a:t>
            </a:r>
            <a:r>
              <a:rPr lang="en-US" sz="2800" dirty="0">
                <a:latin typeface="Bebas Neue" panose="00000500000000000000" pitchFamily="2" charset="0"/>
              </a:rPr>
              <a:t> pasar </a:t>
            </a:r>
            <a:r>
              <a:rPr lang="en-US" sz="2800" dirty="0" err="1">
                <a:latin typeface="Bebas Neue" panose="00000500000000000000" pitchFamily="2" charset="0"/>
              </a:rPr>
              <a:t>bersama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pengadaan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barang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jasa</a:t>
            </a:r>
            <a:r>
              <a:rPr lang="en-US" sz="2800" dirty="0">
                <a:latin typeface="Bebas Neue" panose="00000500000000000000" pitchFamily="2" charset="0"/>
              </a:rPr>
              <a:t> di </a:t>
            </a:r>
            <a:r>
              <a:rPr lang="en-US" sz="2800" dirty="0" err="1">
                <a:latin typeface="Bebas Neue" panose="00000500000000000000" pitchFamily="2" charset="0"/>
              </a:rPr>
              <a:t>tingkat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Jawa</a:t>
            </a:r>
            <a:r>
              <a:rPr lang="en-US" sz="2800" dirty="0">
                <a:latin typeface="Bebas Neue" panose="00000500000000000000" pitchFamily="2" charset="0"/>
              </a:rPr>
              <a:t> Tengah, </a:t>
            </a:r>
            <a:r>
              <a:rPr lang="en-US" sz="2800" dirty="0" err="1">
                <a:latin typeface="Bebas Neue" panose="00000500000000000000" pitchFamily="2" charset="0"/>
              </a:rPr>
              <a:t>atau</a:t>
            </a:r>
            <a:endParaRPr lang="en-US" sz="2800" dirty="0">
              <a:latin typeface="Bebas Neue" panose="00000500000000000000" pitchFamily="2" charset="0"/>
            </a:endParaRPr>
          </a:p>
          <a:p>
            <a:pPr algn="just"/>
            <a:r>
              <a:rPr lang="en-US" sz="2800" dirty="0" err="1">
                <a:latin typeface="Bebas Neue" panose="00000500000000000000" pitchFamily="2" charset="0"/>
              </a:rPr>
              <a:t>Membangun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sendiri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toko</a:t>
            </a:r>
            <a:r>
              <a:rPr lang="en-US" sz="2800" dirty="0">
                <a:latin typeface="Bebas Neue" panose="00000500000000000000" pitchFamily="2" charset="0"/>
              </a:rPr>
              <a:t> daring di </a:t>
            </a:r>
            <a:r>
              <a:rPr lang="en-US" sz="2800" dirty="0" err="1">
                <a:latin typeface="Bebas Neue" panose="00000500000000000000" pitchFamily="2" charset="0"/>
              </a:rPr>
              <a:t>kabupaten</a:t>
            </a:r>
            <a:r>
              <a:rPr lang="en-US" sz="2800" dirty="0">
                <a:latin typeface="Bebas Neue" panose="00000500000000000000" pitchFamily="2" charset="0"/>
              </a:rPr>
              <a:t>/</a:t>
            </a:r>
            <a:r>
              <a:rPr lang="en-US" sz="2800" dirty="0" err="1">
                <a:latin typeface="Bebas Neue" panose="00000500000000000000" pitchFamily="2" charset="0"/>
              </a:rPr>
              <a:t>kota</a:t>
            </a:r>
            <a:r>
              <a:rPr lang="en-US" sz="2800" dirty="0">
                <a:latin typeface="Bebas Neue" panose="00000500000000000000" pitchFamily="2" charset="0"/>
              </a:rPr>
              <a:t> masing-masing </a:t>
            </a:r>
            <a:r>
              <a:rPr lang="en-US" sz="2800" dirty="0" err="1">
                <a:latin typeface="Bebas Neue" panose="00000500000000000000" pitchFamily="2" charset="0"/>
              </a:rPr>
              <a:t>sesuai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dengan</a:t>
            </a:r>
            <a:r>
              <a:rPr lang="en-US" sz="2800" dirty="0">
                <a:latin typeface="Bebas Neue" panose="00000500000000000000" pitchFamily="2" charset="0"/>
              </a:rPr>
              <a:t> </a:t>
            </a:r>
            <a:r>
              <a:rPr lang="en-US" sz="2800" dirty="0" err="1">
                <a:latin typeface="Bebas Neue" panose="00000500000000000000" pitchFamily="2" charset="0"/>
              </a:rPr>
              <a:t>ketentuan</a:t>
            </a:r>
            <a:r>
              <a:rPr lang="en-US" sz="2800" dirty="0">
                <a:latin typeface="Bebas Neue" panose="00000500000000000000" pitchFamily="2" charset="0"/>
              </a:rPr>
              <a:t> yang </a:t>
            </a:r>
            <a:r>
              <a:rPr lang="en-US" sz="2800" dirty="0" err="1">
                <a:latin typeface="Bebas Neue" panose="00000500000000000000" pitchFamily="2" charset="0"/>
              </a:rPr>
              <a:t>berlaku</a:t>
            </a:r>
            <a:r>
              <a:rPr lang="en-US" sz="2800" dirty="0">
                <a:latin typeface="Bebas Neue" panose="00000500000000000000" pitchFamily="2" charset="0"/>
              </a:rPr>
              <a:t>.</a:t>
            </a:r>
            <a:endParaRPr lang="en-ID" sz="2800" dirty="0"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32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2117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abel Book" panose="00000400000000000000" pitchFamily="2" charset="0"/>
              </a:rPr>
              <a:t>TERIMA KASIH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27" y="1095096"/>
            <a:ext cx="1996745" cy="2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A611219-B165-8F48-AE27-225918727B5B}"/>
              </a:ext>
            </a:extLst>
          </p:cNvPr>
          <p:cNvSpPr/>
          <p:nvPr/>
        </p:nvSpPr>
        <p:spPr>
          <a:xfrm>
            <a:off x="3995049" y="728932"/>
            <a:ext cx="4343400" cy="7715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Centabel Book" panose="00000400000000000000" pitchFamily="2" charset="0"/>
              </a:rPr>
              <a:t>AKSI STRANAS PK 2021-2022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44ADDD-1760-1942-BB21-862701711CDC}"/>
              </a:ext>
            </a:extLst>
          </p:cNvPr>
          <p:cNvSpPr/>
          <p:nvPr/>
        </p:nvSpPr>
        <p:spPr>
          <a:xfrm>
            <a:off x="1201049" y="1837007"/>
            <a:ext cx="2592388" cy="7715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FOKUS 1: PERIZINAN DAN TATA NIAGA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96EFC42-020D-B84D-8B5D-3F34851CC4EB}"/>
              </a:ext>
            </a:extLst>
          </p:cNvPr>
          <p:cNvSpPr/>
          <p:nvPr/>
        </p:nvSpPr>
        <p:spPr>
          <a:xfrm>
            <a:off x="4574487" y="1837007"/>
            <a:ext cx="2806700" cy="771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FOKUS 2: KEUANGAN NEGARA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E9545B6-13C1-7C4A-8CBD-4C7292C45FDF}"/>
              </a:ext>
            </a:extLst>
          </p:cNvPr>
          <p:cNvSpPr/>
          <p:nvPr/>
        </p:nvSpPr>
        <p:spPr>
          <a:xfrm>
            <a:off x="7966974" y="1810020"/>
            <a:ext cx="2806700" cy="773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FOKUS 3: PENEGAKAN HUKUM &amp; REFORMASI BIROKRASI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95BD57E-5AC0-A947-A19B-A3881340FA10}"/>
              </a:ext>
            </a:extLst>
          </p:cNvPr>
          <p:cNvSpPr/>
          <p:nvPr/>
        </p:nvSpPr>
        <p:spPr>
          <a:xfrm>
            <a:off x="585099" y="2944451"/>
            <a:ext cx="2592388" cy="1279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Aksi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: Integrasi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Perencanaan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dan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Penganggaran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Berbasis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Elektronik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entabel Book" panose="000004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33C1B2F-B30C-184C-8C70-A41B19CF9BFD}"/>
              </a:ext>
            </a:extLst>
          </p:cNvPr>
          <p:cNvSpPr/>
          <p:nvPr/>
        </p:nvSpPr>
        <p:spPr>
          <a:xfrm>
            <a:off x="3436249" y="2944451"/>
            <a:ext cx="2592388" cy="1279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Aksi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: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Implementasi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e-Payment &amp;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e-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Katalog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8FD2047-1B52-F84E-A91C-41A9E352BF75}"/>
              </a:ext>
            </a:extLst>
          </p:cNvPr>
          <p:cNvSpPr/>
          <p:nvPr/>
        </p:nvSpPr>
        <p:spPr>
          <a:xfrm>
            <a:off x="6288987" y="2944451"/>
            <a:ext cx="2592387" cy="1279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Aksi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: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Peningkatan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Penerimaan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Negara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melalui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Pembenahan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PNBP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Centabel Book" panose="000004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F421B9D-2837-D049-BD94-4CA5326485BE}"/>
              </a:ext>
            </a:extLst>
          </p:cNvPr>
          <p:cNvSpPr/>
          <p:nvPr/>
        </p:nvSpPr>
        <p:spPr>
          <a:xfrm>
            <a:off x="9125849" y="2944451"/>
            <a:ext cx="2592388" cy="1279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Aksi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: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Pemanfaatan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Data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kependudukan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untuk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efektivitas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kebijakan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sektoral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</a:t>
            </a:r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berbasis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entabel Book" panose="00000400000000000000" pitchFamily="2" charset="0"/>
              </a:rPr>
              <a:t> NIK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2">
                  <a:lumMod val="75000"/>
                </a:schemeClr>
              </a:solidFill>
              <a:latin typeface="Centabel Book" panose="000004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22F8E13-B20F-F64B-9614-9001B251137C}"/>
              </a:ext>
            </a:extLst>
          </p:cNvPr>
          <p:cNvSpPr/>
          <p:nvPr/>
        </p:nvSpPr>
        <p:spPr>
          <a:xfrm>
            <a:off x="1240737" y="4610370"/>
            <a:ext cx="2036762" cy="947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Output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e-Payment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3DE4741-C03C-FE45-B186-02101634ED1A}"/>
              </a:ext>
            </a:extLst>
          </p:cNvPr>
          <p:cNvSpPr/>
          <p:nvPr/>
        </p:nvSpPr>
        <p:spPr>
          <a:xfrm>
            <a:off x="3809312" y="4604020"/>
            <a:ext cx="1863725" cy="9540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Output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E-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katalog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lokal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 &amp;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sektoral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1F419A4-AA57-8E4D-9C8A-5DAE6EE08201}"/>
              </a:ext>
            </a:extLst>
          </p:cNvPr>
          <p:cNvSpPr/>
          <p:nvPr/>
        </p:nvSpPr>
        <p:spPr>
          <a:xfrm>
            <a:off x="6173099" y="4604020"/>
            <a:ext cx="2592388" cy="9540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Output 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Pengadaan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Langsung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Secara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Elektronik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bel Book" panose="00000400000000000000" pitchFamily="2" charset="0"/>
              </a:rPr>
              <a:t> (PLSE)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bel Book" panose="00000400000000000000" pitchFamily="2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xmlns="" id="{4AAC3D47-0922-BC46-8B7F-A44DE0A78E87}"/>
              </a:ext>
            </a:extLst>
          </p:cNvPr>
          <p:cNvCxnSpPr>
            <a:stCxn id="2" idx="2"/>
            <a:endCxn id="16" idx="0"/>
          </p:cNvCxnSpPr>
          <p:nvPr/>
        </p:nvCxnSpPr>
        <p:spPr>
          <a:xfrm rot="5400000">
            <a:off x="4072837" y="-74343"/>
            <a:ext cx="336550" cy="3486150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xmlns="" id="{F3EDBF3F-AB6C-5C46-9EFC-C3CB44B186BB}"/>
              </a:ext>
            </a:extLst>
          </p:cNvPr>
          <p:cNvCxnSpPr/>
          <p:nvPr/>
        </p:nvCxnSpPr>
        <p:spPr>
          <a:xfrm rot="16200000" flipH="1">
            <a:off x="7522474" y="-29204"/>
            <a:ext cx="309563" cy="3386137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8C389655-1C69-F644-9594-2FA6EE0C14BF}"/>
              </a:ext>
            </a:extLst>
          </p:cNvPr>
          <p:cNvCxnSpPr/>
          <p:nvPr/>
        </p:nvCxnSpPr>
        <p:spPr>
          <a:xfrm flipH="1">
            <a:off x="5977837" y="1500457"/>
            <a:ext cx="6350" cy="33655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xmlns="" id="{30694DAD-3A7D-B64B-9C8F-93A45B28994D}"/>
              </a:ext>
            </a:extLst>
          </p:cNvPr>
          <p:cNvCxnSpPr>
            <a:stCxn id="17" idx="2"/>
            <a:endCxn id="19" idx="0"/>
          </p:cNvCxnSpPr>
          <p:nvPr/>
        </p:nvCxnSpPr>
        <p:spPr>
          <a:xfrm rot="5400000">
            <a:off x="3761606" y="728219"/>
            <a:ext cx="335919" cy="4096544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xmlns="" id="{640D3556-D577-9949-A446-A43775261C0A}"/>
              </a:ext>
            </a:extLst>
          </p:cNvPr>
          <p:cNvCxnSpPr>
            <a:stCxn id="17" idx="2"/>
            <a:endCxn id="22" idx="0"/>
          </p:cNvCxnSpPr>
          <p:nvPr/>
        </p:nvCxnSpPr>
        <p:spPr>
          <a:xfrm rot="16200000" flipH="1">
            <a:off x="8031981" y="554388"/>
            <a:ext cx="335919" cy="4444206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xmlns="" id="{70827CC6-E333-D140-88DD-E4224FA465E6}"/>
              </a:ext>
            </a:extLst>
          </p:cNvPr>
          <p:cNvCxnSpPr>
            <a:stCxn id="17" idx="2"/>
            <a:endCxn id="20" idx="0"/>
          </p:cNvCxnSpPr>
          <p:nvPr/>
        </p:nvCxnSpPr>
        <p:spPr>
          <a:xfrm rot="5400000">
            <a:off x="5187181" y="2153794"/>
            <a:ext cx="335919" cy="1245394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xmlns="" id="{7863DE25-2219-9240-9332-4CD9FA9B0F7A}"/>
              </a:ext>
            </a:extLst>
          </p:cNvPr>
          <p:cNvCxnSpPr>
            <a:stCxn id="17" idx="2"/>
            <a:endCxn id="21" idx="0"/>
          </p:cNvCxnSpPr>
          <p:nvPr/>
        </p:nvCxnSpPr>
        <p:spPr>
          <a:xfrm rot="16200000" flipH="1">
            <a:off x="6613550" y="1972819"/>
            <a:ext cx="335919" cy="1607344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xmlns="" id="{CD0D01A5-93F4-C945-BDB4-FA5559BCD239}"/>
              </a:ext>
            </a:extLst>
          </p:cNvPr>
          <p:cNvCxnSpPr>
            <a:stCxn id="20" idx="2"/>
            <a:endCxn id="23" idx="0"/>
          </p:cNvCxnSpPr>
          <p:nvPr/>
        </p:nvCxnSpPr>
        <p:spPr>
          <a:xfrm rot="5400000">
            <a:off x="3277500" y="3154632"/>
            <a:ext cx="438150" cy="2473325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xmlns="" id="{84C26A9F-EDFE-0D45-94EF-F5DF429D2529}"/>
              </a:ext>
            </a:extLst>
          </p:cNvPr>
          <p:cNvCxnSpPr>
            <a:stCxn id="20" idx="2"/>
            <a:endCxn id="25" idx="0"/>
          </p:cNvCxnSpPr>
          <p:nvPr/>
        </p:nvCxnSpPr>
        <p:spPr>
          <a:xfrm rot="16200000" flipH="1">
            <a:off x="5885762" y="3019695"/>
            <a:ext cx="431800" cy="2736850"/>
          </a:xfrm>
          <a:prstGeom prst="bentConnector3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xmlns="" id="{6C5D44FF-28AF-E344-A990-CDB2A4DF2FE2}"/>
              </a:ext>
            </a:extLst>
          </p:cNvPr>
          <p:cNvCxnSpPr>
            <a:cxnSpLocks/>
            <a:stCxn id="20" idx="2"/>
            <a:endCxn id="24" idx="0"/>
          </p:cNvCxnSpPr>
          <p:nvPr/>
        </p:nvCxnSpPr>
        <p:spPr>
          <a:xfrm>
            <a:off x="4733237" y="4172220"/>
            <a:ext cx="7937" cy="43180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84682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entabel Book" panose="00000400000000000000" pitchFamily="2" charset="0"/>
              </a:rPr>
              <a:t>Target STRANAS PK 2021 – 2021 </a:t>
            </a:r>
            <a:r>
              <a:rPr lang="en-US" sz="2000" b="1" dirty="0" err="1">
                <a:solidFill>
                  <a:schemeClr val="accent1"/>
                </a:solidFill>
                <a:latin typeface="Centabel Book" panose="00000400000000000000" pitchFamily="2" charset="0"/>
              </a:rPr>
              <a:t>Fokus</a:t>
            </a:r>
            <a:r>
              <a:rPr lang="en-US" sz="2000" b="1" dirty="0">
                <a:solidFill>
                  <a:schemeClr val="accent1"/>
                </a:solidFill>
                <a:latin typeface="Centabel Book" panose="00000400000000000000" pitchFamily="2" charset="0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Centabel Book" panose="00000400000000000000" pitchFamily="2" charset="0"/>
              </a:rPr>
              <a:t>pada</a:t>
            </a:r>
            <a:r>
              <a:rPr lang="en-US" sz="2000" b="1" dirty="0">
                <a:solidFill>
                  <a:schemeClr val="accent1"/>
                </a:solidFill>
                <a:latin typeface="Centabel Book" panose="00000400000000000000" pitchFamily="2" charset="0"/>
              </a:rPr>
              <a:t> KEUANGAN NEGARA</a:t>
            </a:r>
          </a:p>
        </p:txBody>
      </p:sp>
    </p:spTree>
    <p:extLst>
      <p:ext uri="{BB962C8B-B14F-4D97-AF65-F5344CB8AC3E}">
        <p14:creationId xmlns:p14="http://schemas.microsoft.com/office/powerpoint/2010/main" val="200994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626" y="31998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TARGET OUTPUT 1 (e-Payment)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IMPLEMENTASI PELAKSANAAN e-PAYMENT DI JAWA TENGAH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6929" y="1953406"/>
            <a:ext cx="10987762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74638" algn="l"/>
              </a:tabLst>
            </a:pPr>
            <a:r>
              <a:rPr lang="en-US" sz="2400" dirty="0" err="1">
                <a:latin typeface="Bebas Neue" panose="00000500000000000000" pitchFamily="2" charset="0"/>
              </a:rPr>
              <a:t>Intruksi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Gubernur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Jateng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Nomor</a:t>
            </a:r>
            <a:r>
              <a:rPr lang="en-US" sz="2400" dirty="0">
                <a:latin typeface="Bebas Neue" panose="00000500000000000000" pitchFamily="2" charset="0"/>
              </a:rPr>
              <a:t> 910/1430/2017 </a:t>
            </a:r>
            <a:r>
              <a:rPr lang="en-US" sz="2400" dirty="0" err="1">
                <a:latin typeface="Bebas Neue" panose="00000500000000000000" pitchFamily="2" charset="0"/>
              </a:rPr>
              <a:t>tentang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Transaksi</a:t>
            </a:r>
            <a:r>
              <a:rPr lang="en-US" sz="2400" dirty="0">
                <a:latin typeface="Bebas Neue" panose="00000500000000000000" pitchFamily="2" charset="0"/>
              </a:rPr>
              <a:t> Non </a:t>
            </a:r>
            <a:r>
              <a:rPr lang="en-US" sz="2400" dirty="0" err="1">
                <a:latin typeface="Bebas Neue" panose="00000500000000000000" pitchFamily="2" charset="0"/>
              </a:rPr>
              <a:t>Tunai</a:t>
            </a:r>
            <a:endParaRPr lang="en-US" sz="2400" dirty="0">
              <a:latin typeface="Bebas Neue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74638" algn="l"/>
              </a:tabLst>
            </a:pPr>
            <a:r>
              <a:rPr lang="en-US" sz="2400" dirty="0" err="1">
                <a:latin typeface="Bebas Neue" panose="00000500000000000000" pitchFamily="2" charset="0"/>
              </a:rPr>
              <a:t>Peraturan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Gubernur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Jateng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Nomor</a:t>
            </a:r>
            <a:r>
              <a:rPr lang="en-US" sz="2400" dirty="0">
                <a:latin typeface="Bebas Neue" panose="00000500000000000000" pitchFamily="2" charset="0"/>
              </a:rPr>
              <a:t> 55 </a:t>
            </a:r>
            <a:r>
              <a:rPr lang="en-US" sz="2400" dirty="0" err="1">
                <a:latin typeface="Bebas Neue" panose="00000500000000000000" pitchFamily="2" charset="0"/>
              </a:rPr>
              <a:t>Tahun</a:t>
            </a:r>
            <a:r>
              <a:rPr lang="en-US" sz="2400" dirty="0">
                <a:latin typeface="Bebas Neue" panose="00000500000000000000" pitchFamily="2" charset="0"/>
              </a:rPr>
              <a:t> 2020 </a:t>
            </a:r>
            <a:r>
              <a:rPr lang="en-US" sz="2400" dirty="0" err="1">
                <a:latin typeface="Bebas Neue" panose="00000500000000000000" pitchFamily="2" charset="0"/>
              </a:rPr>
              <a:t>tentang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Pedoman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Pelaksanaan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Anggaran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Pendapatan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dan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Belanja</a:t>
            </a:r>
            <a:r>
              <a:rPr lang="en-US" sz="2400" dirty="0">
                <a:latin typeface="Bebas Neue" panose="00000500000000000000" pitchFamily="2" charset="0"/>
              </a:rPr>
              <a:t> Daerah </a:t>
            </a:r>
            <a:r>
              <a:rPr lang="en-US" sz="2400" dirty="0" err="1">
                <a:latin typeface="Bebas Neue" panose="00000500000000000000" pitchFamily="2" charset="0"/>
              </a:rPr>
              <a:t>Provinsi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Jawa</a:t>
            </a:r>
            <a:r>
              <a:rPr lang="en-US" sz="2400" dirty="0">
                <a:latin typeface="Bebas Neue" panose="00000500000000000000" pitchFamily="2" charset="0"/>
              </a:rPr>
              <a:t> Tengah </a:t>
            </a:r>
            <a:r>
              <a:rPr lang="en-US" sz="2400" dirty="0" err="1">
                <a:latin typeface="Bebas Neue" panose="00000500000000000000" pitchFamily="2" charset="0"/>
              </a:rPr>
              <a:t>Tahun</a:t>
            </a:r>
            <a:r>
              <a:rPr lang="en-US" sz="2400" dirty="0">
                <a:latin typeface="Bebas Neue" panose="00000500000000000000" pitchFamily="2" charset="0"/>
              </a:rPr>
              <a:t> 2021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74638" algn="l"/>
              </a:tabLst>
            </a:pPr>
            <a:r>
              <a:rPr lang="en-US" sz="2400" dirty="0">
                <a:latin typeface="Bebas Neue" panose="00000500000000000000" pitchFamily="2" charset="0"/>
              </a:rPr>
              <a:t>Proses e-Payment </a:t>
            </a:r>
            <a:r>
              <a:rPr lang="en-US" sz="2400" dirty="0" err="1">
                <a:latin typeface="Bebas Neue" panose="00000500000000000000" pitchFamily="2" charset="0"/>
              </a:rPr>
              <a:t>pada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Pemerintah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Provinsi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Jawa</a:t>
            </a:r>
            <a:r>
              <a:rPr lang="en-US" sz="2400" dirty="0">
                <a:latin typeface="Bebas Neue" panose="00000500000000000000" pitchFamily="2" charset="0"/>
              </a:rPr>
              <a:t> Tengah </a:t>
            </a:r>
            <a:r>
              <a:rPr lang="en-US" sz="2400" dirty="0" err="1">
                <a:latin typeface="Bebas Neue" panose="00000500000000000000" pitchFamily="2" charset="0"/>
              </a:rPr>
              <a:t>masih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terbatas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pada</a:t>
            </a:r>
            <a:r>
              <a:rPr lang="en-US" sz="2400" dirty="0">
                <a:latin typeface="Bebas Neue" panose="00000500000000000000" pitchFamily="2" charset="0"/>
              </a:rPr>
              <a:t> CMS (Cash Management System) </a:t>
            </a:r>
            <a:r>
              <a:rPr lang="en-US" sz="2400" dirty="0" err="1">
                <a:latin typeface="Bebas Neue" panose="00000500000000000000" pitchFamily="2" charset="0"/>
              </a:rPr>
              <a:t>untuk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pembayaran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Gaji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dan</a:t>
            </a:r>
            <a:r>
              <a:rPr lang="en-US" sz="2400" dirty="0">
                <a:latin typeface="Bebas Neue" panose="00000500000000000000" pitchFamily="2" charset="0"/>
              </a:rPr>
              <a:t> Honorarium, </a:t>
            </a:r>
            <a:r>
              <a:rPr lang="en-US" sz="2400" dirty="0" err="1">
                <a:latin typeface="Bebas Neue" panose="00000500000000000000" pitchFamily="2" charset="0"/>
              </a:rPr>
              <a:t>sedangkan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pada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Pengadaan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Barang</a:t>
            </a:r>
            <a:r>
              <a:rPr lang="en-US" sz="2400" dirty="0">
                <a:latin typeface="Bebas Neue" panose="00000500000000000000" pitchFamily="2" charset="0"/>
              </a:rPr>
              <a:t>/</a:t>
            </a:r>
            <a:r>
              <a:rPr lang="en-US" sz="2400" dirty="0" err="1">
                <a:latin typeface="Bebas Neue" panose="00000500000000000000" pitchFamily="2" charset="0"/>
              </a:rPr>
              <a:t>Jasa</a:t>
            </a:r>
            <a:r>
              <a:rPr lang="en-US" sz="2400" dirty="0">
                <a:latin typeface="Bebas Neue" panose="00000500000000000000" pitchFamily="2" charset="0"/>
              </a:rPr>
              <a:t> &gt; 50jt </a:t>
            </a:r>
            <a:r>
              <a:rPr lang="en-US" sz="2400" dirty="0" err="1">
                <a:latin typeface="Bebas Neue" panose="00000500000000000000" pitchFamily="2" charset="0"/>
              </a:rPr>
              <a:t>menggunakan</a:t>
            </a:r>
            <a:r>
              <a:rPr lang="en-US" sz="2400" dirty="0">
                <a:latin typeface="Bebas Neue" panose="00000500000000000000" pitchFamily="2" charset="0"/>
              </a:rPr>
              <a:t> Transfer Payment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2400" dirty="0"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33879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TARGET OUTPUT 2 (e-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Katalog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 </a:t>
            </a:r>
            <a:r>
              <a:rPr lang="en-US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Lokal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)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IMPLEMENTASI PELAKSANAAN e-KATALOG LOKAL DI JAWA TENGAH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FD7FE36-90D1-40A3-9A54-1A2E960C1951}"/>
              </a:ext>
            </a:extLst>
          </p:cNvPr>
          <p:cNvGrpSpPr/>
          <p:nvPr/>
        </p:nvGrpSpPr>
        <p:grpSpPr>
          <a:xfrm>
            <a:off x="508958" y="1478253"/>
            <a:ext cx="10791651" cy="2510619"/>
            <a:chOff x="783769" y="2373812"/>
            <a:chExt cx="7033177" cy="25106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1BF2C92-3D93-4142-86C3-8AFA9057B24B}"/>
                </a:ext>
              </a:extLst>
            </p:cNvPr>
            <p:cNvGrpSpPr/>
            <p:nvPr/>
          </p:nvGrpSpPr>
          <p:grpSpPr>
            <a:xfrm>
              <a:off x="1961862" y="2373812"/>
              <a:ext cx="794789" cy="883861"/>
              <a:chOff x="1216528" y="3846498"/>
              <a:chExt cx="1074087" cy="1213784"/>
            </a:xfrm>
          </p:grpSpPr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xmlns="" id="{0BF73E43-50F2-4A45-9251-E134F0A23ED5}"/>
                  </a:ext>
                </a:extLst>
              </p:cNvPr>
              <p:cNvSpPr/>
              <p:nvPr/>
            </p:nvSpPr>
            <p:spPr>
              <a:xfrm rot="8073763">
                <a:off x="1146680" y="3916346"/>
                <a:ext cx="1213784" cy="1074087"/>
              </a:xfrm>
              <a:prstGeom prst="teardrop">
                <a:avLst>
                  <a:gd name="adj" fmla="val 10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F25EE3ED-7722-42CC-ABC3-DB62FC63662E}"/>
                  </a:ext>
                </a:extLst>
              </p:cNvPr>
              <p:cNvGrpSpPr/>
              <p:nvPr/>
            </p:nvGrpSpPr>
            <p:grpSpPr>
              <a:xfrm>
                <a:off x="1315767" y="4019469"/>
                <a:ext cx="816803" cy="805645"/>
                <a:chOff x="875950" y="2069820"/>
                <a:chExt cx="816803" cy="805645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9CD5021F-724B-481C-A086-B33FF6B2221D}"/>
                    </a:ext>
                  </a:extLst>
                </p:cNvPr>
                <p:cNvSpPr/>
                <p:nvPr/>
              </p:nvSpPr>
              <p:spPr>
                <a:xfrm>
                  <a:off x="880130" y="2069820"/>
                  <a:ext cx="805731" cy="80564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6" name="Oval 4">
                  <a:extLst>
                    <a:ext uri="{FF2B5EF4-FFF2-40B4-BE49-F238E27FC236}">
                      <a16:creationId xmlns:a16="http://schemas.microsoft.com/office/drawing/2014/main" xmlns="" id="{B7E8798D-E91F-4E30-B9E4-96CDF65F075A}"/>
                    </a:ext>
                  </a:extLst>
                </p:cNvPr>
                <p:cNvSpPr txBox="1"/>
                <p:nvPr/>
              </p:nvSpPr>
              <p:spPr>
                <a:xfrm>
                  <a:off x="875950" y="2256136"/>
                  <a:ext cx="816803" cy="58332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9210" tIns="29210" rIns="29210" bIns="29210" numCol="1" spcCol="1270" anchor="ctr" anchorCtr="0">
                  <a:noAutofit/>
                </a:bodyPr>
                <a:lstStyle/>
                <a:p>
                  <a:pPr marL="0" lvl="0" indent="0" algn="ctr" defTabSz="10223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id-ID" sz="1200" b="1" kern="1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ebas Neue" panose="00000500000000000000" pitchFamily="2" charset="0"/>
                    </a:rPr>
                    <a:t>Komoditas Telah Tayang</a:t>
                  </a:r>
                  <a:endParaRPr lang="en-ID" sz="12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bas Neue" panose="00000500000000000000" pitchFamily="2" charset="0"/>
                  </a:endParaRPr>
                </a:p>
              </p:txBody>
            </p:sp>
          </p:grpSp>
        </p:grpSp>
        <p:sp>
          <p:nvSpPr>
            <p:cNvPr id="6" name="Content Placeholder 3">
              <a:extLst>
                <a:ext uri="{FF2B5EF4-FFF2-40B4-BE49-F238E27FC236}">
                  <a16:creationId xmlns:a16="http://schemas.microsoft.com/office/drawing/2014/main" xmlns="" id="{EB559B2E-D8D0-4148-88DD-5CF33E866A56}"/>
                </a:ext>
              </a:extLst>
            </p:cNvPr>
            <p:cNvSpPr txBox="1">
              <a:spLocks/>
            </p:cNvSpPr>
            <p:nvPr/>
          </p:nvSpPr>
          <p:spPr>
            <a:xfrm>
              <a:off x="783769" y="3592602"/>
              <a:ext cx="3491288" cy="12918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8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kern="12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d-ID" sz="1400" b="1" dirty="0">
                  <a:latin typeface="Bebas Neue" panose="00000500000000000000" pitchFamily="2" charset="0"/>
                </a:rPr>
                <a:t>Hotmix – Bahan Asbuton CPHMA</a:t>
              </a:r>
              <a:r>
                <a:rPr lang="en-US" sz="1400" b="1" dirty="0">
                  <a:latin typeface="Bebas Neue" panose="00000500000000000000" pitchFamily="2" charset="0"/>
                </a:rPr>
                <a:t> – </a:t>
              </a:r>
              <a:r>
                <a:rPr lang="en-US" sz="1400" b="1" dirty="0" err="1">
                  <a:latin typeface="Bebas Neue" panose="00000500000000000000" pitchFamily="2" charset="0"/>
                </a:rPr>
                <a:t>Telah</a:t>
              </a:r>
              <a:r>
                <a:rPr lang="en-US" sz="1400" b="1" dirty="0">
                  <a:latin typeface="Bebas Neue" panose="00000500000000000000" pitchFamily="2" charset="0"/>
                </a:rPr>
                <a:t> </a:t>
              </a:r>
              <a:r>
                <a:rPr lang="en-US" sz="1400" b="1" dirty="0" err="1">
                  <a:latin typeface="Bebas Neue" panose="00000500000000000000" pitchFamily="2" charset="0"/>
                </a:rPr>
                <a:t>Tayang</a:t>
              </a:r>
              <a:r>
                <a:rPr lang="en-US" sz="1400" b="1" dirty="0">
                  <a:latin typeface="Bebas Neue" panose="00000500000000000000" pitchFamily="2" charset="0"/>
                </a:rPr>
                <a:t> (Addendum)</a:t>
              </a:r>
              <a:endParaRPr lang="id-ID" sz="1400" b="1" dirty="0">
                <a:latin typeface="Bebas Neue" panose="00000500000000000000" pitchFamily="2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d-ID" sz="1400" b="1" dirty="0">
                  <a:latin typeface="Bebas Neue" panose="00000500000000000000" pitchFamily="2" charset="0"/>
                </a:rPr>
                <a:t>Pupuk KNO3</a:t>
              </a:r>
              <a:r>
                <a:rPr lang="en-US" sz="1400" b="1" dirty="0">
                  <a:latin typeface="Bebas Neue" panose="00000500000000000000" pitchFamily="2" charset="0"/>
                </a:rPr>
                <a:t> – </a:t>
              </a:r>
              <a:r>
                <a:rPr lang="en-US" sz="1400" b="1" dirty="0" err="1">
                  <a:latin typeface="Bebas Neue" panose="00000500000000000000" pitchFamily="2" charset="0"/>
                </a:rPr>
                <a:t>Telah</a:t>
              </a:r>
              <a:r>
                <a:rPr lang="en-US" sz="1400" b="1" dirty="0">
                  <a:latin typeface="Bebas Neue" panose="00000500000000000000" pitchFamily="2" charset="0"/>
                </a:rPr>
                <a:t> </a:t>
              </a:r>
              <a:r>
                <a:rPr lang="en-US" sz="1400" b="1" dirty="0" err="1">
                  <a:latin typeface="Bebas Neue" panose="00000500000000000000" pitchFamily="2" charset="0"/>
                </a:rPr>
                <a:t>Tayang</a:t>
              </a:r>
              <a:r>
                <a:rPr lang="en-US" sz="1400" b="1" dirty="0">
                  <a:latin typeface="Bebas Neue" panose="00000500000000000000" pitchFamily="2" charset="0"/>
                </a:rPr>
                <a:t> (05 </a:t>
              </a:r>
              <a:r>
                <a:rPr lang="en-US" sz="1400" b="1" dirty="0" err="1">
                  <a:latin typeface="Bebas Neue" panose="00000500000000000000" pitchFamily="2" charset="0"/>
                </a:rPr>
                <a:t>Maret</a:t>
              </a:r>
              <a:r>
                <a:rPr lang="en-US" sz="1400" b="1" dirty="0">
                  <a:latin typeface="Bebas Neue" panose="00000500000000000000" pitchFamily="2" charset="0"/>
                </a:rPr>
                <a:t> 2021)</a:t>
              </a:r>
              <a:endParaRPr lang="id-ID" sz="1400" b="1" dirty="0">
                <a:latin typeface="Bebas Neue" panose="00000500000000000000" pitchFamily="2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d-ID" sz="1400" b="1" dirty="0">
                  <a:latin typeface="Bebas Neue" panose="00000500000000000000" pitchFamily="2" charset="0"/>
                </a:rPr>
                <a:t>Jasa Kebersihan</a:t>
              </a:r>
              <a:r>
                <a:rPr lang="en-US" sz="1400" b="1" dirty="0">
                  <a:latin typeface="Bebas Neue" panose="00000500000000000000" pitchFamily="2" charset="0"/>
                </a:rPr>
                <a:t> – </a:t>
              </a:r>
              <a:r>
                <a:rPr lang="en-US" sz="1400" b="1" dirty="0" err="1">
                  <a:latin typeface="Bebas Neue" panose="00000500000000000000" pitchFamily="2" charset="0"/>
                </a:rPr>
                <a:t>Telah</a:t>
              </a:r>
              <a:r>
                <a:rPr lang="en-US" sz="1400" b="1" dirty="0">
                  <a:latin typeface="Bebas Neue" panose="00000500000000000000" pitchFamily="2" charset="0"/>
                </a:rPr>
                <a:t> </a:t>
              </a:r>
              <a:r>
                <a:rPr lang="en-US" sz="1400" b="1" dirty="0" err="1">
                  <a:latin typeface="Bebas Neue" panose="00000500000000000000" pitchFamily="2" charset="0"/>
                </a:rPr>
                <a:t>Tayang</a:t>
              </a:r>
              <a:r>
                <a:rPr lang="en-US" sz="1400" b="1" dirty="0">
                  <a:latin typeface="Bebas Neue" panose="00000500000000000000" pitchFamily="2" charset="0"/>
                </a:rPr>
                <a:t> (05 </a:t>
              </a:r>
              <a:r>
                <a:rPr lang="en-US" sz="1400" b="1" dirty="0" err="1">
                  <a:latin typeface="Bebas Neue" panose="00000500000000000000" pitchFamily="2" charset="0"/>
                </a:rPr>
                <a:t>Maret</a:t>
              </a:r>
              <a:r>
                <a:rPr lang="en-US" sz="1400" b="1" dirty="0">
                  <a:latin typeface="Bebas Neue" panose="00000500000000000000" pitchFamily="2" charset="0"/>
                </a:rPr>
                <a:t> 2021)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id-ID" sz="1400" b="1" dirty="0">
                  <a:latin typeface="Bebas Neue" panose="00000500000000000000" pitchFamily="2" charset="0"/>
                </a:rPr>
                <a:t>Jasa Keamanan</a:t>
              </a:r>
              <a:r>
                <a:rPr lang="en-US" sz="1400" b="1" dirty="0">
                  <a:latin typeface="Bebas Neue" panose="00000500000000000000" pitchFamily="2" charset="0"/>
                </a:rPr>
                <a:t> – </a:t>
              </a:r>
              <a:r>
                <a:rPr lang="en-US" sz="1400" b="1" dirty="0" err="1">
                  <a:latin typeface="Bebas Neue" panose="00000500000000000000" pitchFamily="2" charset="0"/>
                </a:rPr>
                <a:t>Telah</a:t>
              </a:r>
              <a:r>
                <a:rPr lang="en-US" sz="1400" b="1" dirty="0">
                  <a:latin typeface="Bebas Neue" panose="00000500000000000000" pitchFamily="2" charset="0"/>
                </a:rPr>
                <a:t> </a:t>
              </a:r>
              <a:r>
                <a:rPr lang="en-US" sz="1400" b="1" dirty="0" err="1">
                  <a:latin typeface="Bebas Neue" panose="00000500000000000000" pitchFamily="2" charset="0"/>
                </a:rPr>
                <a:t>Tayang</a:t>
              </a:r>
              <a:r>
                <a:rPr lang="en-US" sz="1400" b="1" dirty="0">
                  <a:latin typeface="Bebas Neue" panose="00000500000000000000" pitchFamily="2" charset="0"/>
                </a:rPr>
                <a:t>  (05 </a:t>
              </a:r>
              <a:r>
                <a:rPr lang="en-US" sz="1400" b="1" dirty="0" err="1">
                  <a:latin typeface="Bebas Neue" panose="00000500000000000000" pitchFamily="2" charset="0"/>
                </a:rPr>
                <a:t>Maret</a:t>
              </a:r>
              <a:r>
                <a:rPr lang="en-US" sz="1400" b="1" dirty="0">
                  <a:latin typeface="Bebas Neue" panose="00000500000000000000" pitchFamily="2" charset="0"/>
                </a:rPr>
                <a:t> 2021)</a:t>
              </a:r>
              <a:endParaRPr lang="id-ID" sz="1400" b="1" dirty="0">
                <a:latin typeface="Bebas Neue" panose="00000500000000000000" pitchFamily="2" charset="0"/>
              </a:endParaRPr>
            </a:p>
          </p:txBody>
        </p:sp>
        <p:sp>
          <p:nvSpPr>
            <p:cNvPr id="7" name="Content Placeholder 3">
              <a:extLst>
                <a:ext uri="{FF2B5EF4-FFF2-40B4-BE49-F238E27FC236}">
                  <a16:creationId xmlns:a16="http://schemas.microsoft.com/office/drawing/2014/main" xmlns="" id="{144270C4-EF07-41CF-9CFB-6C9829574F71}"/>
                </a:ext>
              </a:extLst>
            </p:cNvPr>
            <p:cNvSpPr txBox="1">
              <a:spLocks/>
            </p:cNvSpPr>
            <p:nvPr/>
          </p:nvSpPr>
          <p:spPr>
            <a:xfrm>
              <a:off x="5236428" y="3575976"/>
              <a:ext cx="2580518" cy="12918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normAutofit/>
            </a:bodyPr>
            <a:lstStyle>
              <a:defPPr>
                <a:defRPr lang="en-US"/>
              </a:defPPr>
              <a:lvl1pPr marL="2857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500" b="1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20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defRPr>
              </a:lvl2pPr>
              <a:lvl3pPr marL="1200150" indent="-2857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defRPr>
              </a:lvl3pPr>
              <a:lvl4pPr marL="1543050" indent="-1714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6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defRPr>
              </a:lvl4pPr>
              <a:lvl5pPr marL="2000250" indent="-17145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defRPr>
              </a:lvl5pPr>
              <a:lvl6pPr marL="25146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defRPr>
              </a:lvl6pPr>
              <a:lvl7pPr marL="29718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defRPr>
              </a:lvl7pPr>
              <a:lvl8pPr marL="34290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defRPr>
              </a:lvl8pPr>
              <a:lvl9pPr marL="3886200" indent="-228600">
                <a:spcBef>
                  <a:spcPct val="20000"/>
                </a:spcBef>
                <a:spcAft>
                  <a:spcPts val="600"/>
                </a:spcAft>
                <a:buClr>
                  <a:schemeClr val="accent1"/>
                </a:buClr>
                <a:buSzPct val="115000"/>
                <a:buFont typeface="Arial"/>
                <a:buChar char="•"/>
                <a:defRPr sz="1400" cap="none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defRPr>
              </a:lvl9pPr>
            </a:lstStyle>
            <a:p>
              <a:r>
                <a:rPr lang="id-ID" sz="1400" dirty="0">
                  <a:effectLst/>
                  <a:latin typeface="Bebas Neue" panose="00000500000000000000" pitchFamily="2" charset="0"/>
                </a:rPr>
                <a:t>Marka Jalan Thermoplastic</a:t>
              </a:r>
            </a:p>
            <a:p>
              <a:r>
                <a:rPr lang="id-ID" sz="1400" dirty="0">
                  <a:effectLst/>
                  <a:latin typeface="Bebas Neue" panose="00000500000000000000" pitchFamily="2" charset="0"/>
                </a:rPr>
                <a:t>Rumah Sederhana (RUSPIN)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05773" y="4030037"/>
            <a:ext cx="11613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Bebas Neue" panose="00000500000000000000" pitchFamily="2" charset="0"/>
              </a:rPr>
              <a:t>Pemerintah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Provinsi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Jawa</a:t>
            </a:r>
            <a:r>
              <a:rPr lang="en-US" sz="2000" dirty="0">
                <a:latin typeface="Bebas Neue" panose="00000500000000000000" pitchFamily="2" charset="0"/>
              </a:rPr>
              <a:t> Tengah </a:t>
            </a:r>
            <a:r>
              <a:rPr lang="en-US" sz="2000" dirty="0" err="1">
                <a:latin typeface="Bebas Neue" panose="00000500000000000000" pitchFamily="2" charset="0"/>
              </a:rPr>
              <a:t>Telah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memenuhi</a:t>
            </a:r>
            <a:r>
              <a:rPr lang="en-US" sz="2000" dirty="0">
                <a:latin typeface="Bebas Neue" panose="00000500000000000000" pitchFamily="2" charset="0"/>
              </a:rPr>
              <a:t> 2 </a:t>
            </a:r>
            <a:r>
              <a:rPr lang="en-US" sz="2000" dirty="0" err="1">
                <a:latin typeface="Bebas Neue" panose="00000500000000000000" pitchFamily="2" charset="0"/>
              </a:rPr>
              <a:t>Komoditas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Wajib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dari</a:t>
            </a:r>
            <a:r>
              <a:rPr lang="en-US" sz="2000" dirty="0">
                <a:latin typeface="Bebas Neue" panose="00000500000000000000" pitchFamily="2" charset="0"/>
              </a:rPr>
              <a:t> total 5 </a:t>
            </a:r>
            <a:r>
              <a:rPr lang="en-US" sz="2000" dirty="0" err="1">
                <a:latin typeface="Bebas Neue" panose="00000500000000000000" pitchFamily="2" charset="0"/>
              </a:rPr>
              <a:t>Komoditas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wajib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</a:p>
          <a:p>
            <a:r>
              <a:rPr lang="en-US" sz="2000" dirty="0" err="1">
                <a:latin typeface="Bebas Neue" panose="00000500000000000000" pitchFamily="2" charset="0"/>
              </a:rPr>
              <a:t>dalam</a:t>
            </a:r>
            <a:r>
              <a:rPr lang="en-US" sz="2000" dirty="0">
                <a:latin typeface="Bebas Neue" panose="00000500000000000000" pitchFamily="2" charset="0"/>
              </a:rPr>
              <a:t> STRANAS PK 2021-2022, </a:t>
            </a:r>
            <a:r>
              <a:rPr lang="en-US" sz="2000" dirty="0" err="1">
                <a:latin typeface="Bebas Neue" panose="00000500000000000000" pitchFamily="2" charset="0"/>
              </a:rPr>
              <a:t>yaitu</a:t>
            </a:r>
            <a:r>
              <a:rPr lang="en-US" sz="2000" dirty="0">
                <a:latin typeface="Bebas Neue" panose="00000500000000000000" pitchFamily="2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Bebas Neue" panose="00000500000000000000" pitchFamily="2" charset="0"/>
              </a:rPr>
              <a:t>Jasa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Kebersihan</a:t>
            </a:r>
            <a:r>
              <a:rPr lang="en-US" sz="2000" dirty="0">
                <a:latin typeface="Bebas Neue" panose="00000500000000000000" pitchFamily="2" charset="0"/>
              </a:rPr>
              <a:t>; (</a:t>
            </a:r>
            <a:r>
              <a:rPr lang="en-US" sz="2000" dirty="0" err="1">
                <a:latin typeface="Bebas Neue" panose="00000500000000000000" pitchFamily="2" charset="0"/>
              </a:rPr>
              <a:t>terpenuhi</a:t>
            </a:r>
            <a:r>
              <a:rPr lang="en-US" sz="2000" dirty="0">
                <a:latin typeface="Bebas Neue" panose="00000500000000000000" pitchFamily="2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Bebas Neue" panose="00000500000000000000" pitchFamily="2" charset="0"/>
              </a:rPr>
              <a:t>Jasa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Keamanan</a:t>
            </a:r>
            <a:r>
              <a:rPr lang="en-US" sz="2000" dirty="0">
                <a:latin typeface="Bebas Neue" panose="00000500000000000000" pitchFamily="2" charset="0"/>
              </a:rPr>
              <a:t>; (</a:t>
            </a:r>
            <a:r>
              <a:rPr lang="en-US" sz="2000" dirty="0" err="1">
                <a:latin typeface="Bebas Neue" panose="00000500000000000000" pitchFamily="2" charset="0"/>
              </a:rPr>
              <a:t>terpenuhi</a:t>
            </a:r>
            <a:r>
              <a:rPr lang="en-US" sz="2000" dirty="0">
                <a:latin typeface="Bebas Neue" panose="00000500000000000000" pitchFamily="2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Bebas Neue" panose="00000500000000000000" pitchFamily="2" charset="0"/>
              </a:rPr>
              <a:t>Alat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Tulis</a:t>
            </a:r>
            <a:r>
              <a:rPr lang="en-US" sz="2000" dirty="0">
                <a:latin typeface="Bebas Neue" panose="00000500000000000000" pitchFamily="2" charset="0"/>
              </a:rPr>
              <a:t> Kantor;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Bebas Neue" panose="00000500000000000000" pitchFamily="2" charset="0"/>
              </a:rPr>
              <a:t>Makan</a:t>
            </a:r>
            <a:r>
              <a:rPr lang="en-US" sz="2000" dirty="0">
                <a:latin typeface="Bebas Neue" panose="00000500000000000000" pitchFamily="2" charset="0"/>
              </a:rPr>
              <a:t> </a:t>
            </a:r>
            <a:r>
              <a:rPr lang="en-US" sz="2000" dirty="0" err="1">
                <a:latin typeface="Bebas Neue" panose="00000500000000000000" pitchFamily="2" charset="0"/>
              </a:rPr>
              <a:t>Minum</a:t>
            </a:r>
            <a:r>
              <a:rPr lang="en-US" sz="2000" dirty="0">
                <a:latin typeface="Bebas Neue" panose="00000500000000000000" pitchFamily="2" charset="0"/>
              </a:rPr>
              <a:t>;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Bebas Neue" panose="00000500000000000000" pitchFamily="2" charset="0"/>
              </a:rPr>
              <a:t>Seragam</a:t>
            </a:r>
            <a:r>
              <a:rPr lang="en-US" sz="2000" dirty="0">
                <a:latin typeface="Bebas Neue" panose="00000500000000000000" pitchFamily="2" charset="0"/>
              </a:rPr>
              <a:t>.</a:t>
            </a: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xmlns="" id="{0BF73E43-50F2-4A45-9251-E134F0A23ED5}"/>
              </a:ext>
            </a:extLst>
          </p:cNvPr>
          <p:cNvSpPr/>
          <p:nvPr/>
        </p:nvSpPr>
        <p:spPr>
          <a:xfrm rot="8073763">
            <a:off x="8835419" y="1312834"/>
            <a:ext cx="883861" cy="1219518"/>
          </a:xfrm>
          <a:prstGeom prst="teardrop">
            <a:avLst>
              <a:gd name="adj" fmla="val 10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CD5021F-724B-481C-A086-B33FF6B2221D}"/>
              </a:ext>
            </a:extLst>
          </p:cNvPr>
          <p:cNvSpPr/>
          <p:nvPr/>
        </p:nvSpPr>
        <p:spPr>
          <a:xfrm>
            <a:off x="8802596" y="1638430"/>
            <a:ext cx="914827" cy="58666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4">
            <a:extLst>
              <a:ext uri="{FF2B5EF4-FFF2-40B4-BE49-F238E27FC236}">
                <a16:creationId xmlns:a16="http://schemas.microsoft.com/office/drawing/2014/main" xmlns="" id="{B7E8798D-E91F-4E30-B9E4-96CDF65F075A}"/>
              </a:ext>
            </a:extLst>
          </p:cNvPr>
          <p:cNvSpPr txBox="1"/>
          <p:nvPr/>
        </p:nvSpPr>
        <p:spPr>
          <a:xfrm>
            <a:off x="8797850" y="1782416"/>
            <a:ext cx="927886" cy="4247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210" tIns="29210" rIns="29210" bIns="29210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d-ID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Komoditas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Proses </a:t>
            </a:r>
            <a:r>
              <a:rPr lang="id-ID" sz="1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Tayang</a:t>
            </a:r>
            <a:endParaRPr lang="en-ID" sz="1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1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048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TARGET OUTPUT 3 (PLSE)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Bebas Neue" panose="00000500000000000000" pitchFamily="2" charset="0"/>
              </a:rPr>
              <a:t>IMPLEMENTASI PELAKSANAAN PLSE DI JAWA TENGAH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136" y="1666322"/>
            <a:ext cx="101187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Bebas Neue" panose="00000500000000000000" pitchFamily="2" charset="0"/>
              </a:rPr>
              <a:t>Untuk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Pelaksanaan</a:t>
            </a:r>
            <a:r>
              <a:rPr lang="en-US" sz="2400" dirty="0">
                <a:latin typeface="Bebas Neue" panose="00000500000000000000" pitchFamily="2" charset="0"/>
              </a:rPr>
              <a:t> PLSE (</a:t>
            </a:r>
            <a:r>
              <a:rPr lang="en-US" sz="2400" dirty="0" err="1">
                <a:latin typeface="Bebas Neue" panose="00000500000000000000" pitchFamily="2" charset="0"/>
              </a:rPr>
              <a:t>Pengadaan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Langsung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Secara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Elektronik</a:t>
            </a:r>
            <a:r>
              <a:rPr lang="en-US" sz="2400" dirty="0">
                <a:latin typeface="Bebas Neue" panose="00000500000000000000" pitchFamily="2" charset="0"/>
              </a:rPr>
              <a:t>) </a:t>
            </a:r>
            <a:r>
              <a:rPr lang="en-US" sz="2400" dirty="0" err="1">
                <a:latin typeface="Bebas Neue" panose="00000500000000000000" pitchFamily="2" charset="0"/>
              </a:rPr>
              <a:t>Pada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Provinsi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Jawa</a:t>
            </a:r>
            <a:r>
              <a:rPr lang="en-US" sz="2400" dirty="0">
                <a:latin typeface="Bebas Neue" panose="00000500000000000000" pitchFamily="2" charset="0"/>
              </a:rPr>
              <a:t> Tengah </a:t>
            </a:r>
            <a:r>
              <a:rPr lang="en-US" sz="2400" dirty="0" err="1">
                <a:latin typeface="Bebas Neue" panose="00000500000000000000" pitchFamily="2" charset="0"/>
              </a:rPr>
              <a:t>telah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dilaksanakan</a:t>
            </a:r>
            <a:r>
              <a:rPr lang="en-US" sz="2400" dirty="0">
                <a:latin typeface="Bebas Neue" panose="00000500000000000000" pitchFamily="2" charset="0"/>
              </a:rPr>
              <a:t>, </a:t>
            </a:r>
            <a:r>
              <a:rPr lang="en-US" sz="2400" dirty="0" err="1">
                <a:latin typeface="Bebas Neue" panose="00000500000000000000" pitchFamily="2" charset="0"/>
              </a:rPr>
              <a:t>sebagai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berikut</a:t>
            </a:r>
            <a:r>
              <a:rPr lang="en-US" sz="2400" dirty="0">
                <a:latin typeface="Bebas Neue" panose="00000500000000000000" pitchFamily="2" charset="0"/>
              </a:rPr>
              <a:t> :</a:t>
            </a:r>
          </a:p>
          <a:p>
            <a:pPr algn="just"/>
            <a:endParaRPr lang="en-US" sz="2400" dirty="0">
              <a:latin typeface="Bebas Neue" panose="000005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2400" b="1" dirty="0" err="1">
                <a:latin typeface="Bebas Neue" panose="00000500000000000000" pitchFamily="2" charset="0"/>
              </a:rPr>
              <a:t>Pengadaan</a:t>
            </a:r>
            <a:r>
              <a:rPr lang="en-US" sz="2400" b="1" dirty="0">
                <a:latin typeface="Bebas Neue" panose="00000500000000000000" pitchFamily="2" charset="0"/>
              </a:rPr>
              <a:t> </a:t>
            </a:r>
            <a:r>
              <a:rPr lang="en-US" sz="2400" b="1" dirty="0" err="1">
                <a:latin typeface="Bebas Neue" panose="00000500000000000000" pitchFamily="2" charset="0"/>
              </a:rPr>
              <a:t>Langsung</a:t>
            </a:r>
            <a:r>
              <a:rPr lang="en-US" sz="2400" b="1" dirty="0">
                <a:latin typeface="Bebas Neue" panose="00000500000000000000" pitchFamily="2" charset="0"/>
              </a:rPr>
              <a:t> </a:t>
            </a:r>
            <a:r>
              <a:rPr lang="en-US" sz="2400" b="1" dirty="0" err="1">
                <a:latin typeface="Bebas Neue" panose="00000500000000000000" pitchFamily="2" charset="0"/>
              </a:rPr>
              <a:t>dengan</a:t>
            </a:r>
            <a:r>
              <a:rPr lang="en-US" sz="2400" b="1" dirty="0">
                <a:latin typeface="Bebas Neue" panose="00000500000000000000" pitchFamily="2" charset="0"/>
              </a:rPr>
              <a:t> </a:t>
            </a:r>
            <a:r>
              <a:rPr lang="en-US" sz="2400" b="1" dirty="0" err="1">
                <a:latin typeface="Bebas Neue" panose="00000500000000000000" pitchFamily="2" charset="0"/>
              </a:rPr>
              <a:t>Nilai</a:t>
            </a:r>
            <a:r>
              <a:rPr lang="en-US" sz="2400" b="1" dirty="0">
                <a:latin typeface="Bebas Neue" panose="00000500000000000000" pitchFamily="2" charset="0"/>
              </a:rPr>
              <a:t> 50 </a:t>
            </a:r>
            <a:r>
              <a:rPr lang="en-US" sz="2400" b="1" dirty="0" err="1">
                <a:latin typeface="Bebas Neue" panose="00000500000000000000" pitchFamily="2" charset="0"/>
              </a:rPr>
              <a:t>jt</a:t>
            </a:r>
            <a:r>
              <a:rPr lang="en-US" sz="2400" b="1" dirty="0">
                <a:latin typeface="Bebas Neue" panose="00000500000000000000" pitchFamily="2" charset="0"/>
              </a:rPr>
              <a:t> </a:t>
            </a:r>
            <a:r>
              <a:rPr lang="en-US" sz="2400" b="1" dirty="0" err="1">
                <a:latin typeface="Bebas Neue" panose="00000500000000000000" pitchFamily="2" charset="0"/>
              </a:rPr>
              <a:t>s.d</a:t>
            </a:r>
            <a:r>
              <a:rPr lang="en-US" sz="2400" b="1" dirty="0">
                <a:latin typeface="Bebas Neue" panose="00000500000000000000" pitchFamily="2" charset="0"/>
              </a:rPr>
              <a:t> 200 </a:t>
            </a:r>
            <a:r>
              <a:rPr lang="en-US" sz="2400" b="1" dirty="0" err="1">
                <a:latin typeface="Bebas Neue" panose="00000500000000000000" pitchFamily="2" charset="0"/>
              </a:rPr>
              <a:t>jt</a:t>
            </a:r>
            <a:endParaRPr lang="en-US" sz="2400" b="1" dirty="0">
              <a:latin typeface="Bebas Neue" panose="00000500000000000000" pitchFamily="2" charset="0"/>
            </a:endParaRPr>
          </a:p>
          <a:p>
            <a:pPr marL="336550" algn="just"/>
            <a:r>
              <a:rPr lang="en-US" sz="2400" dirty="0" err="1">
                <a:latin typeface="Bebas Neue" panose="00000500000000000000" pitchFamily="2" charset="0"/>
              </a:rPr>
              <a:t>Telah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dilaksanakan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melalui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Sistem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Pengadaan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Secara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Elektronik</a:t>
            </a:r>
            <a:r>
              <a:rPr lang="en-US" sz="2400" dirty="0">
                <a:latin typeface="Bebas Neue" panose="00000500000000000000" pitchFamily="2" charset="0"/>
              </a:rPr>
              <a:t> (SPSE), </a:t>
            </a:r>
            <a:r>
              <a:rPr lang="en-US" sz="2400" dirty="0" err="1">
                <a:latin typeface="Bebas Neue" panose="00000500000000000000" pitchFamily="2" charset="0"/>
              </a:rPr>
              <a:t>akan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tetapi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masih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perlu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dilakukan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intensifikasi</a:t>
            </a:r>
            <a:r>
              <a:rPr lang="en-US" sz="2400" dirty="0">
                <a:latin typeface="Bebas Neue" panose="00000500000000000000" pitchFamily="2" charset="0"/>
              </a:rPr>
              <a:t>;</a:t>
            </a:r>
          </a:p>
          <a:p>
            <a:pPr algn="just"/>
            <a:endParaRPr lang="en-US" sz="2400" dirty="0">
              <a:latin typeface="Bebas Neue" panose="00000500000000000000" pitchFamily="2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n-US" sz="2400" b="1" dirty="0" err="1">
                <a:latin typeface="Bebas Neue" panose="00000500000000000000" pitchFamily="2" charset="0"/>
              </a:rPr>
              <a:t>Pengadaan</a:t>
            </a:r>
            <a:r>
              <a:rPr lang="en-US" sz="2400" b="1" dirty="0">
                <a:latin typeface="Bebas Neue" panose="00000500000000000000" pitchFamily="2" charset="0"/>
              </a:rPr>
              <a:t> </a:t>
            </a:r>
            <a:r>
              <a:rPr lang="en-US" sz="2400" b="1" dirty="0" err="1">
                <a:latin typeface="Bebas Neue" panose="00000500000000000000" pitchFamily="2" charset="0"/>
              </a:rPr>
              <a:t>Langsung</a:t>
            </a:r>
            <a:r>
              <a:rPr lang="en-US" sz="2400" b="1" dirty="0">
                <a:latin typeface="Bebas Neue" panose="00000500000000000000" pitchFamily="2" charset="0"/>
              </a:rPr>
              <a:t> </a:t>
            </a:r>
            <a:r>
              <a:rPr lang="en-US" sz="2400" b="1" dirty="0" err="1">
                <a:latin typeface="Bebas Neue" panose="00000500000000000000" pitchFamily="2" charset="0"/>
              </a:rPr>
              <a:t>s.d</a:t>
            </a:r>
            <a:r>
              <a:rPr lang="en-US" sz="2400" b="1" dirty="0">
                <a:latin typeface="Bebas Neue" panose="00000500000000000000" pitchFamily="2" charset="0"/>
              </a:rPr>
              <a:t> </a:t>
            </a:r>
            <a:r>
              <a:rPr lang="en-US" sz="2400" b="1" dirty="0" err="1">
                <a:latin typeface="Bebas Neue" panose="00000500000000000000" pitchFamily="2" charset="0"/>
              </a:rPr>
              <a:t>Nilai</a:t>
            </a:r>
            <a:r>
              <a:rPr lang="en-US" sz="2400" b="1" dirty="0">
                <a:latin typeface="Bebas Neue" panose="00000500000000000000" pitchFamily="2" charset="0"/>
              </a:rPr>
              <a:t> 50 </a:t>
            </a:r>
            <a:r>
              <a:rPr lang="en-US" sz="2400" b="1" dirty="0" err="1">
                <a:latin typeface="Bebas Neue" panose="00000500000000000000" pitchFamily="2" charset="0"/>
              </a:rPr>
              <a:t>jt</a:t>
            </a:r>
            <a:endParaRPr lang="en-US" sz="2400" b="1" dirty="0">
              <a:latin typeface="Bebas Neue" panose="00000500000000000000" pitchFamily="2" charset="0"/>
            </a:endParaRPr>
          </a:p>
          <a:p>
            <a:pPr marL="768350" indent="-457200" algn="just">
              <a:buFont typeface="+mj-lt"/>
              <a:buAutoNum type="alphaLcPeriod"/>
            </a:pPr>
            <a:r>
              <a:rPr lang="en-US" sz="2400" dirty="0">
                <a:latin typeface="Bebas Neue" panose="00000500000000000000" pitchFamily="2" charset="0"/>
              </a:rPr>
              <a:t>Program “</a:t>
            </a:r>
            <a:r>
              <a:rPr lang="en-US" sz="2400" b="1" dirty="0">
                <a:latin typeface="Bebas Neue" panose="00000500000000000000" pitchFamily="2" charset="0"/>
              </a:rPr>
              <a:t>BLANGKON JATENG</a:t>
            </a:r>
            <a:r>
              <a:rPr lang="en-US" sz="2400" dirty="0">
                <a:latin typeface="Bebas Neue" panose="00000500000000000000" pitchFamily="2" charset="0"/>
              </a:rPr>
              <a:t>” (</a:t>
            </a:r>
            <a:r>
              <a:rPr lang="en-US" sz="2400" dirty="0" err="1">
                <a:latin typeface="Bebas Neue" panose="00000500000000000000" pitchFamily="2" charset="0"/>
              </a:rPr>
              <a:t>Belanja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Langsung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Toko</a:t>
            </a:r>
            <a:r>
              <a:rPr lang="en-US" sz="2400" dirty="0">
                <a:latin typeface="Bebas Neue" panose="00000500000000000000" pitchFamily="2" charset="0"/>
              </a:rPr>
              <a:t> Online </a:t>
            </a:r>
            <a:r>
              <a:rPr lang="en-US" sz="2400" dirty="0" err="1">
                <a:latin typeface="Bebas Neue" panose="00000500000000000000" pitchFamily="2" charset="0"/>
              </a:rPr>
              <a:t>Jawa</a:t>
            </a:r>
            <a:r>
              <a:rPr lang="en-US" sz="2400" dirty="0">
                <a:latin typeface="Bebas Neue" panose="00000500000000000000" pitchFamily="2" charset="0"/>
              </a:rPr>
              <a:t> Tengah) </a:t>
            </a:r>
            <a:r>
              <a:rPr lang="en-US" sz="2400" dirty="0" err="1">
                <a:latin typeface="Bebas Neue" panose="00000500000000000000" pitchFamily="2" charset="0"/>
              </a:rPr>
              <a:t>dengan</a:t>
            </a:r>
            <a:r>
              <a:rPr lang="en-US" sz="2400" dirty="0">
                <a:latin typeface="Bebas Neue" panose="00000500000000000000" pitchFamily="2" charset="0"/>
              </a:rPr>
              <a:t> </a:t>
            </a:r>
            <a:r>
              <a:rPr lang="en-US" sz="2400" dirty="0" err="1">
                <a:latin typeface="Bebas Neue" panose="00000500000000000000" pitchFamily="2" charset="0"/>
              </a:rPr>
              <a:t>alamat</a:t>
            </a:r>
            <a:r>
              <a:rPr lang="en-US" sz="2400" dirty="0">
                <a:latin typeface="Bebas Neue" panose="00000500000000000000" pitchFamily="2" charset="0"/>
              </a:rPr>
              <a:t> Website blangkonjateng.jatengprov.go.id</a:t>
            </a:r>
          </a:p>
        </p:txBody>
      </p:sp>
    </p:spTree>
    <p:extLst>
      <p:ext uri="{BB962C8B-B14F-4D97-AF65-F5344CB8AC3E}">
        <p14:creationId xmlns:p14="http://schemas.microsoft.com/office/powerpoint/2010/main" val="76894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EF3873-81EA-4C18-B0DB-1979F93A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5" t="14830" r="2347" b="9796"/>
          <a:stretch/>
        </p:blipFill>
        <p:spPr>
          <a:xfrm>
            <a:off x="-9525" y="9525"/>
            <a:ext cx="12200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6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038D299-7691-4AB2-84F2-C6DAA0AB1B01}"/>
              </a:ext>
            </a:extLst>
          </p:cNvPr>
          <p:cNvGrpSpPr/>
          <p:nvPr/>
        </p:nvGrpSpPr>
        <p:grpSpPr>
          <a:xfrm>
            <a:off x="235151" y="685606"/>
            <a:ext cx="11493427" cy="5486594"/>
            <a:chOff x="1035698" y="928396"/>
            <a:chExt cx="9918442" cy="50012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3AF3D6D-696D-465A-A6AA-F87DEFE15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837" t="15511" r="1811" b="11564"/>
            <a:stretch/>
          </p:blipFill>
          <p:spPr>
            <a:xfrm>
              <a:off x="1035698" y="928396"/>
              <a:ext cx="9918442" cy="500120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C952D0A-6FFE-41F7-B034-0851ACFDC029}"/>
                </a:ext>
              </a:extLst>
            </p:cNvPr>
            <p:cNvSpPr/>
            <p:nvPr/>
          </p:nvSpPr>
          <p:spPr>
            <a:xfrm>
              <a:off x="1380931" y="4105469"/>
              <a:ext cx="1791477" cy="34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13628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8A6D0F-4169-4B7E-A45C-ED4E01E64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68" t="16191" r="5255" b="12653"/>
          <a:stretch/>
        </p:blipFill>
        <p:spPr>
          <a:xfrm>
            <a:off x="918792" y="634481"/>
            <a:ext cx="10308074" cy="553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8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074D36-EC4D-4368-9F7E-AEDB84128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9" t="17143" r="4643" b="8708"/>
          <a:stretch/>
        </p:blipFill>
        <p:spPr>
          <a:xfrm>
            <a:off x="541177" y="531843"/>
            <a:ext cx="11271379" cy="61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0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436</Words>
  <Application>Microsoft Office PowerPoint</Application>
  <PresentationFormat>Custom</PresentationFormat>
  <Paragraphs>66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KOMITMEN JAWA TENGAH UNTUK IMPLEMENTASI AKSI STRANAS PK 2021 – 2022  TERKAIT IMPLEMENTASI pelaksanaan e-PAYMENT, E-KATALOG LOKAL DAN E-MARKETPLACE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IMPLEMENTASI TOKO DARING DAN KATALOG LOKAL  DI KABUPATEN/KOTA SE JAWA TENGAH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2021-03-16T05:25:28Z</dcterms:created>
  <dcterms:modified xsi:type="dcterms:W3CDTF">2021-07-18T10:47:08Z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