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handoutMasterIdLst>
    <p:handoutMasterId r:id="rId11"/>
  </p:handoutMasterIdLst>
  <p:sldIdLst>
    <p:sldId id="320" r:id="rId3"/>
    <p:sldId id="276" r:id="rId4"/>
    <p:sldId id="307" r:id="rId5"/>
    <p:sldId id="259" r:id="rId6"/>
    <p:sldId id="325" r:id="rId7"/>
    <p:sldId id="343" r:id="rId8"/>
    <p:sldId id="336" r:id="rId9"/>
    <p:sldId id="33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73" autoAdjust="0"/>
    <p:restoredTop sz="94660"/>
  </p:normalViewPr>
  <p:slideViewPr>
    <p:cSldViewPr snapToGrid="0" showGuides="1">
      <p:cViewPr varScale="1">
        <p:scale>
          <a:sx n="56" d="100"/>
          <a:sy n="56" d="100"/>
        </p:scale>
        <p:origin x="54" y="12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6D282E-D832-4226-ADBA-275913F50113}" type="datetimeFigureOut">
              <a:rPr lang="id-ID" smtClean="0"/>
              <a:t>22/03/2021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AE8C8-E747-4B4B-AE28-61E58810CB18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21896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B51B05E9-D362-42FD-ABC1-C07BE8D38D60}"/>
              </a:ext>
            </a:extLst>
          </p:cNvPr>
          <p:cNvSpPr/>
          <p:nvPr userDrawn="1"/>
        </p:nvSpPr>
        <p:spPr>
          <a:xfrm>
            <a:off x="0" y="2048608"/>
            <a:ext cx="12192000" cy="4321362"/>
          </a:xfrm>
          <a:prstGeom prst="roundRect">
            <a:avLst>
              <a:gd name="adj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xmlns="" id="{80F2E445-163E-4B1F-A239-DC13814FFC4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677769" y="1424353"/>
            <a:ext cx="3919283" cy="51610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xmlns="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Images &amp;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E7D72F70-BCFE-4792-BCD9-3A32009321C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95966" y="457200"/>
            <a:ext cx="5418966" cy="6400800"/>
          </a:xfrm>
          <a:custGeom>
            <a:avLst/>
            <a:gdLst>
              <a:gd name="connsiteX0" fmla="*/ 5076966 w 5418966"/>
              <a:gd name="connsiteY0" fmla="*/ 1878594 h 6400800"/>
              <a:gd name="connsiteX1" fmla="*/ 5418966 w 5418966"/>
              <a:gd name="connsiteY1" fmla="*/ 2220594 h 6400800"/>
              <a:gd name="connsiteX2" fmla="*/ 5418966 w 5418966"/>
              <a:gd name="connsiteY2" fmla="*/ 6400800 h 6400800"/>
              <a:gd name="connsiteX3" fmla="*/ 4734966 w 5418966"/>
              <a:gd name="connsiteY3" fmla="*/ 6400800 h 6400800"/>
              <a:gd name="connsiteX4" fmla="*/ 4734966 w 5418966"/>
              <a:gd name="connsiteY4" fmla="*/ 2220594 h 6400800"/>
              <a:gd name="connsiteX5" fmla="*/ 5076966 w 5418966"/>
              <a:gd name="connsiteY5" fmla="*/ 1878594 h 6400800"/>
              <a:gd name="connsiteX6" fmla="*/ 342000 w 5418966"/>
              <a:gd name="connsiteY6" fmla="*/ 1878594 h 6400800"/>
              <a:gd name="connsiteX7" fmla="*/ 684000 w 5418966"/>
              <a:gd name="connsiteY7" fmla="*/ 2220594 h 6400800"/>
              <a:gd name="connsiteX8" fmla="*/ 684000 w 5418966"/>
              <a:gd name="connsiteY8" fmla="*/ 6400800 h 6400800"/>
              <a:gd name="connsiteX9" fmla="*/ 0 w 5418966"/>
              <a:gd name="connsiteY9" fmla="*/ 6400800 h 6400800"/>
              <a:gd name="connsiteX10" fmla="*/ 0 w 5418966"/>
              <a:gd name="connsiteY10" fmla="*/ 2220594 h 6400800"/>
              <a:gd name="connsiteX11" fmla="*/ 342000 w 5418966"/>
              <a:gd name="connsiteY11" fmla="*/ 1878594 h 6400800"/>
              <a:gd name="connsiteX12" fmla="*/ 4287805 w 5418966"/>
              <a:gd name="connsiteY12" fmla="*/ 1252396 h 6400800"/>
              <a:gd name="connsiteX13" fmla="*/ 4629805 w 5418966"/>
              <a:gd name="connsiteY13" fmla="*/ 1594396 h 6400800"/>
              <a:gd name="connsiteX14" fmla="*/ 4629805 w 5418966"/>
              <a:gd name="connsiteY14" fmla="*/ 6400800 h 6400800"/>
              <a:gd name="connsiteX15" fmla="*/ 3945805 w 5418966"/>
              <a:gd name="connsiteY15" fmla="*/ 6400800 h 6400800"/>
              <a:gd name="connsiteX16" fmla="*/ 3945805 w 5418966"/>
              <a:gd name="connsiteY16" fmla="*/ 1594396 h 6400800"/>
              <a:gd name="connsiteX17" fmla="*/ 4287805 w 5418966"/>
              <a:gd name="connsiteY17" fmla="*/ 1252396 h 6400800"/>
              <a:gd name="connsiteX18" fmla="*/ 1131160 w 5418966"/>
              <a:gd name="connsiteY18" fmla="*/ 1252396 h 6400800"/>
              <a:gd name="connsiteX19" fmla="*/ 1473161 w 5418966"/>
              <a:gd name="connsiteY19" fmla="*/ 1594396 h 6400800"/>
              <a:gd name="connsiteX20" fmla="*/ 1473161 w 5418966"/>
              <a:gd name="connsiteY20" fmla="*/ 6400800 h 6400800"/>
              <a:gd name="connsiteX21" fmla="*/ 789161 w 5418966"/>
              <a:gd name="connsiteY21" fmla="*/ 6400800 h 6400800"/>
              <a:gd name="connsiteX22" fmla="*/ 789161 w 5418966"/>
              <a:gd name="connsiteY22" fmla="*/ 1594396 h 6400800"/>
              <a:gd name="connsiteX23" fmla="*/ 1131160 w 5418966"/>
              <a:gd name="connsiteY23" fmla="*/ 1252396 h 6400800"/>
              <a:gd name="connsiteX24" fmla="*/ 3498644 w 5418966"/>
              <a:gd name="connsiteY24" fmla="*/ 626198 h 6400800"/>
              <a:gd name="connsiteX25" fmla="*/ 3840644 w 5418966"/>
              <a:gd name="connsiteY25" fmla="*/ 968198 h 6400800"/>
              <a:gd name="connsiteX26" fmla="*/ 3840644 w 5418966"/>
              <a:gd name="connsiteY26" fmla="*/ 6400800 h 6400800"/>
              <a:gd name="connsiteX27" fmla="*/ 3156644 w 5418966"/>
              <a:gd name="connsiteY27" fmla="*/ 6400800 h 6400800"/>
              <a:gd name="connsiteX28" fmla="*/ 3156644 w 5418966"/>
              <a:gd name="connsiteY28" fmla="*/ 968198 h 6400800"/>
              <a:gd name="connsiteX29" fmla="*/ 3498644 w 5418966"/>
              <a:gd name="connsiteY29" fmla="*/ 626198 h 6400800"/>
              <a:gd name="connsiteX30" fmla="*/ 1920322 w 5418966"/>
              <a:gd name="connsiteY30" fmla="*/ 626198 h 6400800"/>
              <a:gd name="connsiteX31" fmla="*/ 2262322 w 5418966"/>
              <a:gd name="connsiteY31" fmla="*/ 968198 h 6400800"/>
              <a:gd name="connsiteX32" fmla="*/ 2262322 w 5418966"/>
              <a:gd name="connsiteY32" fmla="*/ 6400800 h 6400800"/>
              <a:gd name="connsiteX33" fmla="*/ 1578322 w 5418966"/>
              <a:gd name="connsiteY33" fmla="*/ 6400800 h 6400800"/>
              <a:gd name="connsiteX34" fmla="*/ 1578322 w 5418966"/>
              <a:gd name="connsiteY34" fmla="*/ 968198 h 6400800"/>
              <a:gd name="connsiteX35" fmla="*/ 1920322 w 5418966"/>
              <a:gd name="connsiteY35" fmla="*/ 626198 h 6400800"/>
              <a:gd name="connsiteX36" fmla="*/ 2709483 w 5418966"/>
              <a:gd name="connsiteY36" fmla="*/ 0 h 6400800"/>
              <a:gd name="connsiteX37" fmla="*/ 3051483 w 5418966"/>
              <a:gd name="connsiteY37" fmla="*/ 342000 h 6400800"/>
              <a:gd name="connsiteX38" fmla="*/ 3051483 w 5418966"/>
              <a:gd name="connsiteY38" fmla="*/ 6375964 h 6400800"/>
              <a:gd name="connsiteX39" fmla="*/ 3048979 w 5418966"/>
              <a:gd name="connsiteY39" fmla="*/ 6400800 h 6400800"/>
              <a:gd name="connsiteX40" fmla="*/ 2369987 w 5418966"/>
              <a:gd name="connsiteY40" fmla="*/ 6400800 h 6400800"/>
              <a:gd name="connsiteX41" fmla="*/ 2367483 w 5418966"/>
              <a:gd name="connsiteY41" fmla="*/ 6375964 h 6400800"/>
              <a:gd name="connsiteX42" fmla="*/ 2367483 w 5418966"/>
              <a:gd name="connsiteY42" fmla="*/ 342000 h 6400800"/>
              <a:gd name="connsiteX43" fmla="*/ 2709483 w 5418966"/>
              <a:gd name="connsiteY4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418966" h="6400800">
                <a:moveTo>
                  <a:pt x="5076966" y="1878594"/>
                </a:moveTo>
                <a:cubicBezTo>
                  <a:pt x="5265847" y="1878594"/>
                  <a:pt x="5418966" y="2031713"/>
                  <a:pt x="5418966" y="2220594"/>
                </a:cubicBezTo>
                <a:lnTo>
                  <a:pt x="5418966" y="6400800"/>
                </a:lnTo>
                <a:lnTo>
                  <a:pt x="4734966" y="6400800"/>
                </a:lnTo>
                <a:lnTo>
                  <a:pt x="4734966" y="2220594"/>
                </a:lnTo>
                <a:cubicBezTo>
                  <a:pt x="4734966" y="2031713"/>
                  <a:pt x="4888085" y="1878594"/>
                  <a:pt x="5076966" y="1878594"/>
                </a:cubicBezTo>
                <a:close/>
                <a:moveTo>
                  <a:pt x="342000" y="1878594"/>
                </a:moveTo>
                <a:cubicBezTo>
                  <a:pt x="530881" y="1878594"/>
                  <a:pt x="684000" y="2031713"/>
                  <a:pt x="684000" y="2220594"/>
                </a:cubicBezTo>
                <a:lnTo>
                  <a:pt x="684000" y="6400800"/>
                </a:lnTo>
                <a:lnTo>
                  <a:pt x="0" y="6400800"/>
                </a:lnTo>
                <a:lnTo>
                  <a:pt x="0" y="2220594"/>
                </a:lnTo>
                <a:cubicBezTo>
                  <a:pt x="0" y="2031713"/>
                  <a:pt x="153119" y="1878594"/>
                  <a:pt x="342000" y="1878594"/>
                </a:cubicBezTo>
                <a:close/>
                <a:moveTo>
                  <a:pt x="4287805" y="1252396"/>
                </a:moveTo>
                <a:cubicBezTo>
                  <a:pt x="4476686" y="1252396"/>
                  <a:pt x="4629805" y="1405515"/>
                  <a:pt x="4629805" y="1594396"/>
                </a:cubicBezTo>
                <a:lnTo>
                  <a:pt x="4629805" y="6400800"/>
                </a:lnTo>
                <a:lnTo>
                  <a:pt x="3945805" y="6400800"/>
                </a:lnTo>
                <a:lnTo>
                  <a:pt x="3945805" y="1594396"/>
                </a:lnTo>
                <a:cubicBezTo>
                  <a:pt x="3945805" y="1405515"/>
                  <a:pt x="4098924" y="1252396"/>
                  <a:pt x="4287805" y="1252396"/>
                </a:cubicBezTo>
                <a:close/>
                <a:moveTo>
                  <a:pt x="1131160" y="1252396"/>
                </a:moveTo>
                <a:cubicBezTo>
                  <a:pt x="1320042" y="1252396"/>
                  <a:pt x="1473161" y="1405515"/>
                  <a:pt x="1473161" y="1594396"/>
                </a:cubicBezTo>
                <a:lnTo>
                  <a:pt x="1473161" y="6400800"/>
                </a:lnTo>
                <a:lnTo>
                  <a:pt x="789161" y="6400800"/>
                </a:lnTo>
                <a:lnTo>
                  <a:pt x="789161" y="1594396"/>
                </a:lnTo>
                <a:cubicBezTo>
                  <a:pt x="789161" y="1405515"/>
                  <a:pt x="942280" y="1252396"/>
                  <a:pt x="1131160" y="1252396"/>
                </a:cubicBezTo>
                <a:close/>
                <a:moveTo>
                  <a:pt x="3498644" y="626198"/>
                </a:moveTo>
                <a:cubicBezTo>
                  <a:pt x="3687525" y="626198"/>
                  <a:pt x="3840644" y="779317"/>
                  <a:pt x="3840644" y="968198"/>
                </a:cubicBezTo>
                <a:lnTo>
                  <a:pt x="3840644" y="6400800"/>
                </a:lnTo>
                <a:lnTo>
                  <a:pt x="3156644" y="6400800"/>
                </a:lnTo>
                <a:lnTo>
                  <a:pt x="3156644" y="968198"/>
                </a:lnTo>
                <a:cubicBezTo>
                  <a:pt x="3156644" y="779317"/>
                  <a:pt x="3309763" y="626198"/>
                  <a:pt x="3498644" y="626198"/>
                </a:cubicBezTo>
                <a:close/>
                <a:moveTo>
                  <a:pt x="1920322" y="626198"/>
                </a:moveTo>
                <a:cubicBezTo>
                  <a:pt x="2109203" y="626198"/>
                  <a:pt x="2262322" y="779317"/>
                  <a:pt x="2262322" y="968198"/>
                </a:cubicBezTo>
                <a:lnTo>
                  <a:pt x="2262322" y="6400800"/>
                </a:lnTo>
                <a:lnTo>
                  <a:pt x="1578322" y="6400800"/>
                </a:lnTo>
                <a:lnTo>
                  <a:pt x="1578322" y="968198"/>
                </a:lnTo>
                <a:cubicBezTo>
                  <a:pt x="1578322" y="779317"/>
                  <a:pt x="1731441" y="626198"/>
                  <a:pt x="1920322" y="626198"/>
                </a:cubicBezTo>
                <a:close/>
                <a:moveTo>
                  <a:pt x="2709483" y="0"/>
                </a:moveTo>
                <a:cubicBezTo>
                  <a:pt x="2898364" y="0"/>
                  <a:pt x="3051483" y="153119"/>
                  <a:pt x="3051483" y="342000"/>
                </a:cubicBezTo>
                <a:lnTo>
                  <a:pt x="3051483" y="6375964"/>
                </a:lnTo>
                <a:lnTo>
                  <a:pt x="3048979" y="6400800"/>
                </a:lnTo>
                <a:lnTo>
                  <a:pt x="2369987" y="6400800"/>
                </a:lnTo>
                <a:lnTo>
                  <a:pt x="2367483" y="6375964"/>
                </a:lnTo>
                <a:lnTo>
                  <a:pt x="2367483" y="342000"/>
                </a:lnTo>
                <a:cubicBezTo>
                  <a:pt x="2367483" y="153119"/>
                  <a:pt x="2520602" y="0"/>
                  <a:pt x="27094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69939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77F83582-CE09-46A9-BA33-433431B34F1D}"/>
              </a:ext>
            </a:extLst>
          </p:cNvPr>
          <p:cNvGrpSpPr/>
          <p:nvPr userDrawn="1"/>
        </p:nvGrpSpPr>
        <p:grpSpPr>
          <a:xfrm>
            <a:off x="530427" y="2433315"/>
            <a:ext cx="5373985" cy="2952641"/>
            <a:chOff x="-548507" y="477868"/>
            <a:chExt cx="11570449" cy="6357177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EF8F49AE-CC30-40F1-8F39-B2AF1FD6C7C9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xmlns="" id="{8DC3F472-9CDB-4CD5-B893-A42C2816E18C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xmlns="" id="{F33BBB0C-24BB-47F4-B62D-F277EF62987C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xmlns="" id="{4A5A8FFC-B951-4241-BE74-98D03C5E8AC9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xmlns="" id="{C69E1E6D-8345-4CD7-B87E-446A5EC8AA47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D1A1B449-1213-48BE-A88A-09061B951D2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xmlns="" id="{3FCFE97C-66F9-4A5F-8C1D-994956BCA1F7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xmlns="" id="{17B0A71D-C895-41E3-94E0-8F853FBA3741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0D3B63A6-6209-44A8-9E1D-4572CA485648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xmlns="" id="{2F4F5958-97EF-43C0-B151-86170967B662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xmlns="" id="{028C4149-E8B4-4C30-AC59-38C900DEF9B8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xmlns="" id="{FC207E51-2792-46D0-BBED-0C13978AC464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8" name="그림 개체 틀 2">
            <a:extLst>
              <a:ext uri="{FF2B5EF4-FFF2-40B4-BE49-F238E27FC236}">
                <a16:creationId xmlns:a16="http://schemas.microsoft.com/office/drawing/2014/main" xmlns="" id="{F7C4B306-2CF4-4EB6-8CBC-23F4D855C74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52438" y="2588876"/>
            <a:ext cx="3946579" cy="238473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xmlns="" id="{6B349E92-4877-461B-84CD-9141B175C0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90" r:id="rId6"/>
    <p:sldLayoutId id="2147483678" r:id="rId7"/>
    <p:sldLayoutId id="2147483680" r:id="rId8"/>
    <p:sldLayoutId id="2147483682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71" r:id="rId15"/>
    <p:sldLayoutId id="2147483672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E56F7FC-3EEC-4BB9-9D4D-627390157E59}"/>
              </a:ext>
            </a:extLst>
          </p:cNvPr>
          <p:cNvSpPr/>
          <p:nvPr/>
        </p:nvSpPr>
        <p:spPr>
          <a:xfrm>
            <a:off x="186266" y="3129673"/>
            <a:ext cx="11870265" cy="3491260"/>
          </a:xfrm>
          <a:prstGeom prst="rect">
            <a:avLst/>
          </a:prstGeom>
          <a:solidFill>
            <a:schemeClr val="accent3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4702C0E-6CBA-48C9-A7BD-F92B520892C9}"/>
              </a:ext>
            </a:extLst>
          </p:cNvPr>
          <p:cNvSpPr txBox="1"/>
          <p:nvPr/>
        </p:nvSpPr>
        <p:spPr>
          <a:xfrm>
            <a:off x="186266" y="3129673"/>
            <a:ext cx="11870265" cy="280076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S</a:t>
            </a:r>
            <a:r>
              <a:rPr lang="id-ID" altLang="ko-K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OSIALISASI PERPRES NO 12 TAHUN 2021</a:t>
            </a:r>
          </a:p>
          <a:p>
            <a:pPr algn="ctr"/>
            <a:r>
              <a:rPr lang="id-ID" altLang="ko-KR" sz="4400" b="1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DAN PELATIHAN E-PURCHASING KATALOG ELEKTRONIK LOKAL PROVINSI JAWA TENGAH</a:t>
            </a:r>
            <a:endParaRPr lang="en-US" altLang="ko-KR" sz="44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F6DA070-C73C-4CCE-9BDC-D4B693D41A1E}"/>
              </a:ext>
            </a:extLst>
          </p:cNvPr>
          <p:cNvSpPr txBox="1"/>
          <p:nvPr/>
        </p:nvSpPr>
        <p:spPr>
          <a:xfrm>
            <a:off x="338667" y="6091020"/>
            <a:ext cx="11565466" cy="369332"/>
          </a:xfrm>
          <a:prstGeom prst="rect">
            <a:avLst/>
          </a:prstGeom>
          <a:noFill/>
        </p:spPr>
        <p:txBody>
          <a:bodyPr wrap="square" lIns="48000" tIns="0" rIns="24000" bIns="0" rtlCol="0">
            <a:spAutoFit/>
          </a:bodyPr>
          <a:lstStyle/>
          <a:p>
            <a:pPr algn="ctr"/>
            <a:r>
              <a:rPr lang="id-ID" altLang="ko-KR" sz="2400" dirty="0" smtClean="0">
                <a:solidFill>
                  <a:schemeClr val="bg1"/>
                </a:solidFill>
                <a:latin typeface="+mj-lt"/>
                <a:cs typeface="Arial" pitchFamily="34" charset="0"/>
              </a:rPr>
              <a:t>Biro Administrasi Pengadaan Barang/Jasa Provinsi Jawa Tengah</a:t>
            </a:r>
            <a:endParaRPr lang="ko-KR" altLang="en-US" sz="2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99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3" r="21783"/>
          <a:stretch>
            <a:fillRect/>
          </a:stretch>
        </p:blipFill>
        <p:spPr>
          <a:xfrm>
            <a:off x="201699" y="457200"/>
            <a:ext cx="5418966" cy="6400800"/>
          </a:xfr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5AEF13CB-C718-4CCF-93F8-7E42708FC9DD}"/>
              </a:ext>
            </a:extLst>
          </p:cNvPr>
          <p:cNvSpPr txBox="1">
            <a:spLocks/>
          </p:cNvSpPr>
          <p:nvPr/>
        </p:nvSpPr>
        <p:spPr>
          <a:xfrm>
            <a:off x="5876897" y="3784540"/>
            <a:ext cx="6144374" cy="1649209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1600" b="1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400" dirty="0"/>
              <a:t>Undang-Undang Nomor 11 </a:t>
            </a:r>
            <a:r>
              <a:rPr lang="id-ID" sz="2400" dirty="0" smtClean="0"/>
              <a:t>Tahun 2020 </a:t>
            </a:r>
          </a:p>
          <a:p>
            <a:r>
              <a:rPr lang="id-ID" sz="2400" dirty="0" smtClean="0"/>
              <a:t>tentang </a:t>
            </a:r>
            <a:r>
              <a:rPr lang="id-ID" sz="2400" dirty="0"/>
              <a:t>Cipta Kerja </a:t>
            </a:r>
            <a:endParaRPr lang="id-ID" sz="2400" dirty="0" smtClean="0"/>
          </a:p>
          <a:p>
            <a:r>
              <a:rPr lang="id-ID" sz="2400" dirty="0" smtClean="0"/>
              <a:t>(</a:t>
            </a:r>
            <a:r>
              <a:rPr lang="id-ID" sz="2400" dirty="0"/>
              <a:t>Omnibuslaw)</a:t>
            </a:r>
            <a:endParaRPr lang="en-US" altLang="ko-KR" sz="2400" dirty="0">
              <a:cs typeface="Arial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xmlns="" id="{6D0EDC09-130D-492D-83A5-0400D37B0525}"/>
              </a:ext>
            </a:extLst>
          </p:cNvPr>
          <p:cNvSpPr txBox="1">
            <a:spLocks/>
          </p:cNvSpPr>
          <p:nvPr/>
        </p:nvSpPr>
        <p:spPr>
          <a:xfrm>
            <a:off x="5808114" y="2023580"/>
            <a:ext cx="6281940" cy="1153682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b="1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1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id-ID" altLang="ko-KR" sz="3600" dirty="0" smtClean="0">
                <a:latin typeface="+mj-lt"/>
                <a:cs typeface="Arial" pitchFamily="34" charset="0"/>
              </a:rPr>
              <a:t>Latar Belakang Perubahan Perpres No 16 Tahun 2018</a:t>
            </a:r>
            <a:endParaRPr lang="en-US" altLang="ko-KR" sz="3600" dirty="0">
              <a:latin typeface="+mj-lt"/>
              <a:cs typeface="Arial" pitchFamily="34" charset="0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xmlns="" id="{05921BB7-ABD3-4657-B47B-AA7FDB91CEDD}"/>
              </a:ext>
            </a:extLst>
          </p:cNvPr>
          <p:cNvGrpSpPr/>
          <p:nvPr/>
        </p:nvGrpSpPr>
        <p:grpSpPr>
          <a:xfrm rot="10800000">
            <a:off x="11040894" y="5577520"/>
            <a:ext cx="962412" cy="1067246"/>
            <a:chOff x="11108414" y="2256323"/>
            <a:chExt cx="1170672" cy="1298191"/>
          </a:xfrm>
        </p:grpSpPr>
        <p:sp>
          <p:nvSpPr>
            <p:cNvPr id="12" name="직각 삼각형 11">
              <a:extLst>
                <a:ext uri="{FF2B5EF4-FFF2-40B4-BE49-F238E27FC236}">
                  <a16:creationId xmlns:a16="http://schemas.microsoft.com/office/drawing/2014/main" xmlns="" id="{90B3CBE5-57FD-4792-98B3-10E95E90D011}"/>
                </a:ext>
              </a:extLst>
            </p:cNvPr>
            <p:cNvSpPr/>
            <p:nvPr userDrawn="1"/>
          </p:nvSpPr>
          <p:spPr>
            <a:xfrm rot="5400000">
              <a:off x="11004146" y="2360591"/>
              <a:ext cx="1298191" cy="1089656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3" name="평행 사변형 12">
              <a:extLst>
                <a:ext uri="{FF2B5EF4-FFF2-40B4-BE49-F238E27FC236}">
                  <a16:creationId xmlns:a16="http://schemas.microsoft.com/office/drawing/2014/main" xmlns="" id="{33DF010E-182F-4763-8112-7BBE73431A5B}"/>
                </a:ext>
              </a:extLst>
            </p:cNvPr>
            <p:cNvSpPr/>
            <p:nvPr userDrawn="1"/>
          </p:nvSpPr>
          <p:spPr>
            <a:xfrm>
              <a:off x="11533979" y="2516940"/>
              <a:ext cx="745107" cy="687814"/>
            </a:xfrm>
            <a:prstGeom prst="parallelogram">
              <a:avLst>
                <a:gd name="adj" fmla="val 825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xmlns="" id="{2941A378-4703-4253-AC23-21944654E71E}"/>
              </a:ext>
            </a:extLst>
          </p:cNvPr>
          <p:cNvGrpSpPr/>
          <p:nvPr/>
        </p:nvGrpSpPr>
        <p:grpSpPr>
          <a:xfrm rot="10800000">
            <a:off x="11049960" y="5638394"/>
            <a:ext cx="962412" cy="1067246"/>
            <a:chOff x="11108414" y="2256323"/>
            <a:chExt cx="1170672" cy="1298191"/>
          </a:xfrm>
        </p:grpSpPr>
        <p:sp>
          <p:nvSpPr>
            <p:cNvPr id="15" name="직각 삼각형 14">
              <a:extLst>
                <a:ext uri="{FF2B5EF4-FFF2-40B4-BE49-F238E27FC236}">
                  <a16:creationId xmlns:a16="http://schemas.microsoft.com/office/drawing/2014/main" xmlns="" id="{1F1D358B-5A91-4096-86B1-CDA040D9C9A7}"/>
                </a:ext>
              </a:extLst>
            </p:cNvPr>
            <p:cNvSpPr/>
            <p:nvPr userDrawn="1"/>
          </p:nvSpPr>
          <p:spPr>
            <a:xfrm rot="5400000">
              <a:off x="11004146" y="2360591"/>
              <a:ext cx="1298191" cy="1089656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평행 사변형 15">
              <a:extLst>
                <a:ext uri="{FF2B5EF4-FFF2-40B4-BE49-F238E27FC236}">
                  <a16:creationId xmlns:a16="http://schemas.microsoft.com/office/drawing/2014/main" xmlns="" id="{B336DB16-EA4A-4960-82CB-0993147011F4}"/>
                </a:ext>
              </a:extLst>
            </p:cNvPr>
            <p:cNvSpPr/>
            <p:nvPr userDrawn="1"/>
          </p:nvSpPr>
          <p:spPr>
            <a:xfrm>
              <a:off x="11533979" y="2516940"/>
              <a:ext cx="745107" cy="687814"/>
            </a:xfrm>
            <a:prstGeom prst="parallelogram">
              <a:avLst>
                <a:gd name="adj" fmla="val 8252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</p:grpSp>
      <p:sp>
        <p:nvSpPr>
          <p:cNvPr id="3" name="사각형: 둥근 위쪽 모서리 2">
            <a:extLst>
              <a:ext uri="{FF2B5EF4-FFF2-40B4-BE49-F238E27FC236}">
                <a16:creationId xmlns:a16="http://schemas.microsoft.com/office/drawing/2014/main" xmlns="" id="{49E7B54C-F180-4B25-BEDD-92B47B66D2F5}"/>
              </a:ext>
            </a:extLst>
          </p:cNvPr>
          <p:cNvSpPr/>
          <p:nvPr/>
        </p:nvSpPr>
        <p:spPr>
          <a:xfrm>
            <a:off x="989432" y="1706578"/>
            <a:ext cx="684000" cy="51514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사각형: 둥근 위쪽 모서리 4">
            <a:extLst>
              <a:ext uri="{FF2B5EF4-FFF2-40B4-BE49-F238E27FC236}">
                <a16:creationId xmlns:a16="http://schemas.microsoft.com/office/drawing/2014/main" xmlns="" id="{C65D5FFC-2311-4D7A-A13C-E8B98224FC92}"/>
              </a:ext>
            </a:extLst>
          </p:cNvPr>
          <p:cNvSpPr/>
          <p:nvPr/>
        </p:nvSpPr>
        <p:spPr>
          <a:xfrm>
            <a:off x="3359932" y="1081889"/>
            <a:ext cx="684000" cy="577611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xmlns="" id="{66C4E75C-74D8-45F8-B825-674EB7064AD9}"/>
              </a:ext>
            </a:extLst>
          </p:cNvPr>
          <p:cNvSpPr/>
          <p:nvPr/>
        </p:nvSpPr>
        <p:spPr>
          <a:xfrm>
            <a:off x="4945731" y="2332777"/>
            <a:ext cx="684000" cy="4525223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94058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3AEE7B88-C122-4EA1-A6D8-3F1B1BA250E5}"/>
              </a:ext>
            </a:extLst>
          </p:cNvPr>
          <p:cNvGrpSpPr/>
          <p:nvPr/>
        </p:nvGrpSpPr>
        <p:grpSpPr>
          <a:xfrm>
            <a:off x="8268634" y="2558876"/>
            <a:ext cx="3700771" cy="2752323"/>
            <a:chOff x="6031523" y="778095"/>
            <a:chExt cx="2514601" cy="173650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33FE7438-DCE6-4706-8A93-F0CA9D44EB0D}"/>
                </a:ext>
              </a:extLst>
            </p:cNvPr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xmlns="" id="{452E651B-0826-4A1C-9BA5-47ECC2B0A2CE}"/>
                </a:ext>
              </a:extLst>
            </p:cNvPr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F81DE0CE-F470-4862-A864-FAB1DED7070B}"/>
                </a:ext>
              </a:extLst>
            </p:cNvPr>
            <p:cNvSpPr txBox="1"/>
            <p:nvPr/>
          </p:nvSpPr>
          <p:spPr>
            <a:xfrm>
              <a:off x="6525936" y="1219970"/>
              <a:ext cx="1877468" cy="896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altLang="ko-KR" sz="20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Mendukung upaya pencegahan dan pemberantasan korupsi</a:t>
              </a:r>
              <a:endParaRPr lang="en-US" altLang="ko-KR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E3FA136B-8282-40B8-8522-DB84C586B060}"/>
              </a:ext>
            </a:extLst>
          </p:cNvPr>
          <p:cNvGrpSpPr/>
          <p:nvPr/>
        </p:nvGrpSpPr>
        <p:grpSpPr>
          <a:xfrm>
            <a:off x="4233777" y="2608996"/>
            <a:ext cx="3624410" cy="2775930"/>
            <a:chOff x="6031523" y="778095"/>
            <a:chExt cx="2514601" cy="1777430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1369A46F-B4E2-4058-B44B-39DFD38F0A42}"/>
                </a:ext>
              </a:extLst>
            </p:cNvPr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xmlns="" id="{30B79454-C3D5-4E15-96D7-04C6DC1D3892}"/>
                </a:ext>
              </a:extLst>
            </p:cNvPr>
            <p:cNvSpPr/>
            <p:nvPr/>
          </p:nvSpPr>
          <p:spPr>
            <a:xfrm>
              <a:off x="6031523" y="778095"/>
              <a:ext cx="1582615" cy="391282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14113D4B-3C83-4A69-99EE-CB3A3E5DFA13}"/>
                </a:ext>
              </a:extLst>
            </p:cNvPr>
            <p:cNvSpPr txBox="1"/>
            <p:nvPr/>
          </p:nvSpPr>
          <p:spPr>
            <a:xfrm>
              <a:off x="6090375" y="819848"/>
              <a:ext cx="1464910" cy="21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xmlns="" id="{02881F6F-E6DA-404C-9E4D-AB816B937899}"/>
                </a:ext>
              </a:extLst>
            </p:cNvPr>
            <p:cNvSpPr txBox="1"/>
            <p:nvPr/>
          </p:nvSpPr>
          <p:spPr>
            <a:xfrm>
              <a:off x="6525936" y="1219970"/>
              <a:ext cx="1877468" cy="1335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altLang="ko-KR" sz="20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Memudahkan masyarakat, khususnya Usaha Mikro Kecil (UMK), untuk membuka usaha baru</a:t>
              </a:r>
              <a:endParaRPr lang="en-US" altLang="ko-KR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7236FA4A-335C-4076-B045-76E1B18EFECE}"/>
              </a:ext>
            </a:extLst>
          </p:cNvPr>
          <p:cNvGrpSpPr/>
          <p:nvPr/>
        </p:nvGrpSpPr>
        <p:grpSpPr>
          <a:xfrm>
            <a:off x="184809" y="2518568"/>
            <a:ext cx="3541525" cy="2752323"/>
            <a:chOff x="6031523" y="778095"/>
            <a:chExt cx="2514601" cy="1736505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xmlns="" id="{BD0FDB85-5E4E-4D71-85A3-9C03735862FF}"/>
                </a:ext>
              </a:extLst>
            </p:cNvPr>
            <p:cNvSpPr/>
            <p:nvPr/>
          </p:nvSpPr>
          <p:spPr>
            <a:xfrm>
              <a:off x="6383216" y="931985"/>
              <a:ext cx="2162908" cy="1582615"/>
            </a:xfrm>
            <a:prstGeom prst="rect">
              <a:avLst/>
            </a:prstGeom>
            <a:solidFill>
              <a:schemeClr val="accent5">
                <a:alpha val="7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xmlns="" id="{4963678B-7B2E-4175-964B-03A2124DD95F}"/>
                </a:ext>
              </a:extLst>
            </p:cNvPr>
            <p:cNvSpPr/>
            <p:nvPr/>
          </p:nvSpPr>
          <p:spPr>
            <a:xfrm>
              <a:off x="6031523" y="800688"/>
              <a:ext cx="1524829" cy="368689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C2EF10E8-735D-4FA8-A06E-B7CFB44BBA70}"/>
                </a:ext>
              </a:extLst>
            </p:cNvPr>
            <p:cNvSpPr txBox="1"/>
            <p:nvPr/>
          </p:nvSpPr>
          <p:spPr>
            <a:xfrm>
              <a:off x="6091443" y="778095"/>
              <a:ext cx="1464910" cy="21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ko-KR" altLang="en-US" sz="14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B00CD8FE-6FB1-4F2F-AB86-C1D8F2C9C384}"/>
                </a:ext>
              </a:extLst>
            </p:cNvPr>
            <p:cNvSpPr txBox="1"/>
            <p:nvPr/>
          </p:nvSpPr>
          <p:spPr>
            <a:xfrm>
              <a:off x="6525936" y="1219970"/>
              <a:ext cx="1877468" cy="1123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altLang="ko-KR" sz="20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Menyediakan lapangan kerja sebanyak-banyaknya bagi para pencari kerja</a:t>
              </a:r>
              <a:endParaRPr lang="en-US" altLang="ko-KR" sz="2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57" name="Rectangle 18">
            <a:extLst>
              <a:ext uri="{FF2B5EF4-FFF2-40B4-BE49-F238E27FC236}">
                <a16:creationId xmlns:a16="http://schemas.microsoft.com/office/drawing/2014/main" xmlns="" id="{D8BFBE69-EC90-491A-A905-789398F4B3A8}"/>
              </a:ext>
            </a:extLst>
          </p:cNvPr>
          <p:cNvSpPr/>
          <p:nvPr/>
        </p:nvSpPr>
        <p:spPr>
          <a:xfrm>
            <a:off x="938017" y="2628013"/>
            <a:ext cx="542378" cy="453117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9" name="Rectangle 130">
            <a:extLst>
              <a:ext uri="{FF2B5EF4-FFF2-40B4-BE49-F238E27FC236}">
                <a16:creationId xmlns:a16="http://schemas.microsoft.com/office/drawing/2014/main" xmlns="" id="{F7759672-254A-46D2-98DF-B919494C603A}"/>
              </a:ext>
            </a:extLst>
          </p:cNvPr>
          <p:cNvSpPr/>
          <p:nvPr/>
        </p:nvSpPr>
        <p:spPr>
          <a:xfrm>
            <a:off x="4931915" y="2565119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0" name="Block Arc 10">
            <a:extLst>
              <a:ext uri="{FF2B5EF4-FFF2-40B4-BE49-F238E27FC236}">
                <a16:creationId xmlns:a16="http://schemas.microsoft.com/office/drawing/2014/main" xmlns="" id="{75C14C12-5F78-4BDD-B8A3-69BB465A2216}"/>
              </a:ext>
            </a:extLst>
          </p:cNvPr>
          <p:cNvSpPr/>
          <p:nvPr/>
        </p:nvSpPr>
        <p:spPr>
          <a:xfrm>
            <a:off x="9089529" y="2642935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61" name="Rectangle: Rounded Corners 18">
            <a:extLst>
              <a:ext uri="{FF2B5EF4-FFF2-40B4-BE49-F238E27FC236}">
                <a16:creationId xmlns:a16="http://schemas.microsoft.com/office/drawing/2014/main" xmlns="" id="{9FF25524-845C-4B1C-85C3-1C146CC39B61}"/>
              </a:ext>
            </a:extLst>
          </p:cNvPr>
          <p:cNvSpPr/>
          <p:nvPr/>
        </p:nvSpPr>
        <p:spPr>
          <a:xfrm>
            <a:off x="0" y="-27314"/>
            <a:ext cx="12175977" cy="1974647"/>
          </a:xfrm>
          <a:prstGeom prst="roundRect">
            <a:avLst>
              <a:gd name="adj" fmla="val 1286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F10D6C7A-7531-467C-ABD2-E1FE9903B651}"/>
              </a:ext>
            </a:extLst>
          </p:cNvPr>
          <p:cNvSpPr txBox="1"/>
          <p:nvPr/>
        </p:nvSpPr>
        <p:spPr>
          <a:xfrm>
            <a:off x="1453500" y="169571"/>
            <a:ext cx="9483497" cy="1569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id-ID" altLang="ko-K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rPr>
              <a:t>UU Cipta Kerja secara umum bertujuan untuk melakukan reformasi struktural dan mempercepat transformasi ekonomi</a:t>
            </a:r>
            <a:endParaRPr lang="en-US" altLang="ko-KR" sz="32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: Rounded Corners 18">
            <a:extLst>
              <a:ext uri="{FF2B5EF4-FFF2-40B4-BE49-F238E27FC236}">
                <a16:creationId xmlns:a16="http://schemas.microsoft.com/office/drawing/2014/main" xmlns="" id="{9FF25524-845C-4B1C-85C3-1C146CC39B61}"/>
              </a:ext>
            </a:extLst>
          </p:cNvPr>
          <p:cNvSpPr/>
          <p:nvPr/>
        </p:nvSpPr>
        <p:spPr>
          <a:xfrm>
            <a:off x="1" y="0"/>
            <a:ext cx="2794000" cy="6858000"/>
          </a:xfrm>
          <a:prstGeom prst="roundRect">
            <a:avLst>
              <a:gd name="adj" fmla="val 1286"/>
            </a:avLst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dirty="0" smtClean="0"/>
              <a:t>11 Klaster</a:t>
            </a:r>
          </a:p>
          <a:p>
            <a:pPr algn="ctr"/>
            <a:r>
              <a:rPr lang="id-ID" sz="4000" b="1" dirty="0" smtClean="0"/>
              <a:t>UU Cipta</a:t>
            </a:r>
          </a:p>
          <a:p>
            <a:pPr algn="ctr"/>
            <a:r>
              <a:rPr lang="id-ID" sz="4000" b="1" dirty="0" smtClean="0"/>
              <a:t>Kerja</a:t>
            </a:r>
            <a:endParaRPr lang="en-US" sz="4000" b="1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BD0FDB85-5E4E-4D71-85A3-9C03735862FF}"/>
              </a:ext>
            </a:extLst>
          </p:cNvPr>
          <p:cNvSpPr/>
          <p:nvPr/>
        </p:nvSpPr>
        <p:spPr>
          <a:xfrm>
            <a:off x="6216270" y="429992"/>
            <a:ext cx="2290147" cy="1215871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/>
              <a:t>PERSYARATAN INVESTASI</a:t>
            </a:r>
            <a:endParaRPr lang="en-US" sz="16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369A46F-B4E2-4058-B44B-39DFD38F0A42}"/>
              </a:ext>
            </a:extLst>
          </p:cNvPr>
          <p:cNvSpPr/>
          <p:nvPr/>
        </p:nvSpPr>
        <p:spPr>
          <a:xfrm>
            <a:off x="8875185" y="429992"/>
            <a:ext cx="2282332" cy="1195608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/>
              <a:t>KETENAGAKERJAAN</a:t>
            </a:r>
            <a:endParaRPr lang="en-US" sz="16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xmlns="" id="{1369A46F-B4E2-4058-B44B-39DFD38F0A42}"/>
              </a:ext>
            </a:extLst>
          </p:cNvPr>
          <p:cNvSpPr/>
          <p:nvPr/>
        </p:nvSpPr>
        <p:spPr>
          <a:xfrm>
            <a:off x="3565170" y="429992"/>
            <a:ext cx="2282332" cy="1195608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/>
              <a:t>PENYEDERHANAAN PERIZINAN BERUSAHA</a:t>
            </a:r>
            <a:endParaRPr lang="en-US" sz="1600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1369A46F-B4E2-4058-B44B-39DFD38F0A42}"/>
              </a:ext>
            </a:extLst>
          </p:cNvPr>
          <p:cNvSpPr/>
          <p:nvPr/>
        </p:nvSpPr>
        <p:spPr>
          <a:xfrm>
            <a:off x="3565170" y="5116909"/>
            <a:ext cx="2282332" cy="1195608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/>
              <a:t>PENGADAAN LAHAN</a:t>
            </a:r>
            <a:endParaRPr lang="en-US" sz="1600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BD0FDB85-5E4E-4D71-85A3-9C03735862FF}"/>
              </a:ext>
            </a:extLst>
          </p:cNvPr>
          <p:cNvSpPr/>
          <p:nvPr/>
        </p:nvSpPr>
        <p:spPr>
          <a:xfrm>
            <a:off x="6216269" y="5089843"/>
            <a:ext cx="2290147" cy="1215871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/>
              <a:t>INVESTASI DAN PROYEK PEMERINTAH</a:t>
            </a:r>
            <a:endParaRPr lang="en-US" sz="1600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1369A46F-B4E2-4058-B44B-39DFD38F0A42}"/>
              </a:ext>
            </a:extLst>
          </p:cNvPr>
          <p:cNvSpPr/>
          <p:nvPr/>
        </p:nvSpPr>
        <p:spPr>
          <a:xfrm>
            <a:off x="8924268" y="5099975"/>
            <a:ext cx="2282332" cy="1195608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/>
              <a:t>KAWASAN EKONOMI</a:t>
            </a:r>
            <a:endParaRPr lang="en-US" sz="16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1369A46F-B4E2-4058-B44B-39DFD38F0A42}"/>
              </a:ext>
            </a:extLst>
          </p:cNvPr>
          <p:cNvSpPr/>
          <p:nvPr/>
        </p:nvSpPr>
        <p:spPr>
          <a:xfrm>
            <a:off x="3540638" y="3543774"/>
            <a:ext cx="2282332" cy="1195608"/>
          </a:xfrm>
          <a:prstGeom prst="rect">
            <a:avLst/>
          </a:prstGeom>
          <a:solidFill>
            <a:schemeClr val="accent1">
              <a:lumMod val="75000"/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/>
              <a:t>DUKUNGAN RISET  DAN INOVASI</a:t>
            </a:r>
            <a:endParaRPr lang="en-US" sz="160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xmlns="" id="{BD0FDB85-5E4E-4D71-85A3-9C03735862FF}"/>
              </a:ext>
            </a:extLst>
          </p:cNvPr>
          <p:cNvSpPr/>
          <p:nvPr/>
        </p:nvSpPr>
        <p:spPr>
          <a:xfrm>
            <a:off x="6216269" y="3523511"/>
            <a:ext cx="2290147" cy="1215871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/>
              <a:t>ADMINISTRASI PEMERINTAHAN</a:t>
            </a:r>
            <a:endParaRPr lang="en-US" sz="16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1369A46F-B4E2-4058-B44B-39DFD38F0A42}"/>
              </a:ext>
            </a:extLst>
          </p:cNvPr>
          <p:cNvSpPr/>
          <p:nvPr/>
        </p:nvSpPr>
        <p:spPr>
          <a:xfrm>
            <a:off x="8875185" y="3523511"/>
            <a:ext cx="2282332" cy="1195608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dirty="0" smtClean="0"/>
              <a:t>PENGENAAN SANKSI</a:t>
            </a:r>
            <a:endParaRPr lang="en-US" sz="16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1369A46F-B4E2-4058-B44B-39DFD38F0A42}"/>
              </a:ext>
            </a:extLst>
          </p:cNvPr>
          <p:cNvSpPr/>
          <p:nvPr/>
        </p:nvSpPr>
        <p:spPr>
          <a:xfrm>
            <a:off x="3545083" y="1970639"/>
            <a:ext cx="3499184" cy="1195608"/>
          </a:xfrm>
          <a:prstGeom prst="rect">
            <a:avLst/>
          </a:prstGeom>
          <a:solidFill>
            <a:srgbClr val="C00000">
              <a:alpha val="6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KEMUDAHAN DAN PERLINDUNGAN UMK</a:t>
            </a:r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BD0FDB85-5E4E-4D71-85A3-9C03735862FF}"/>
              </a:ext>
            </a:extLst>
          </p:cNvPr>
          <p:cNvSpPr/>
          <p:nvPr/>
        </p:nvSpPr>
        <p:spPr>
          <a:xfrm>
            <a:off x="7270940" y="1976061"/>
            <a:ext cx="3886577" cy="1215871"/>
          </a:xfrm>
          <a:prstGeom prst="rect">
            <a:avLst/>
          </a:prstGeom>
          <a:solidFill>
            <a:srgbClr val="C00000">
              <a:alpha val="60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/>
              <a:t>KEMUDAHAN BERUSAHA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4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1198" y="112084"/>
            <a:ext cx="11573197" cy="724247"/>
          </a:xfrm>
        </p:spPr>
        <p:txBody>
          <a:bodyPr/>
          <a:lstStyle/>
          <a:p>
            <a:r>
              <a:rPr lang="id-ID" sz="3600" dirty="0" smtClean="0"/>
              <a:t>Point Perubahan Kebijakan Perpres No. 12 Tahun 2021</a:t>
            </a:r>
            <a:endParaRPr lang="en-US" sz="3600" dirty="0"/>
          </a:p>
        </p:txBody>
      </p:sp>
      <p:sp>
        <p:nvSpPr>
          <p:cNvPr id="3" name="Regular Pentagon 1">
            <a:extLst>
              <a:ext uri="{FF2B5EF4-FFF2-40B4-BE49-F238E27FC236}">
                <a16:creationId xmlns:a16="http://schemas.microsoft.com/office/drawing/2014/main" xmlns="" id="{09AEF547-BF29-46E4-9A77-46E228C83F3C}"/>
              </a:ext>
            </a:extLst>
          </p:cNvPr>
          <p:cNvSpPr/>
          <p:nvPr/>
        </p:nvSpPr>
        <p:spPr>
          <a:xfrm>
            <a:off x="739857" y="1565274"/>
            <a:ext cx="1025946" cy="977092"/>
          </a:xfrm>
          <a:prstGeom prst="pentagon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4" name="Trapezoid 18">
            <a:extLst>
              <a:ext uri="{FF2B5EF4-FFF2-40B4-BE49-F238E27FC236}">
                <a16:creationId xmlns:a16="http://schemas.microsoft.com/office/drawing/2014/main" xmlns="" id="{145A8906-0398-4545-AF34-CFCA46231D23}"/>
              </a:ext>
            </a:extLst>
          </p:cNvPr>
          <p:cNvSpPr/>
          <p:nvPr/>
        </p:nvSpPr>
        <p:spPr>
          <a:xfrm>
            <a:off x="564892" y="2621561"/>
            <a:ext cx="1369063" cy="3213327"/>
          </a:xfrm>
          <a:custGeom>
            <a:avLst/>
            <a:gdLst/>
            <a:ahLst/>
            <a:cxnLst/>
            <a:rect l="l" t="t" r="r" b="b"/>
            <a:pathLst>
              <a:path w="1440162" h="3669889">
                <a:moveTo>
                  <a:pt x="372379" y="0"/>
                </a:moveTo>
                <a:lnTo>
                  <a:pt x="1067783" y="0"/>
                </a:lnTo>
                <a:lnTo>
                  <a:pt x="1438797" y="609889"/>
                </a:lnTo>
                <a:lnTo>
                  <a:pt x="1440162" y="609889"/>
                </a:lnTo>
                <a:lnTo>
                  <a:pt x="1440162" y="3176058"/>
                </a:lnTo>
                <a:lnTo>
                  <a:pt x="720081" y="3669889"/>
                </a:lnTo>
                <a:lnTo>
                  <a:pt x="0" y="3176058"/>
                </a:lnTo>
                <a:lnTo>
                  <a:pt x="0" y="609889"/>
                </a:lnTo>
                <a:lnTo>
                  <a:pt x="1366" y="6098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5" name="Regular Pentagon 3">
            <a:extLst>
              <a:ext uri="{FF2B5EF4-FFF2-40B4-BE49-F238E27FC236}">
                <a16:creationId xmlns:a16="http://schemas.microsoft.com/office/drawing/2014/main" xmlns="" id="{6A869938-2C7E-4A0F-ACC1-2AAC1E8B43B1}"/>
              </a:ext>
            </a:extLst>
          </p:cNvPr>
          <p:cNvSpPr/>
          <p:nvPr/>
        </p:nvSpPr>
        <p:spPr>
          <a:xfrm>
            <a:off x="850138" y="1670305"/>
            <a:ext cx="805387" cy="767035"/>
          </a:xfrm>
          <a:prstGeom prst="pentagon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9B97207-13D2-4925-B150-E7C3C36B2873}"/>
              </a:ext>
            </a:extLst>
          </p:cNvPr>
          <p:cNvSpPr txBox="1"/>
          <p:nvPr/>
        </p:nvSpPr>
        <p:spPr>
          <a:xfrm>
            <a:off x="974989" y="1900804"/>
            <a:ext cx="55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4"/>
                </a:solidFill>
                <a:cs typeface="Arial" pitchFamily="34" charset="0"/>
              </a:rPr>
              <a:t>01</a:t>
            </a:r>
            <a:endParaRPr lang="ko-KR" altLang="en-US" sz="2000" b="1" dirty="0">
              <a:solidFill>
                <a:schemeClr val="accent4"/>
              </a:solidFill>
              <a:cs typeface="Arial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CF0CD60-7E20-4FB2-847B-B698E7404FEC}"/>
              </a:ext>
            </a:extLst>
          </p:cNvPr>
          <p:cNvSpPr txBox="1"/>
          <p:nvPr/>
        </p:nvSpPr>
        <p:spPr>
          <a:xfrm>
            <a:off x="602606" y="3327690"/>
            <a:ext cx="129363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600" b="1" dirty="0" smtClean="0">
                <a:solidFill>
                  <a:schemeClr val="bg1"/>
                </a:solidFill>
                <a:cs typeface="Arial" pitchFamily="34" charset="0"/>
              </a:rPr>
              <a:t>Usaha Mikro Kecil, Koperasi dan Produk Dalam Negeri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10" name="Regular Pentagon 5">
            <a:extLst>
              <a:ext uri="{FF2B5EF4-FFF2-40B4-BE49-F238E27FC236}">
                <a16:creationId xmlns:a16="http://schemas.microsoft.com/office/drawing/2014/main" xmlns="" id="{AFB6CA3F-4B5D-4705-BB9F-593803C3D5AC}"/>
              </a:ext>
            </a:extLst>
          </p:cNvPr>
          <p:cNvSpPr/>
          <p:nvPr/>
        </p:nvSpPr>
        <p:spPr>
          <a:xfrm>
            <a:off x="2695067" y="1572681"/>
            <a:ext cx="1025946" cy="977092"/>
          </a:xfrm>
          <a:prstGeom prst="pentagon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1" name="Trapezoid 18">
            <a:extLst>
              <a:ext uri="{FF2B5EF4-FFF2-40B4-BE49-F238E27FC236}">
                <a16:creationId xmlns:a16="http://schemas.microsoft.com/office/drawing/2014/main" xmlns="" id="{9ECAC100-0CA1-4539-9C3D-DDD21247E790}"/>
              </a:ext>
            </a:extLst>
          </p:cNvPr>
          <p:cNvSpPr/>
          <p:nvPr/>
        </p:nvSpPr>
        <p:spPr>
          <a:xfrm>
            <a:off x="2520102" y="2628968"/>
            <a:ext cx="1369063" cy="3213327"/>
          </a:xfrm>
          <a:custGeom>
            <a:avLst/>
            <a:gdLst/>
            <a:ahLst/>
            <a:cxnLst/>
            <a:rect l="l" t="t" r="r" b="b"/>
            <a:pathLst>
              <a:path w="1440162" h="3669889">
                <a:moveTo>
                  <a:pt x="372379" y="0"/>
                </a:moveTo>
                <a:lnTo>
                  <a:pt x="1067783" y="0"/>
                </a:lnTo>
                <a:lnTo>
                  <a:pt x="1438797" y="609889"/>
                </a:lnTo>
                <a:lnTo>
                  <a:pt x="1440162" y="609889"/>
                </a:lnTo>
                <a:lnTo>
                  <a:pt x="1440162" y="3176058"/>
                </a:lnTo>
                <a:lnTo>
                  <a:pt x="720081" y="3669889"/>
                </a:lnTo>
                <a:lnTo>
                  <a:pt x="0" y="3176058"/>
                </a:lnTo>
                <a:lnTo>
                  <a:pt x="0" y="609889"/>
                </a:lnTo>
                <a:lnTo>
                  <a:pt x="1366" y="60988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2" name="Regular Pentagon 7">
            <a:extLst>
              <a:ext uri="{FF2B5EF4-FFF2-40B4-BE49-F238E27FC236}">
                <a16:creationId xmlns:a16="http://schemas.microsoft.com/office/drawing/2014/main" xmlns="" id="{265B4C6A-E402-4A40-B20F-53F9ED8384A3}"/>
              </a:ext>
            </a:extLst>
          </p:cNvPr>
          <p:cNvSpPr/>
          <p:nvPr/>
        </p:nvSpPr>
        <p:spPr>
          <a:xfrm>
            <a:off x="2805348" y="1677712"/>
            <a:ext cx="805387" cy="767035"/>
          </a:xfrm>
          <a:prstGeom prst="pentagon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D99726D-D054-45B2-AF90-4E1F4C41669E}"/>
              </a:ext>
            </a:extLst>
          </p:cNvPr>
          <p:cNvSpPr txBox="1"/>
          <p:nvPr/>
        </p:nvSpPr>
        <p:spPr>
          <a:xfrm>
            <a:off x="2930199" y="1908211"/>
            <a:ext cx="55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3"/>
                </a:solidFill>
                <a:cs typeface="Arial" pitchFamily="34" charset="0"/>
              </a:rPr>
              <a:t>02</a:t>
            </a:r>
            <a:endParaRPr lang="ko-KR" altLang="en-US" sz="2000" b="1" dirty="0">
              <a:solidFill>
                <a:schemeClr val="accent3"/>
              </a:solidFill>
              <a:cs typeface="Arial" pitchFamily="34" charset="0"/>
            </a:endParaRPr>
          </a:p>
        </p:txBody>
      </p:sp>
      <p:sp>
        <p:nvSpPr>
          <p:cNvPr id="17" name="Regular Pentagon 9">
            <a:extLst>
              <a:ext uri="{FF2B5EF4-FFF2-40B4-BE49-F238E27FC236}">
                <a16:creationId xmlns:a16="http://schemas.microsoft.com/office/drawing/2014/main" xmlns="" id="{9786B30F-1DF7-4F0A-9007-8DA4B505F2CD}"/>
              </a:ext>
            </a:extLst>
          </p:cNvPr>
          <p:cNvSpPr/>
          <p:nvPr/>
        </p:nvSpPr>
        <p:spPr>
          <a:xfrm>
            <a:off x="4668745" y="1565274"/>
            <a:ext cx="1025946" cy="977092"/>
          </a:xfrm>
          <a:prstGeom prst="pentagon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8" name="Trapezoid 18">
            <a:extLst>
              <a:ext uri="{FF2B5EF4-FFF2-40B4-BE49-F238E27FC236}">
                <a16:creationId xmlns:a16="http://schemas.microsoft.com/office/drawing/2014/main" xmlns="" id="{28CED89F-AE09-4788-98F4-22769CB6EBA9}"/>
              </a:ext>
            </a:extLst>
          </p:cNvPr>
          <p:cNvSpPr/>
          <p:nvPr/>
        </p:nvSpPr>
        <p:spPr>
          <a:xfrm>
            <a:off x="4493780" y="2621561"/>
            <a:ext cx="1369063" cy="3213327"/>
          </a:xfrm>
          <a:custGeom>
            <a:avLst/>
            <a:gdLst/>
            <a:ahLst/>
            <a:cxnLst/>
            <a:rect l="l" t="t" r="r" b="b"/>
            <a:pathLst>
              <a:path w="1440162" h="3669889">
                <a:moveTo>
                  <a:pt x="372379" y="0"/>
                </a:moveTo>
                <a:lnTo>
                  <a:pt x="1067783" y="0"/>
                </a:lnTo>
                <a:lnTo>
                  <a:pt x="1438797" y="609889"/>
                </a:lnTo>
                <a:lnTo>
                  <a:pt x="1440162" y="609889"/>
                </a:lnTo>
                <a:lnTo>
                  <a:pt x="1440162" y="3176058"/>
                </a:lnTo>
                <a:lnTo>
                  <a:pt x="720081" y="3669889"/>
                </a:lnTo>
                <a:lnTo>
                  <a:pt x="0" y="3176058"/>
                </a:lnTo>
                <a:lnTo>
                  <a:pt x="0" y="609889"/>
                </a:lnTo>
                <a:lnTo>
                  <a:pt x="1366" y="60988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19" name="Regular Pentagon 11">
            <a:extLst>
              <a:ext uri="{FF2B5EF4-FFF2-40B4-BE49-F238E27FC236}">
                <a16:creationId xmlns:a16="http://schemas.microsoft.com/office/drawing/2014/main" xmlns="" id="{5461798C-A76A-42B3-A681-E31218458DBE}"/>
              </a:ext>
            </a:extLst>
          </p:cNvPr>
          <p:cNvSpPr/>
          <p:nvPr/>
        </p:nvSpPr>
        <p:spPr>
          <a:xfrm>
            <a:off x="4779026" y="1670305"/>
            <a:ext cx="805387" cy="767035"/>
          </a:xfrm>
          <a:prstGeom prst="pentagon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3EE0A7D-FCBF-442C-AFBD-37152E3C8C95}"/>
              </a:ext>
            </a:extLst>
          </p:cNvPr>
          <p:cNvSpPr txBox="1"/>
          <p:nvPr/>
        </p:nvSpPr>
        <p:spPr>
          <a:xfrm>
            <a:off x="4903877" y="1900804"/>
            <a:ext cx="55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accent2"/>
                </a:solidFill>
                <a:cs typeface="Arial" pitchFamily="34" charset="0"/>
              </a:rPr>
              <a:t>03</a:t>
            </a:r>
            <a:endParaRPr lang="ko-KR" altLang="en-US" sz="2000" b="1" dirty="0">
              <a:solidFill>
                <a:schemeClr val="accent2"/>
              </a:solidFill>
              <a:cs typeface="Arial" pitchFamily="34" charset="0"/>
            </a:endParaRPr>
          </a:p>
        </p:txBody>
      </p:sp>
      <p:sp>
        <p:nvSpPr>
          <p:cNvPr id="24" name="Regular Pentagon 13">
            <a:extLst>
              <a:ext uri="{FF2B5EF4-FFF2-40B4-BE49-F238E27FC236}">
                <a16:creationId xmlns:a16="http://schemas.microsoft.com/office/drawing/2014/main" xmlns="" id="{CF36471C-5207-4064-8640-1B237CFA512A}"/>
              </a:ext>
            </a:extLst>
          </p:cNvPr>
          <p:cNvSpPr/>
          <p:nvPr/>
        </p:nvSpPr>
        <p:spPr>
          <a:xfrm>
            <a:off x="8561720" y="1565274"/>
            <a:ext cx="1025946" cy="977092"/>
          </a:xfrm>
          <a:prstGeom prst="pentagon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25" name="Trapezoid 18">
            <a:extLst>
              <a:ext uri="{FF2B5EF4-FFF2-40B4-BE49-F238E27FC236}">
                <a16:creationId xmlns:a16="http://schemas.microsoft.com/office/drawing/2014/main" xmlns="" id="{EEF43BA2-420E-4D28-9B84-AC91FF857D09}"/>
              </a:ext>
            </a:extLst>
          </p:cNvPr>
          <p:cNvSpPr/>
          <p:nvPr/>
        </p:nvSpPr>
        <p:spPr>
          <a:xfrm>
            <a:off x="8386753" y="2621561"/>
            <a:ext cx="1369063" cy="3213327"/>
          </a:xfrm>
          <a:custGeom>
            <a:avLst/>
            <a:gdLst/>
            <a:ahLst/>
            <a:cxnLst/>
            <a:rect l="l" t="t" r="r" b="b"/>
            <a:pathLst>
              <a:path w="1440162" h="3669889">
                <a:moveTo>
                  <a:pt x="372379" y="0"/>
                </a:moveTo>
                <a:lnTo>
                  <a:pt x="1067783" y="0"/>
                </a:lnTo>
                <a:lnTo>
                  <a:pt x="1438797" y="609889"/>
                </a:lnTo>
                <a:lnTo>
                  <a:pt x="1440162" y="609889"/>
                </a:lnTo>
                <a:lnTo>
                  <a:pt x="1440162" y="3176058"/>
                </a:lnTo>
                <a:lnTo>
                  <a:pt x="720081" y="3669889"/>
                </a:lnTo>
                <a:lnTo>
                  <a:pt x="0" y="3176058"/>
                </a:lnTo>
                <a:lnTo>
                  <a:pt x="0" y="609889"/>
                </a:lnTo>
                <a:lnTo>
                  <a:pt x="1366" y="60988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26" name="Regular Pentagon 15">
            <a:extLst>
              <a:ext uri="{FF2B5EF4-FFF2-40B4-BE49-F238E27FC236}">
                <a16:creationId xmlns:a16="http://schemas.microsoft.com/office/drawing/2014/main" xmlns="" id="{35ED083A-ADB8-4DD6-862F-B26C03E12E6E}"/>
              </a:ext>
            </a:extLst>
          </p:cNvPr>
          <p:cNvSpPr/>
          <p:nvPr/>
        </p:nvSpPr>
        <p:spPr>
          <a:xfrm>
            <a:off x="8671999" y="1670305"/>
            <a:ext cx="805387" cy="767035"/>
          </a:xfrm>
          <a:prstGeom prst="pentagon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D3CF24D6-7A57-44C9-8167-752341CF6AC0}"/>
              </a:ext>
            </a:extLst>
          </p:cNvPr>
          <p:cNvSpPr txBox="1"/>
          <p:nvPr/>
        </p:nvSpPr>
        <p:spPr>
          <a:xfrm>
            <a:off x="8796850" y="1900804"/>
            <a:ext cx="55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accent1"/>
                </a:solidFill>
                <a:cs typeface="Arial" pitchFamily="34" charset="0"/>
              </a:rPr>
              <a:t>0</a:t>
            </a:r>
            <a:r>
              <a:rPr lang="id-ID" altLang="ko-KR" sz="2000" b="1" dirty="0" smtClean="0">
                <a:solidFill>
                  <a:schemeClr val="accent1"/>
                </a:solidFill>
                <a:cs typeface="Arial" pitchFamily="34" charset="0"/>
              </a:rPr>
              <a:t>5</a:t>
            </a:r>
            <a:endParaRPr lang="ko-KR" altLang="en-US" sz="20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31" name="Regular Pentagon 17">
            <a:extLst>
              <a:ext uri="{FF2B5EF4-FFF2-40B4-BE49-F238E27FC236}">
                <a16:creationId xmlns:a16="http://schemas.microsoft.com/office/drawing/2014/main" xmlns="" id="{8734EB9C-D632-4A19-A706-FF7C3B121AD1}"/>
              </a:ext>
            </a:extLst>
          </p:cNvPr>
          <p:cNvSpPr/>
          <p:nvPr/>
        </p:nvSpPr>
        <p:spPr>
          <a:xfrm>
            <a:off x="10470711" y="1565274"/>
            <a:ext cx="1025946" cy="977092"/>
          </a:xfrm>
          <a:prstGeom prst="pentagon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32" name="Trapezoid 18">
            <a:extLst>
              <a:ext uri="{FF2B5EF4-FFF2-40B4-BE49-F238E27FC236}">
                <a16:creationId xmlns:a16="http://schemas.microsoft.com/office/drawing/2014/main" xmlns="" id="{AC20D69D-5A6B-45B9-9D31-71A12DFCE2D8}"/>
              </a:ext>
            </a:extLst>
          </p:cNvPr>
          <p:cNvSpPr/>
          <p:nvPr/>
        </p:nvSpPr>
        <p:spPr>
          <a:xfrm>
            <a:off x="10295745" y="2621561"/>
            <a:ext cx="1369063" cy="3213327"/>
          </a:xfrm>
          <a:custGeom>
            <a:avLst/>
            <a:gdLst/>
            <a:ahLst/>
            <a:cxnLst/>
            <a:rect l="l" t="t" r="r" b="b"/>
            <a:pathLst>
              <a:path w="1440162" h="3669889">
                <a:moveTo>
                  <a:pt x="372379" y="0"/>
                </a:moveTo>
                <a:lnTo>
                  <a:pt x="1067783" y="0"/>
                </a:lnTo>
                <a:lnTo>
                  <a:pt x="1438797" y="609889"/>
                </a:lnTo>
                <a:lnTo>
                  <a:pt x="1440162" y="609889"/>
                </a:lnTo>
                <a:lnTo>
                  <a:pt x="1440162" y="3176058"/>
                </a:lnTo>
                <a:lnTo>
                  <a:pt x="720081" y="3669889"/>
                </a:lnTo>
                <a:lnTo>
                  <a:pt x="0" y="3176058"/>
                </a:lnTo>
                <a:lnTo>
                  <a:pt x="0" y="609889"/>
                </a:lnTo>
                <a:lnTo>
                  <a:pt x="1366" y="60988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33" name="Regular Pentagon 19">
            <a:extLst>
              <a:ext uri="{FF2B5EF4-FFF2-40B4-BE49-F238E27FC236}">
                <a16:creationId xmlns:a16="http://schemas.microsoft.com/office/drawing/2014/main" xmlns="" id="{389EE73C-C48B-4A3D-8D06-58830587E4E2}"/>
              </a:ext>
            </a:extLst>
          </p:cNvPr>
          <p:cNvSpPr/>
          <p:nvPr/>
        </p:nvSpPr>
        <p:spPr>
          <a:xfrm>
            <a:off x="10580990" y="1670305"/>
            <a:ext cx="805387" cy="767035"/>
          </a:xfrm>
          <a:prstGeom prst="pentagon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8C6B22B-709A-4873-B70A-B94EC14E44AB}"/>
              </a:ext>
            </a:extLst>
          </p:cNvPr>
          <p:cNvSpPr txBox="1"/>
          <p:nvPr/>
        </p:nvSpPr>
        <p:spPr>
          <a:xfrm>
            <a:off x="10696071" y="1881044"/>
            <a:ext cx="55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accent6"/>
                </a:solidFill>
                <a:cs typeface="Arial" pitchFamily="34" charset="0"/>
              </a:rPr>
              <a:t>0</a:t>
            </a:r>
            <a:r>
              <a:rPr lang="id-ID" altLang="ko-KR" sz="2000" b="1" dirty="0" smtClean="0">
                <a:solidFill>
                  <a:schemeClr val="accent6"/>
                </a:solidFill>
                <a:cs typeface="Arial" pitchFamily="34" charset="0"/>
              </a:rPr>
              <a:t>6</a:t>
            </a:r>
            <a:endParaRPr lang="ko-KR" altLang="en-US" sz="2000" b="1" dirty="0">
              <a:solidFill>
                <a:schemeClr val="accent6"/>
              </a:solidFill>
              <a:cs typeface="Arial" pitchFamily="34" charset="0"/>
            </a:endParaRPr>
          </a:p>
        </p:txBody>
      </p:sp>
      <p:sp>
        <p:nvSpPr>
          <p:cNvPr id="43" name="Regular Pentagon 17">
            <a:extLst>
              <a:ext uri="{FF2B5EF4-FFF2-40B4-BE49-F238E27FC236}">
                <a16:creationId xmlns:a16="http://schemas.microsoft.com/office/drawing/2014/main" xmlns="" id="{8734EB9C-D632-4A19-A706-FF7C3B121AD1}"/>
              </a:ext>
            </a:extLst>
          </p:cNvPr>
          <p:cNvSpPr/>
          <p:nvPr/>
        </p:nvSpPr>
        <p:spPr>
          <a:xfrm>
            <a:off x="6644850" y="1572681"/>
            <a:ext cx="1025946" cy="977092"/>
          </a:xfrm>
          <a:prstGeom prst="pentagon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44" name="Trapezoid 18">
            <a:extLst>
              <a:ext uri="{FF2B5EF4-FFF2-40B4-BE49-F238E27FC236}">
                <a16:creationId xmlns:a16="http://schemas.microsoft.com/office/drawing/2014/main" xmlns="" id="{AC20D69D-5A6B-45B9-9D31-71A12DFCE2D8}"/>
              </a:ext>
            </a:extLst>
          </p:cNvPr>
          <p:cNvSpPr/>
          <p:nvPr/>
        </p:nvSpPr>
        <p:spPr>
          <a:xfrm>
            <a:off x="6469884" y="2628968"/>
            <a:ext cx="1369063" cy="3213327"/>
          </a:xfrm>
          <a:custGeom>
            <a:avLst/>
            <a:gdLst/>
            <a:ahLst/>
            <a:cxnLst/>
            <a:rect l="l" t="t" r="r" b="b"/>
            <a:pathLst>
              <a:path w="1440162" h="3669889">
                <a:moveTo>
                  <a:pt x="372379" y="0"/>
                </a:moveTo>
                <a:lnTo>
                  <a:pt x="1067783" y="0"/>
                </a:lnTo>
                <a:lnTo>
                  <a:pt x="1438797" y="609889"/>
                </a:lnTo>
                <a:lnTo>
                  <a:pt x="1440162" y="609889"/>
                </a:lnTo>
                <a:lnTo>
                  <a:pt x="1440162" y="3176058"/>
                </a:lnTo>
                <a:lnTo>
                  <a:pt x="720081" y="3669889"/>
                </a:lnTo>
                <a:lnTo>
                  <a:pt x="0" y="3176058"/>
                </a:lnTo>
                <a:lnTo>
                  <a:pt x="0" y="609889"/>
                </a:lnTo>
                <a:lnTo>
                  <a:pt x="1366" y="60988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 sz="2700"/>
          </a:p>
        </p:txBody>
      </p:sp>
      <p:sp>
        <p:nvSpPr>
          <p:cNvPr id="45" name="Regular Pentagon 19">
            <a:extLst>
              <a:ext uri="{FF2B5EF4-FFF2-40B4-BE49-F238E27FC236}">
                <a16:creationId xmlns:a16="http://schemas.microsoft.com/office/drawing/2014/main" xmlns="" id="{389EE73C-C48B-4A3D-8D06-58830587E4E2}"/>
              </a:ext>
            </a:extLst>
          </p:cNvPr>
          <p:cNvSpPr/>
          <p:nvPr/>
        </p:nvSpPr>
        <p:spPr>
          <a:xfrm>
            <a:off x="6755129" y="1677712"/>
            <a:ext cx="805387" cy="767035"/>
          </a:xfrm>
          <a:prstGeom prst="pentagon">
            <a:avLst/>
          </a:prstGeom>
          <a:solidFill>
            <a:schemeClr val="bg1"/>
          </a:solidFill>
          <a:ln w="63500">
            <a:noFill/>
          </a:ln>
          <a:effectLst>
            <a:outerShdw blurRad="50800" dist="38100" dir="5400000" algn="ctr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xmlns="" id="{28C6B22B-709A-4873-B70A-B94EC14E44AB}"/>
              </a:ext>
            </a:extLst>
          </p:cNvPr>
          <p:cNvSpPr txBox="1"/>
          <p:nvPr/>
        </p:nvSpPr>
        <p:spPr>
          <a:xfrm>
            <a:off x="6879980" y="1908211"/>
            <a:ext cx="555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schemeClr val="accent6"/>
                </a:solidFill>
                <a:cs typeface="Arial" pitchFamily="34" charset="0"/>
              </a:rPr>
              <a:t>0</a:t>
            </a:r>
            <a:r>
              <a:rPr lang="id-ID" altLang="ko-KR" sz="2000" b="1" dirty="0" smtClean="0">
                <a:solidFill>
                  <a:schemeClr val="accent6"/>
                </a:solidFill>
                <a:cs typeface="Arial" pitchFamily="34" charset="0"/>
              </a:rPr>
              <a:t>4</a:t>
            </a:r>
            <a:endParaRPr lang="ko-KR" altLang="en-US" sz="2000" b="1" dirty="0">
              <a:solidFill>
                <a:schemeClr val="accent6"/>
              </a:solidFill>
              <a:cs typeface="Arial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DCF0CD60-7E20-4FB2-847B-B698E7404FEC}"/>
              </a:ext>
            </a:extLst>
          </p:cNvPr>
          <p:cNvSpPr txBox="1"/>
          <p:nvPr/>
        </p:nvSpPr>
        <p:spPr>
          <a:xfrm>
            <a:off x="2538570" y="3438479"/>
            <a:ext cx="13481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600" b="1" dirty="0" smtClean="0">
                <a:solidFill>
                  <a:schemeClr val="bg1"/>
                </a:solidFill>
                <a:cs typeface="Arial" pitchFamily="34" charset="0"/>
              </a:rPr>
              <a:t>Sumber Daya Manusia</a:t>
            </a:r>
          </a:p>
          <a:p>
            <a:pPr algn="ctr"/>
            <a:r>
              <a:rPr lang="id-ID" altLang="ko-KR" sz="1600" b="1" dirty="0" smtClean="0">
                <a:solidFill>
                  <a:schemeClr val="bg1"/>
                </a:solidFill>
                <a:cs typeface="Arial" pitchFamily="34" charset="0"/>
              </a:rPr>
              <a:t>dan Kelembagaan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DCF0CD60-7E20-4FB2-847B-B698E7404FEC}"/>
              </a:ext>
            </a:extLst>
          </p:cNvPr>
          <p:cNvSpPr txBox="1"/>
          <p:nvPr/>
        </p:nvSpPr>
        <p:spPr>
          <a:xfrm>
            <a:off x="4514674" y="3943243"/>
            <a:ext cx="1293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600" b="1" dirty="0" smtClean="0">
                <a:solidFill>
                  <a:schemeClr val="bg1"/>
                </a:solidFill>
                <a:cs typeface="Arial" pitchFamily="34" charset="0"/>
              </a:rPr>
              <a:t>Pelaku Pengadaan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DCF0CD60-7E20-4FB2-847B-B698E7404FEC}"/>
              </a:ext>
            </a:extLst>
          </p:cNvPr>
          <p:cNvSpPr txBox="1"/>
          <p:nvPr/>
        </p:nvSpPr>
        <p:spPr>
          <a:xfrm>
            <a:off x="6493421" y="3930921"/>
            <a:ext cx="1293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600" b="1" dirty="0" smtClean="0">
                <a:solidFill>
                  <a:schemeClr val="bg1"/>
                </a:solidFill>
                <a:cs typeface="Arial" pitchFamily="34" charset="0"/>
              </a:rPr>
              <a:t>Jasa Konstruksi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DCF0CD60-7E20-4FB2-847B-B698E7404FEC}"/>
              </a:ext>
            </a:extLst>
          </p:cNvPr>
          <p:cNvSpPr txBox="1"/>
          <p:nvPr/>
        </p:nvSpPr>
        <p:spPr>
          <a:xfrm>
            <a:off x="8412067" y="3930182"/>
            <a:ext cx="12936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600" b="1" dirty="0" smtClean="0">
                <a:solidFill>
                  <a:schemeClr val="bg1"/>
                </a:solidFill>
                <a:cs typeface="Arial" pitchFamily="34" charset="0"/>
              </a:rPr>
              <a:t>Pembinaan Penyedia</a:t>
            </a:r>
            <a:endParaRPr lang="ko-KR" altLang="en-US" sz="16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DCF0CD60-7E20-4FB2-847B-B698E7404FEC}"/>
              </a:ext>
            </a:extLst>
          </p:cNvPr>
          <p:cNvSpPr txBox="1"/>
          <p:nvPr/>
        </p:nvSpPr>
        <p:spPr>
          <a:xfrm>
            <a:off x="10339551" y="3943243"/>
            <a:ext cx="1293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altLang="ko-KR" sz="1400" b="1" i="1" dirty="0" smtClean="0">
                <a:solidFill>
                  <a:schemeClr val="bg1"/>
                </a:solidFill>
                <a:cs typeface="Arial" pitchFamily="34" charset="0"/>
              </a:rPr>
              <a:t>E- Marketplace</a:t>
            </a:r>
            <a:endParaRPr lang="ko-KR" altLang="en-US" sz="1400" b="1" i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383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441126" y="465666"/>
            <a:ext cx="11361407" cy="5850467"/>
            <a:chOff x="593526" y="228600"/>
            <a:chExt cx="11133151" cy="4829085"/>
          </a:xfrm>
        </p:grpSpPr>
        <p:sp>
          <p:nvSpPr>
            <p:cNvPr id="45" name="Rectangle 44">
              <a:extLst>
                <a:ext uri="{FF2B5EF4-FFF2-40B4-BE49-F238E27FC236}">
                  <a16:creationId xmlns="" xmlns:a16="http://schemas.microsoft.com/office/drawing/2014/main" id="{EA611219-B165-8F48-AE27-225918727B5B}"/>
                </a:ext>
              </a:extLst>
            </p:cNvPr>
            <p:cNvSpPr/>
            <p:nvPr/>
          </p:nvSpPr>
          <p:spPr>
            <a:xfrm>
              <a:off x="4323959" y="228600"/>
              <a:ext cx="3337560" cy="771896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2"/>
                  </a:solidFill>
                </a:rPr>
                <a:t>AKSI PK 2021-2022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="" xmlns:a16="http://schemas.microsoft.com/office/drawing/2014/main" id="{8B44ADDD-1760-1942-BB21-862701711CDC}"/>
                </a:ext>
              </a:extLst>
            </p:cNvPr>
            <p:cNvSpPr/>
            <p:nvPr/>
          </p:nvSpPr>
          <p:spPr>
            <a:xfrm>
              <a:off x="1210026" y="1336674"/>
              <a:ext cx="2591884" cy="771896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2"/>
                  </a:solidFill>
                </a:rPr>
                <a:t>FOKUS 1: PERIZINAN DAN TATA NIAGA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="" xmlns:a16="http://schemas.microsoft.com/office/drawing/2014/main" id="{196EFC42-020D-B84D-8B5D-3F34851CC4EB}"/>
                </a:ext>
              </a:extLst>
            </p:cNvPr>
            <p:cNvSpPr/>
            <p:nvPr/>
          </p:nvSpPr>
          <p:spPr>
            <a:xfrm>
              <a:off x="4583039" y="1336674"/>
              <a:ext cx="2806576" cy="77189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FOKUS 2: KEUANGAN NEGARA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="" xmlns:a16="http://schemas.microsoft.com/office/drawing/2014/main" id="{7E9545B6-13C1-7C4A-8CBD-4C7292C45FDF}"/>
                </a:ext>
              </a:extLst>
            </p:cNvPr>
            <p:cNvSpPr/>
            <p:nvPr/>
          </p:nvSpPr>
          <p:spPr>
            <a:xfrm>
              <a:off x="7975345" y="1310168"/>
              <a:ext cx="2806576" cy="771896"/>
            </a:xfrm>
            <a:prstGeom prst="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>
                  <a:solidFill>
                    <a:schemeClr val="tx2"/>
                  </a:solidFill>
                </a:rPr>
                <a:t>FOKUS 3: PENEGAKAN HUKUM &amp; REFORMASI BIROKRASI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="" xmlns:a16="http://schemas.microsoft.com/office/drawing/2014/main" id="{795BD57E-5AC0-A947-A19B-A3881340FA10}"/>
                </a:ext>
              </a:extLst>
            </p:cNvPr>
            <p:cNvSpPr/>
            <p:nvPr/>
          </p:nvSpPr>
          <p:spPr>
            <a:xfrm>
              <a:off x="593526" y="2391737"/>
              <a:ext cx="2591884" cy="128016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  <a:p>
              <a:pPr algn="ctr"/>
              <a:r>
                <a:rPr lang="en-US" dirty="0" err="1">
                  <a:solidFill>
                    <a:schemeClr val="tx2"/>
                  </a:solidFill>
                </a:rPr>
                <a:t>Aksi</a:t>
              </a:r>
              <a:r>
                <a:rPr lang="en-US" dirty="0">
                  <a:solidFill>
                    <a:schemeClr val="tx2"/>
                  </a:solidFill>
                </a:rPr>
                <a:t>: Integrasi </a:t>
              </a:r>
              <a:r>
                <a:rPr lang="en-US" dirty="0" err="1">
                  <a:solidFill>
                    <a:schemeClr val="tx2"/>
                  </a:solidFill>
                </a:rPr>
                <a:t>Perencanaan</a:t>
              </a:r>
              <a:r>
                <a:rPr lang="en-US" dirty="0">
                  <a:solidFill>
                    <a:schemeClr val="tx2"/>
                  </a:solidFill>
                </a:rPr>
                <a:t> dan </a:t>
              </a:r>
              <a:r>
                <a:rPr lang="en-US" dirty="0" err="1">
                  <a:solidFill>
                    <a:schemeClr val="tx2"/>
                  </a:solidFill>
                </a:rPr>
                <a:t>Penganggaran</a:t>
              </a:r>
              <a:r>
                <a:rPr lang="en-US" dirty="0">
                  <a:solidFill>
                    <a:schemeClr val="tx2"/>
                  </a:solidFill>
                </a:rPr>
                <a:t> </a:t>
              </a:r>
              <a:r>
                <a:rPr lang="en-US" dirty="0" err="1">
                  <a:solidFill>
                    <a:schemeClr val="tx2"/>
                  </a:solidFill>
                </a:rPr>
                <a:t>Berbasis</a:t>
              </a:r>
              <a:r>
                <a:rPr lang="en-US" dirty="0">
                  <a:solidFill>
                    <a:schemeClr val="tx2"/>
                  </a:solidFill>
                </a:rPr>
                <a:t> </a:t>
              </a:r>
              <a:r>
                <a:rPr lang="en-US" dirty="0" err="1">
                  <a:solidFill>
                    <a:schemeClr val="tx2"/>
                  </a:solidFill>
                </a:rPr>
                <a:t>Elektronik</a:t>
              </a:r>
              <a:endParaRPr lang="en-US" dirty="0">
                <a:solidFill>
                  <a:schemeClr val="tx2"/>
                </a:solidFill>
              </a:endParaRPr>
            </a:p>
            <a:p>
              <a:pPr algn="ctr"/>
              <a:endParaRPr lang="en-US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="" xmlns:a16="http://schemas.microsoft.com/office/drawing/2014/main" id="{833C1B2F-B30C-184C-8C70-A41B19CF9BFD}"/>
                </a:ext>
              </a:extLst>
            </p:cNvPr>
            <p:cNvSpPr/>
            <p:nvPr/>
          </p:nvSpPr>
          <p:spPr>
            <a:xfrm>
              <a:off x="3445471" y="2391737"/>
              <a:ext cx="2591884" cy="12801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2000" dirty="0" err="1">
                  <a:solidFill>
                    <a:schemeClr val="bg1"/>
                  </a:solidFill>
                </a:rPr>
                <a:t>Aksi</a:t>
              </a:r>
              <a:r>
                <a:rPr lang="en-US" sz="2000" dirty="0">
                  <a:solidFill>
                    <a:schemeClr val="bg1"/>
                  </a:solidFill>
                </a:rPr>
                <a:t>: </a:t>
              </a:r>
              <a:r>
                <a:rPr lang="en-US" sz="2000" dirty="0" err="1">
                  <a:solidFill>
                    <a:schemeClr val="bg1"/>
                  </a:solidFill>
                </a:rPr>
                <a:t>Implementasi</a:t>
              </a:r>
              <a:r>
                <a:rPr lang="en-US" sz="2000" dirty="0">
                  <a:solidFill>
                    <a:schemeClr val="bg1"/>
                  </a:solidFill>
                </a:rPr>
                <a:t> </a:t>
              </a:r>
            </a:p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E-Payment &amp; </a:t>
              </a:r>
            </a:p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E-</a:t>
              </a:r>
              <a:r>
                <a:rPr lang="en-US" sz="2000" dirty="0" err="1">
                  <a:solidFill>
                    <a:schemeClr val="bg1"/>
                  </a:solidFill>
                </a:rPr>
                <a:t>Katalog</a:t>
              </a:r>
              <a:endParaRPr lang="en-US" sz="2000" dirty="0">
                <a:solidFill>
                  <a:schemeClr val="bg1"/>
                </a:solidFill>
              </a:endParaRPr>
            </a:p>
            <a:p>
              <a:pPr algn="ctr"/>
              <a:endParaRPr lang="en-US" dirty="0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="" xmlns:a16="http://schemas.microsoft.com/office/drawing/2014/main" id="{08FD2047-1B52-F84E-A91C-41A9E352BF75}"/>
                </a:ext>
              </a:extLst>
            </p:cNvPr>
            <p:cNvSpPr/>
            <p:nvPr/>
          </p:nvSpPr>
          <p:spPr>
            <a:xfrm>
              <a:off x="6297416" y="2391736"/>
              <a:ext cx="2591884" cy="128015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  <a:p>
              <a:pPr algn="ctr"/>
              <a:r>
                <a:rPr lang="en-US" dirty="0" err="1">
                  <a:solidFill>
                    <a:schemeClr val="tx2"/>
                  </a:solidFill>
                </a:rPr>
                <a:t>Aksi</a:t>
              </a:r>
              <a:r>
                <a:rPr lang="en-US" dirty="0">
                  <a:solidFill>
                    <a:schemeClr val="tx2"/>
                  </a:solidFill>
                </a:rPr>
                <a:t>: </a:t>
              </a:r>
              <a:r>
                <a:rPr lang="en-US" dirty="0" err="1">
                  <a:solidFill>
                    <a:schemeClr val="tx2"/>
                  </a:solidFill>
                </a:rPr>
                <a:t>Peningkatan</a:t>
              </a:r>
              <a:r>
                <a:rPr lang="en-US" dirty="0">
                  <a:solidFill>
                    <a:schemeClr val="tx2"/>
                  </a:solidFill>
                </a:rPr>
                <a:t> </a:t>
              </a:r>
              <a:r>
                <a:rPr lang="en-US" dirty="0" err="1">
                  <a:solidFill>
                    <a:schemeClr val="tx2"/>
                  </a:solidFill>
                </a:rPr>
                <a:t>Penerimaan</a:t>
              </a:r>
              <a:r>
                <a:rPr lang="en-US" dirty="0">
                  <a:solidFill>
                    <a:schemeClr val="tx2"/>
                  </a:solidFill>
                </a:rPr>
                <a:t> Negara </a:t>
              </a:r>
              <a:r>
                <a:rPr lang="en-US" dirty="0" err="1">
                  <a:solidFill>
                    <a:schemeClr val="tx2"/>
                  </a:solidFill>
                </a:rPr>
                <a:t>melalui</a:t>
              </a:r>
              <a:r>
                <a:rPr lang="en-US" dirty="0">
                  <a:solidFill>
                    <a:schemeClr val="tx2"/>
                  </a:solidFill>
                </a:rPr>
                <a:t> </a:t>
              </a:r>
              <a:r>
                <a:rPr lang="en-US" dirty="0" err="1">
                  <a:solidFill>
                    <a:schemeClr val="tx2"/>
                  </a:solidFill>
                </a:rPr>
                <a:t>Pembenahan</a:t>
              </a:r>
              <a:r>
                <a:rPr lang="en-US" dirty="0">
                  <a:solidFill>
                    <a:schemeClr val="tx2"/>
                  </a:solidFill>
                </a:rPr>
                <a:t> PNBP</a:t>
              </a:r>
            </a:p>
            <a:p>
              <a:pPr algn="ctr"/>
              <a:endParaRPr lang="en-US" dirty="0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="" xmlns:a16="http://schemas.microsoft.com/office/drawing/2014/main" id="{7F421B9D-2837-D049-BD94-4CA5326485BE}"/>
                </a:ext>
              </a:extLst>
            </p:cNvPr>
            <p:cNvSpPr/>
            <p:nvPr/>
          </p:nvSpPr>
          <p:spPr>
            <a:xfrm>
              <a:off x="9134793" y="2391736"/>
              <a:ext cx="2591884" cy="128015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2"/>
                </a:solidFill>
              </a:endParaRPr>
            </a:p>
            <a:p>
              <a:pPr algn="ctr"/>
              <a:r>
                <a:rPr lang="en-US" dirty="0" err="1">
                  <a:solidFill>
                    <a:schemeClr val="tx2"/>
                  </a:solidFill>
                </a:rPr>
                <a:t>Aksi</a:t>
              </a:r>
              <a:r>
                <a:rPr lang="en-US" dirty="0">
                  <a:solidFill>
                    <a:schemeClr val="tx2"/>
                  </a:solidFill>
                </a:rPr>
                <a:t>: </a:t>
              </a:r>
              <a:r>
                <a:rPr lang="en-US" dirty="0" err="1">
                  <a:solidFill>
                    <a:schemeClr val="tx2"/>
                  </a:solidFill>
                </a:rPr>
                <a:t>Pemanfaatan</a:t>
              </a:r>
              <a:r>
                <a:rPr lang="en-US" dirty="0">
                  <a:solidFill>
                    <a:schemeClr val="tx2"/>
                  </a:solidFill>
                </a:rPr>
                <a:t> Data </a:t>
              </a:r>
              <a:r>
                <a:rPr lang="en-US" dirty="0" err="1">
                  <a:solidFill>
                    <a:schemeClr val="tx2"/>
                  </a:solidFill>
                </a:rPr>
                <a:t>kependudukan</a:t>
              </a:r>
              <a:r>
                <a:rPr lang="en-US" dirty="0">
                  <a:solidFill>
                    <a:schemeClr val="tx2"/>
                  </a:solidFill>
                </a:rPr>
                <a:t> </a:t>
              </a:r>
              <a:r>
                <a:rPr lang="en-US" dirty="0" err="1">
                  <a:solidFill>
                    <a:schemeClr val="tx2"/>
                  </a:solidFill>
                </a:rPr>
                <a:t>untuk</a:t>
              </a:r>
              <a:r>
                <a:rPr lang="en-US" dirty="0">
                  <a:solidFill>
                    <a:schemeClr val="tx2"/>
                  </a:solidFill>
                </a:rPr>
                <a:t> </a:t>
              </a:r>
              <a:r>
                <a:rPr lang="en-US" dirty="0" err="1">
                  <a:solidFill>
                    <a:schemeClr val="tx2"/>
                  </a:solidFill>
                </a:rPr>
                <a:t>efektivitas</a:t>
              </a:r>
              <a:r>
                <a:rPr lang="en-US" dirty="0">
                  <a:solidFill>
                    <a:schemeClr val="tx2"/>
                  </a:solidFill>
                </a:rPr>
                <a:t> </a:t>
              </a:r>
              <a:r>
                <a:rPr lang="en-US" dirty="0" err="1">
                  <a:solidFill>
                    <a:schemeClr val="tx2"/>
                  </a:solidFill>
                </a:rPr>
                <a:t>kebijakan</a:t>
              </a:r>
              <a:r>
                <a:rPr lang="en-US" dirty="0">
                  <a:solidFill>
                    <a:schemeClr val="tx2"/>
                  </a:solidFill>
                </a:rPr>
                <a:t> </a:t>
              </a:r>
              <a:r>
                <a:rPr lang="en-US" dirty="0" err="1">
                  <a:solidFill>
                    <a:schemeClr val="tx2"/>
                  </a:solidFill>
                </a:rPr>
                <a:t>sektoral</a:t>
              </a:r>
              <a:r>
                <a:rPr lang="en-US" dirty="0">
                  <a:solidFill>
                    <a:schemeClr val="tx2"/>
                  </a:solidFill>
                </a:rPr>
                <a:t> </a:t>
              </a:r>
              <a:r>
                <a:rPr lang="en-US" dirty="0" err="1">
                  <a:solidFill>
                    <a:schemeClr val="tx2"/>
                  </a:solidFill>
                </a:rPr>
                <a:t>berbasis</a:t>
              </a:r>
              <a:r>
                <a:rPr lang="en-US" dirty="0">
                  <a:solidFill>
                    <a:schemeClr val="tx2"/>
                  </a:solidFill>
                </a:rPr>
                <a:t> NIK</a:t>
              </a:r>
            </a:p>
            <a:p>
              <a:pPr algn="ctr"/>
              <a:endParaRPr lang="en-US" dirty="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322F8E13-B20F-F64B-9614-9001B251137C}"/>
                </a:ext>
              </a:extLst>
            </p:cNvPr>
            <p:cNvSpPr/>
            <p:nvPr/>
          </p:nvSpPr>
          <p:spPr>
            <a:xfrm>
              <a:off x="1250077" y="4109349"/>
              <a:ext cx="2036094" cy="94833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/>
                </a:solidFill>
              </a:endParaRPr>
            </a:p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Output 1</a:t>
              </a:r>
            </a:p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E-payment</a:t>
              </a:r>
            </a:p>
            <a:p>
              <a:pPr algn="ctr"/>
              <a:endParaRPr lang="en-US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="" xmlns:a16="http://schemas.microsoft.com/office/drawing/2014/main" id="{43DE4741-C03C-FE45-B186-02101634ED1A}"/>
                </a:ext>
              </a:extLst>
            </p:cNvPr>
            <p:cNvSpPr/>
            <p:nvPr/>
          </p:nvSpPr>
          <p:spPr>
            <a:xfrm>
              <a:off x="3818230" y="4103898"/>
              <a:ext cx="1863742" cy="9537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Output 2</a:t>
              </a: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E-</a:t>
              </a:r>
              <a:r>
                <a:rPr lang="en-US" dirty="0" err="1">
                  <a:solidFill>
                    <a:schemeClr val="bg1"/>
                  </a:solidFill>
                </a:rPr>
                <a:t>katalog</a:t>
              </a:r>
              <a:r>
                <a:rPr lang="en-US" dirty="0">
                  <a:solidFill>
                    <a:schemeClr val="bg1"/>
                  </a:solidFill>
                </a:rPr>
                <a:t> (</a:t>
              </a:r>
              <a:r>
                <a:rPr lang="en-US" dirty="0" err="1">
                  <a:solidFill>
                    <a:schemeClr val="bg1"/>
                  </a:solidFill>
                </a:rPr>
                <a:t>lokal</a:t>
              </a:r>
              <a:r>
                <a:rPr lang="en-US" dirty="0">
                  <a:solidFill>
                    <a:schemeClr val="bg1"/>
                  </a:solidFill>
                </a:rPr>
                <a:t> &amp; </a:t>
              </a:r>
              <a:r>
                <a:rPr lang="en-US" dirty="0" err="1">
                  <a:solidFill>
                    <a:schemeClr val="bg1"/>
                  </a:solidFill>
                </a:rPr>
                <a:t>sektoral</a:t>
              </a:r>
              <a:r>
                <a:rPr lang="en-US" dirty="0">
                  <a:solidFill>
                    <a:schemeClr val="bg1"/>
                  </a:solidFill>
                </a:rPr>
                <a:t>)</a:t>
              </a:r>
            </a:p>
            <a:p>
              <a:pPr algn="ctr"/>
              <a:endParaRPr lang="en-US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="" xmlns:a16="http://schemas.microsoft.com/office/drawing/2014/main" id="{71F419A4-AA57-8E4D-9C8A-5DAE6EE08201}"/>
                </a:ext>
              </a:extLst>
            </p:cNvPr>
            <p:cNvSpPr/>
            <p:nvPr/>
          </p:nvSpPr>
          <p:spPr>
            <a:xfrm>
              <a:off x="6182499" y="4103898"/>
              <a:ext cx="2591884" cy="95378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solidFill>
                  <a:schemeClr val="bg1"/>
                </a:solidFill>
              </a:endParaRPr>
            </a:p>
            <a:p>
              <a:pPr algn="ctr"/>
              <a:r>
                <a:rPr lang="en-US" dirty="0">
                  <a:solidFill>
                    <a:schemeClr val="bg1"/>
                  </a:solidFill>
                </a:rPr>
                <a:t>Output 3</a:t>
              </a:r>
            </a:p>
            <a:p>
              <a:pPr algn="ctr"/>
              <a:r>
                <a:rPr lang="en-US" dirty="0" err="1">
                  <a:solidFill>
                    <a:schemeClr val="bg1"/>
                  </a:solidFill>
                </a:rPr>
                <a:t>Pengadaan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Langsung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secara</a:t>
              </a:r>
              <a:r>
                <a:rPr lang="en-US" dirty="0">
                  <a:solidFill>
                    <a:schemeClr val="bg1"/>
                  </a:solidFill>
                </a:rPr>
                <a:t> </a:t>
              </a:r>
              <a:r>
                <a:rPr lang="en-US" dirty="0" err="1">
                  <a:solidFill>
                    <a:schemeClr val="bg1"/>
                  </a:solidFill>
                </a:rPr>
                <a:t>elektronik</a:t>
              </a:r>
              <a:r>
                <a:rPr lang="en-US" dirty="0">
                  <a:solidFill>
                    <a:schemeClr val="bg1"/>
                  </a:solidFill>
                </a:rPr>
                <a:t> (PLSE)</a:t>
              </a:r>
            </a:p>
            <a:p>
              <a:pPr algn="ctr"/>
              <a:endParaRPr lang="en-US" dirty="0"/>
            </a:p>
          </p:txBody>
        </p:sp>
        <p:cxnSp>
          <p:nvCxnSpPr>
            <p:cNvPr id="56" name="Elbow Connector 55">
              <a:extLst>
                <a:ext uri="{FF2B5EF4-FFF2-40B4-BE49-F238E27FC236}">
                  <a16:creationId xmlns="" xmlns:a16="http://schemas.microsoft.com/office/drawing/2014/main" id="{4AAC3D47-0922-BC46-8B7F-A44DE0A78E87}"/>
                </a:ext>
              </a:extLst>
            </p:cNvPr>
            <p:cNvCxnSpPr>
              <a:stCxn id="45" idx="2"/>
              <a:endCxn id="46" idx="0"/>
            </p:cNvCxnSpPr>
            <p:nvPr/>
          </p:nvCxnSpPr>
          <p:spPr>
            <a:xfrm rot="5400000">
              <a:off x="4081265" y="-574800"/>
              <a:ext cx="336178" cy="3486771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Elbow Connector 56">
              <a:extLst>
                <a:ext uri="{FF2B5EF4-FFF2-40B4-BE49-F238E27FC236}">
                  <a16:creationId xmlns="" xmlns:a16="http://schemas.microsoft.com/office/drawing/2014/main" id="{F3EDBF3F-AB6C-5C46-9EFC-C3CB44B186BB}"/>
                </a:ext>
              </a:extLst>
            </p:cNvPr>
            <p:cNvCxnSpPr>
              <a:stCxn id="45" idx="2"/>
              <a:endCxn id="48" idx="0"/>
            </p:cNvCxnSpPr>
            <p:nvPr/>
          </p:nvCxnSpPr>
          <p:spPr>
            <a:xfrm rot="16200000" flipH="1">
              <a:off x="7530850" y="-537615"/>
              <a:ext cx="309672" cy="3385894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="" xmlns:a16="http://schemas.microsoft.com/office/drawing/2014/main" id="{8C389655-1C69-F644-9594-2FA6EE0C14BF}"/>
                </a:ext>
              </a:extLst>
            </p:cNvPr>
            <p:cNvCxnSpPr>
              <a:stCxn id="45" idx="2"/>
              <a:endCxn id="47" idx="0"/>
            </p:cNvCxnSpPr>
            <p:nvPr/>
          </p:nvCxnSpPr>
          <p:spPr>
            <a:xfrm flipH="1">
              <a:off x="5986327" y="1000496"/>
              <a:ext cx="6412" cy="33617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Elbow Connector 58">
              <a:extLst>
                <a:ext uri="{FF2B5EF4-FFF2-40B4-BE49-F238E27FC236}">
                  <a16:creationId xmlns="" xmlns:a16="http://schemas.microsoft.com/office/drawing/2014/main" id="{30694DAD-3A7D-B64B-9C8F-93A45B28994D}"/>
                </a:ext>
              </a:extLst>
            </p:cNvPr>
            <p:cNvCxnSpPr>
              <a:stCxn id="47" idx="2"/>
              <a:endCxn id="49" idx="0"/>
            </p:cNvCxnSpPr>
            <p:nvPr/>
          </p:nvCxnSpPr>
          <p:spPr>
            <a:xfrm rot="5400000">
              <a:off x="3796315" y="201724"/>
              <a:ext cx="283167" cy="4096859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Elbow Connector 59">
              <a:extLst>
                <a:ext uri="{FF2B5EF4-FFF2-40B4-BE49-F238E27FC236}">
                  <a16:creationId xmlns="" xmlns:a16="http://schemas.microsoft.com/office/drawing/2014/main" id="{640D3556-D577-9949-A446-A43775261C0A}"/>
                </a:ext>
              </a:extLst>
            </p:cNvPr>
            <p:cNvCxnSpPr>
              <a:stCxn id="47" idx="2"/>
              <a:endCxn id="52" idx="0"/>
            </p:cNvCxnSpPr>
            <p:nvPr/>
          </p:nvCxnSpPr>
          <p:spPr>
            <a:xfrm rot="16200000" flipH="1">
              <a:off x="8066948" y="27949"/>
              <a:ext cx="283166" cy="444440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Elbow Connector 60">
              <a:extLst>
                <a:ext uri="{FF2B5EF4-FFF2-40B4-BE49-F238E27FC236}">
                  <a16:creationId xmlns="" xmlns:a16="http://schemas.microsoft.com/office/drawing/2014/main" id="{70827CC6-E333-D140-88DD-E4224FA465E6}"/>
                </a:ext>
              </a:extLst>
            </p:cNvPr>
            <p:cNvCxnSpPr>
              <a:stCxn id="47" idx="2"/>
              <a:endCxn id="50" idx="0"/>
            </p:cNvCxnSpPr>
            <p:nvPr/>
          </p:nvCxnSpPr>
          <p:spPr>
            <a:xfrm rot="5400000">
              <a:off x="5222287" y="1627696"/>
              <a:ext cx="283167" cy="1244914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Elbow Connector 61">
              <a:extLst>
                <a:ext uri="{FF2B5EF4-FFF2-40B4-BE49-F238E27FC236}">
                  <a16:creationId xmlns="" xmlns:a16="http://schemas.microsoft.com/office/drawing/2014/main" id="{7863DE25-2219-9240-9332-4CD9FA9B0F7A}"/>
                </a:ext>
              </a:extLst>
            </p:cNvPr>
            <p:cNvCxnSpPr>
              <a:stCxn id="47" idx="2"/>
              <a:endCxn id="51" idx="0"/>
            </p:cNvCxnSpPr>
            <p:nvPr/>
          </p:nvCxnSpPr>
          <p:spPr>
            <a:xfrm rot="16200000" flipH="1">
              <a:off x="6648259" y="1446637"/>
              <a:ext cx="283166" cy="1607031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Elbow Connector 62">
              <a:extLst>
                <a:ext uri="{FF2B5EF4-FFF2-40B4-BE49-F238E27FC236}">
                  <a16:creationId xmlns="" xmlns:a16="http://schemas.microsoft.com/office/drawing/2014/main" id="{CD0D01A5-93F4-C945-BDB4-FA5559BCD239}"/>
                </a:ext>
              </a:extLst>
            </p:cNvPr>
            <p:cNvCxnSpPr>
              <a:stCxn id="50" idx="2"/>
              <a:endCxn id="53" idx="0"/>
            </p:cNvCxnSpPr>
            <p:nvPr/>
          </p:nvCxnSpPr>
          <p:spPr>
            <a:xfrm rot="5400000">
              <a:off x="3286043" y="2653978"/>
              <a:ext cx="437453" cy="2473289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Elbow Connector 63">
              <a:extLst>
                <a:ext uri="{FF2B5EF4-FFF2-40B4-BE49-F238E27FC236}">
                  <a16:creationId xmlns="" xmlns:a16="http://schemas.microsoft.com/office/drawing/2014/main" id="{84C26A9F-EDFE-0D45-94EF-F5DF429D2529}"/>
                </a:ext>
              </a:extLst>
            </p:cNvPr>
            <p:cNvCxnSpPr>
              <a:stCxn id="50" idx="2"/>
              <a:endCxn id="55" idx="0"/>
            </p:cNvCxnSpPr>
            <p:nvPr/>
          </p:nvCxnSpPr>
          <p:spPr>
            <a:xfrm rot="16200000" flipH="1">
              <a:off x="5893926" y="2519383"/>
              <a:ext cx="432002" cy="2737028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="" xmlns:a16="http://schemas.microsoft.com/office/drawing/2014/main" id="{6C5D44FF-28AF-E344-A990-CDB2A4DF2FE2}"/>
                </a:ext>
              </a:extLst>
            </p:cNvPr>
            <p:cNvCxnSpPr>
              <a:cxnSpLocks/>
              <a:stCxn id="50" idx="2"/>
              <a:endCxn id="54" idx="0"/>
            </p:cNvCxnSpPr>
            <p:nvPr/>
          </p:nvCxnSpPr>
          <p:spPr>
            <a:xfrm>
              <a:off x="4741413" y="3671896"/>
              <a:ext cx="8688" cy="43200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5018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7480" y="287296"/>
            <a:ext cx="11573197" cy="724247"/>
          </a:xfrm>
        </p:spPr>
        <p:txBody>
          <a:bodyPr/>
          <a:lstStyle/>
          <a:p>
            <a:r>
              <a:rPr lang="id-ID" sz="3600" dirty="0" smtClean="0"/>
              <a:t>Target Output 2 (e-Katalog Lokal)</a:t>
            </a:r>
          </a:p>
          <a:p>
            <a:r>
              <a:rPr lang="id-ID" sz="3200" dirty="0" smtClean="0"/>
              <a:t>Implementasi Pelaksanaan E-Katalog Lokal Di Jawa Tengah</a:t>
            </a:r>
            <a:endParaRPr lang="en-US" sz="3200" dirty="0"/>
          </a:p>
        </p:txBody>
      </p:sp>
      <p:sp>
        <p:nvSpPr>
          <p:cNvPr id="3" name="Rounded Rectangle 46">
            <a:extLst>
              <a:ext uri="{FF2B5EF4-FFF2-40B4-BE49-F238E27FC236}">
                <a16:creationId xmlns:a16="http://schemas.microsoft.com/office/drawing/2014/main" xmlns="" id="{BE20E4B9-67EF-49AC-B76F-ACC1A03C69E7}"/>
              </a:ext>
            </a:extLst>
          </p:cNvPr>
          <p:cNvSpPr/>
          <p:nvPr/>
        </p:nvSpPr>
        <p:spPr>
          <a:xfrm rot="18900000">
            <a:off x="1036514" y="1786842"/>
            <a:ext cx="469554" cy="469554"/>
          </a:xfrm>
          <a:prstGeom prst="roundRect">
            <a:avLst>
              <a:gd name="adj" fmla="val 156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" name="Rounded Rectangle 47">
            <a:extLst>
              <a:ext uri="{FF2B5EF4-FFF2-40B4-BE49-F238E27FC236}">
                <a16:creationId xmlns:a16="http://schemas.microsoft.com/office/drawing/2014/main" xmlns="" id="{17AE30B6-F8FF-4F8A-AB7F-E61F27FF07FE}"/>
              </a:ext>
            </a:extLst>
          </p:cNvPr>
          <p:cNvSpPr/>
          <p:nvPr/>
        </p:nvSpPr>
        <p:spPr>
          <a:xfrm rot="18900000">
            <a:off x="1036514" y="2930198"/>
            <a:ext cx="469554" cy="469554"/>
          </a:xfrm>
          <a:prstGeom prst="roundRect">
            <a:avLst>
              <a:gd name="adj" fmla="val 15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Rounded Rectangle 48">
            <a:extLst>
              <a:ext uri="{FF2B5EF4-FFF2-40B4-BE49-F238E27FC236}">
                <a16:creationId xmlns:a16="http://schemas.microsoft.com/office/drawing/2014/main" xmlns="" id="{9C0DD38F-0AB7-41EB-A898-D12A2FF3C850}"/>
              </a:ext>
            </a:extLst>
          </p:cNvPr>
          <p:cNvSpPr/>
          <p:nvPr/>
        </p:nvSpPr>
        <p:spPr>
          <a:xfrm rot="18900000">
            <a:off x="10660238" y="2469604"/>
            <a:ext cx="469554" cy="469554"/>
          </a:xfrm>
          <a:prstGeom prst="roundRect">
            <a:avLst>
              <a:gd name="adj" fmla="val 1561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6" name="Rounded Rectangle 49">
            <a:extLst>
              <a:ext uri="{FF2B5EF4-FFF2-40B4-BE49-F238E27FC236}">
                <a16:creationId xmlns:a16="http://schemas.microsoft.com/office/drawing/2014/main" xmlns="" id="{C784B5A1-043D-41D8-A935-271607674935}"/>
              </a:ext>
            </a:extLst>
          </p:cNvPr>
          <p:cNvSpPr/>
          <p:nvPr/>
        </p:nvSpPr>
        <p:spPr>
          <a:xfrm rot="18900000">
            <a:off x="10664978" y="3613808"/>
            <a:ext cx="469554" cy="469554"/>
          </a:xfrm>
          <a:prstGeom prst="roundRect">
            <a:avLst>
              <a:gd name="adj" fmla="val 1561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6ACBEF8-DC9E-440C-A93D-ACB904A626A6}"/>
              </a:ext>
            </a:extLst>
          </p:cNvPr>
          <p:cNvSpPr txBox="1"/>
          <p:nvPr/>
        </p:nvSpPr>
        <p:spPr>
          <a:xfrm>
            <a:off x="7733926" y="3866357"/>
            <a:ext cx="2899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Proses</a:t>
            </a:r>
            <a:r>
              <a:rPr lang="id-ID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  <a:r>
              <a:rPr lang="id-ID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Tayang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DE8CBB8-A5C0-4B2A-8D37-B2248D9A469B}"/>
              </a:ext>
            </a:extLst>
          </p:cNvPr>
          <p:cNvSpPr txBox="1"/>
          <p:nvPr/>
        </p:nvSpPr>
        <p:spPr>
          <a:xfrm>
            <a:off x="7724139" y="3543638"/>
            <a:ext cx="2908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Rumah Sederhana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82E685F0-62A8-4914-A7AF-3A9BCB2D28F7}"/>
              </a:ext>
            </a:extLst>
          </p:cNvPr>
          <p:cNvCxnSpPr/>
          <p:nvPr/>
        </p:nvCxnSpPr>
        <p:spPr>
          <a:xfrm>
            <a:off x="7653240" y="3857212"/>
            <a:ext cx="2952000" cy="0"/>
          </a:xfrm>
          <a:prstGeom prst="line">
            <a:avLst/>
          </a:prstGeom>
          <a:ln w="12700">
            <a:solidFill>
              <a:schemeClr val="accent4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D8D95E9-78B8-4026-941B-27ADF5D73D5E}"/>
              </a:ext>
            </a:extLst>
          </p:cNvPr>
          <p:cNvSpPr txBox="1"/>
          <p:nvPr/>
        </p:nvSpPr>
        <p:spPr>
          <a:xfrm>
            <a:off x="1578801" y="2020975"/>
            <a:ext cx="2899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Telah Tayang (Addendum)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E0CAA0D-C5EA-4494-A592-9384DAED0729}"/>
              </a:ext>
            </a:extLst>
          </p:cNvPr>
          <p:cNvSpPr txBox="1"/>
          <p:nvPr/>
        </p:nvSpPr>
        <p:spPr>
          <a:xfrm>
            <a:off x="1580402" y="1710132"/>
            <a:ext cx="2908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Hotmix – Bahan Asbuton CPHMA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5A5D3B87-D993-4023-B277-E36761C6565B}"/>
              </a:ext>
            </a:extLst>
          </p:cNvPr>
          <p:cNvCxnSpPr/>
          <p:nvPr/>
        </p:nvCxnSpPr>
        <p:spPr>
          <a:xfrm>
            <a:off x="1555320" y="2013369"/>
            <a:ext cx="2952000" cy="2612"/>
          </a:xfrm>
          <a:prstGeom prst="line">
            <a:avLst/>
          </a:prstGeom>
          <a:ln w="127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892171F-E377-4F30-A905-AD7400BB440B}"/>
              </a:ext>
            </a:extLst>
          </p:cNvPr>
          <p:cNvSpPr txBox="1"/>
          <p:nvPr/>
        </p:nvSpPr>
        <p:spPr>
          <a:xfrm>
            <a:off x="1578801" y="3164975"/>
            <a:ext cx="2899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Telah Tayang (05 Maret 2021)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F05C605-DA5B-4B60-AB61-9572164EA088}"/>
              </a:ext>
            </a:extLst>
          </p:cNvPr>
          <p:cNvSpPr txBox="1"/>
          <p:nvPr/>
        </p:nvSpPr>
        <p:spPr>
          <a:xfrm>
            <a:off x="1580402" y="2854132"/>
            <a:ext cx="2908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Pupuk KNO3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B49294D7-806B-47B1-83FE-2A77B059D0B9}"/>
              </a:ext>
            </a:extLst>
          </p:cNvPr>
          <p:cNvCxnSpPr>
            <a:cxnSpLocks/>
          </p:cNvCxnSpPr>
          <p:nvPr/>
        </p:nvCxnSpPr>
        <p:spPr>
          <a:xfrm flipV="1">
            <a:off x="1555320" y="3157134"/>
            <a:ext cx="2952000" cy="237"/>
          </a:xfrm>
          <a:prstGeom prst="line">
            <a:avLst/>
          </a:prstGeom>
          <a:ln w="127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D4BC82A-55BE-4490-81CC-6D33F440FC91}"/>
              </a:ext>
            </a:extLst>
          </p:cNvPr>
          <p:cNvSpPr txBox="1"/>
          <p:nvPr/>
        </p:nvSpPr>
        <p:spPr>
          <a:xfrm>
            <a:off x="7770358" y="2722357"/>
            <a:ext cx="2899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Proses Tayang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8AECE00-62E4-408B-9EC9-0CB2441FD375}"/>
              </a:ext>
            </a:extLst>
          </p:cNvPr>
          <p:cNvSpPr txBox="1"/>
          <p:nvPr/>
        </p:nvSpPr>
        <p:spPr>
          <a:xfrm>
            <a:off x="7760571" y="2399638"/>
            <a:ext cx="2908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d-ID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Marka Jalan Thermoplastic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C4496A9A-F1FE-4249-A83A-A87C66475E7E}"/>
              </a:ext>
            </a:extLst>
          </p:cNvPr>
          <p:cNvCxnSpPr/>
          <p:nvPr/>
        </p:nvCxnSpPr>
        <p:spPr>
          <a:xfrm>
            <a:off x="7653240" y="2713212"/>
            <a:ext cx="2952000" cy="0"/>
          </a:xfrm>
          <a:prstGeom prst="line">
            <a:avLst/>
          </a:prstGeom>
          <a:ln w="12700">
            <a:solidFill>
              <a:schemeClr val="accent3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3511FCF3-B290-4B44-975C-4C89FDF7E851}"/>
              </a:ext>
            </a:extLst>
          </p:cNvPr>
          <p:cNvSpPr txBox="1"/>
          <p:nvPr/>
        </p:nvSpPr>
        <p:spPr>
          <a:xfrm>
            <a:off x="5678427" y="3676657"/>
            <a:ext cx="951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>
                <a:ln w="12700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62%</a:t>
            </a:r>
            <a:endParaRPr lang="ko-KR" altLang="en-US" sz="2800" b="1" dirty="0">
              <a:ln w="12700">
                <a:solidFill>
                  <a:schemeClr val="bg1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16">
            <a:extLst>
              <a:ext uri="{FF2B5EF4-FFF2-40B4-BE49-F238E27FC236}">
                <a16:creationId xmlns:a16="http://schemas.microsoft.com/office/drawing/2014/main" xmlns="" id="{FF4448C5-DDC3-4168-8C5C-4E1A20C37AAA}"/>
              </a:ext>
            </a:extLst>
          </p:cNvPr>
          <p:cNvSpPr/>
          <p:nvPr/>
        </p:nvSpPr>
        <p:spPr>
          <a:xfrm rot="2700000">
            <a:off x="1181637" y="2991481"/>
            <a:ext cx="191185" cy="34275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0" name="Rectangle 9">
            <a:extLst>
              <a:ext uri="{FF2B5EF4-FFF2-40B4-BE49-F238E27FC236}">
                <a16:creationId xmlns:a16="http://schemas.microsoft.com/office/drawing/2014/main" xmlns="" id="{EE7BCC11-501E-446A-AC0D-D4BE1C5951BC}"/>
              </a:ext>
            </a:extLst>
          </p:cNvPr>
          <p:cNvSpPr/>
          <p:nvPr/>
        </p:nvSpPr>
        <p:spPr>
          <a:xfrm>
            <a:off x="1159850" y="1908088"/>
            <a:ext cx="236869" cy="22173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2" name="Oval 21">
            <a:extLst>
              <a:ext uri="{FF2B5EF4-FFF2-40B4-BE49-F238E27FC236}">
                <a16:creationId xmlns:a16="http://schemas.microsoft.com/office/drawing/2014/main" xmlns="" id="{DF53F751-256A-4392-BB38-04BD86777E4A}"/>
              </a:ext>
            </a:extLst>
          </p:cNvPr>
          <p:cNvSpPr>
            <a:spLocks noChangeAspect="1"/>
          </p:cNvSpPr>
          <p:nvPr/>
        </p:nvSpPr>
        <p:spPr>
          <a:xfrm>
            <a:off x="10776880" y="3724624"/>
            <a:ext cx="254996" cy="257126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43" name="Rounded Rectangle 46">
            <a:extLst>
              <a:ext uri="{FF2B5EF4-FFF2-40B4-BE49-F238E27FC236}">
                <a16:creationId xmlns:a16="http://schemas.microsoft.com/office/drawing/2014/main" xmlns="" id="{BE20E4B9-67EF-49AC-B76F-ACC1A03C69E7}"/>
              </a:ext>
            </a:extLst>
          </p:cNvPr>
          <p:cNvSpPr/>
          <p:nvPr/>
        </p:nvSpPr>
        <p:spPr>
          <a:xfrm rot="18900000">
            <a:off x="1036514" y="4053016"/>
            <a:ext cx="469554" cy="469554"/>
          </a:xfrm>
          <a:prstGeom prst="roundRect">
            <a:avLst>
              <a:gd name="adj" fmla="val 1561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BD8D95E9-78B8-4026-941B-27ADF5D73D5E}"/>
              </a:ext>
            </a:extLst>
          </p:cNvPr>
          <p:cNvSpPr txBox="1"/>
          <p:nvPr/>
        </p:nvSpPr>
        <p:spPr>
          <a:xfrm>
            <a:off x="1578801" y="4287149"/>
            <a:ext cx="2899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Telah</a:t>
            </a:r>
            <a:r>
              <a:rPr lang="id-ID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Tayang (</a:t>
            </a:r>
            <a:r>
              <a:rPr lang="id-ID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05</a:t>
            </a:r>
            <a:r>
              <a:rPr lang="id-ID" altLang="ko-K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Maret 2021)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xmlns="" id="{DE0CAA0D-C5EA-4494-A592-9384DAED0729}"/>
              </a:ext>
            </a:extLst>
          </p:cNvPr>
          <p:cNvSpPr txBox="1"/>
          <p:nvPr/>
        </p:nvSpPr>
        <p:spPr>
          <a:xfrm>
            <a:off x="1580402" y="3976306"/>
            <a:ext cx="2908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Jasa Kebersihan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xmlns="" id="{5A5D3B87-D993-4023-B277-E36761C6565B}"/>
              </a:ext>
            </a:extLst>
          </p:cNvPr>
          <p:cNvCxnSpPr/>
          <p:nvPr/>
        </p:nvCxnSpPr>
        <p:spPr>
          <a:xfrm>
            <a:off x="1555320" y="4279543"/>
            <a:ext cx="2952000" cy="2612"/>
          </a:xfrm>
          <a:prstGeom prst="line">
            <a:avLst/>
          </a:prstGeom>
          <a:ln w="12700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9">
            <a:extLst>
              <a:ext uri="{FF2B5EF4-FFF2-40B4-BE49-F238E27FC236}">
                <a16:creationId xmlns:a16="http://schemas.microsoft.com/office/drawing/2014/main" xmlns="" id="{EE7BCC11-501E-446A-AC0D-D4BE1C5951BC}"/>
              </a:ext>
            </a:extLst>
          </p:cNvPr>
          <p:cNvSpPr/>
          <p:nvPr/>
        </p:nvSpPr>
        <p:spPr>
          <a:xfrm>
            <a:off x="1159850" y="4174262"/>
            <a:ext cx="236869" cy="221731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3" name="Rounded Rectangle 47">
            <a:extLst>
              <a:ext uri="{FF2B5EF4-FFF2-40B4-BE49-F238E27FC236}">
                <a16:creationId xmlns:a16="http://schemas.microsoft.com/office/drawing/2014/main" xmlns="" id="{17AE30B6-F8FF-4F8A-AB7F-E61F27FF07FE}"/>
              </a:ext>
            </a:extLst>
          </p:cNvPr>
          <p:cNvSpPr/>
          <p:nvPr/>
        </p:nvSpPr>
        <p:spPr>
          <a:xfrm rot="18900000">
            <a:off x="1008159" y="5202504"/>
            <a:ext cx="469554" cy="469554"/>
          </a:xfrm>
          <a:prstGeom prst="roundRect">
            <a:avLst>
              <a:gd name="adj" fmla="val 156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B892171F-E377-4F30-A905-AD7400BB440B}"/>
              </a:ext>
            </a:extLst>
          </p:cNvPr>
          <p:cNvSpPr txBox="1"/>
          <p:nvPr/>
        </p:nvSpPr>
        <p:spPr>
          <a:xfrm>
            <a:off x="1550446" y="5437281"/>
            <a:ext cx="28995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Telah Tayang (05 Maret 2021)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2F05C605-DA5B-4B60-AB61-9572164EA088}"/>
              </a:ext>
            </a:extLst>
          </p:cNvPr>
          <p:cNvSpPr txBox="1"/>
          <p:nvPr/>
        </p:nvSpPr>
        <p:spPr>
          <a:xfrm>
            <a:off x="1552047" y="5126438"/>
            <a:ext cx="2908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Jasa Keamanan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xmlns="" id="{B49294D7-806B-47B1-83FE-2A77B059D0B9}"/>
              </a:ext>
            </a:extLst>
          </p:cNvPr>
          <p:cNvCxnSpPr>
            <a:cxnSpLocks/>
          </p:cNvCxnSpPr>
          <p:nvPr/>
        </p:nvCxnSpPr>
        <p:spPr>
          <a:xfrm flipV="1">
            <a:off x="1526965" y="5429440"/>
            <a:ext cx="2952000" cy="237"/>
          </a:xfrm>
          <a:prstGeom prst="line">
            <a:avLst/>
          </a:prstGeom>
          <a:ln w="127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16">
            <a:extLst>
              <a:ext uri="{FF2B5EF4-FFF2-40B4-BE49-F238E27FC236}">
                <a16:creationId xmlns:a16="http://schemas.microsoft.com/office/drawing/2014/main" xmlns="" id="{FF4448C5-DDC3-4168-8C5C-4E1A20C37AAA}"/>
              </a:ext>
            </a:extLst>
          </p:cNvPr>
          <p:cNvSpPr/>
          <p:nvPr/>
        </p:nvSpPr>
        <p:spPr>
          <a:xfrm rot="2700000">
            <a:off x="1153282" y="5263787"/>
            <a:ext cx="191185" cy="34275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58" name="Up Arrow 7">
            <a:extLst>
              <a:ext uri="{FF2B5EF4-FFF2-40B4-BE49-F238E27FC236}">
                <a16:creationId xmlns:a16="http://schemas.microsoft.com/office/drawing/2014/main" xmlns="" id="{64E44ECC-E4BB-479B-981E-9ED783C58A69}"/>
              </a:ext>
            </a:extLst>
          </p:cNvPr>
          <p:cNvSpPr/>
          <p:nvPr/>
        </p:nvSpPr>
        <p:spPr>
          <a:xfrm rot="16200000">
            <a:off x="5379219" y="4463348"/>
            <a:ext cx="1293326" cy="2002902"/>
          </a:xfrm>
          <a:prstGeom prst="upArrow">
            <a:avLst>
              <a:gd name="adj1" fmla="val 50000"/>
              <a:gd name="adj2" fmla="val 6193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60" name="Rectangle 59"/>
          <p:cNvSpPr/>
          <p:nvPr/>
        </p:nvSpPr>
        <p:spPr>
          <a:xfrm>
            <a:off x="5338278" y="5149399"/>
            <a:ext cx="1689055" cy="5757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b="1" dirty="0" smtClean="0">
                <a:solidFill>
                  <a:schemeClr val="bg1"/>
                </a:solidFill>
              </a:rPr>
              <a:t>Komoditas Telah Tayang</a:t>
            </a:r>
            <a:endParaRPr lang="id-ID" sz="1600" b="1" dirty="0">
              <a:solidFill>
                <a:schemeClr val="bg1"/>
              </a:solidFill>
            </a:endParaRPr>
          </a:p>
        </p:txBody>
      </p:sp>
      <p:sp>
        <p:nvSpPr>
          <p:cNvPr id="62" name="Rectangle 16">
            <a:extLst>
              <a:ext uri="{FF2B5EF4-FFF2-40B4-BE49-F238E27FC236}">
                <a16:creationId xmlns:a16="http://schemas.microsoft.com/office/drawing/2014/main" xmlns="" id="{FF4448C5-DDC3-4168-8C5C-4E1A20C37AAA}"/>
              </a:ext>
            </a:extLst>
          </p:cNvPr>
          <p:cNvSpPr/>
          <p:nvPr/>
        </p:nvSpPr>
        <p:spPr>
          <a:xfrm rot="2700000">
            <a:off x="10799422" y="2509465"/>
            <a:ext cx="191185" cy="342759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 dirty="0"/>
          </a:p>
        </p:txBody>
      </p:sp>
      <p:sp>
        <p:nvSpPr>
          <p:cNvPr id="63" name="Up Arrow 7">
            <a:extLst>
              <a:ext uri="{FF2B5EF4-FFF2-40B4-BE49-F238E27FC236}">
                <a16:creationId xmlns:a16="http://schemas.microsoft.com/office/drawing/2014/main" xmlns="" id="{64E44ECC-E4BB-479B-981E-9ED783C58A69}"/>
              </a:ext>
            </a:extLst>
          </p:cNvPr>
          <p:cNvSpPr/>
          <p:nvPr/>
        </p:nvSpPr>
        <p:spPr>
          <a:xfrm rot="5400000">
            <a:off x="5925009" y="1443010"/>
            <a:ext cx="1368805" cy="1861971"/>
          </a:xfrm>
          <a:prstGeom prst="upArrow">
            <a:avLst>
              <a:gd name="adj1" fmla="val 50000"/>
              <a:gd name="adj2" fmla="val 6193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600" dirty="0"/>
          </a:p>
        </p:txBody>
      </p:sp>
      <p:sp>
        <p:nvSpPr>
          <p:cNvPr id="64" name="Rectangle 63"/>
          <p:cNvSpPr/>
          <p:nvPr/>
        </p:nvSpPr>
        <p:spPr>
          <a:xfrm>
            <a:off x="5640959" y="2048961"/>
            <a:ext cx="1570207" cy="6093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b="1" dirty="0" smtClean="0">
                <a:solidFill>
                  <a:schemeClr val="bg1"/>
                </a:solidFill>
              </a:rPr>
              <a:t>Komoditas ProsesTayang</a:t>
            </a:r>
            <a:endParaRPr lang="id-ID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27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9E2714A-BE29-4E83-A155-D5802C472B0A}"/>
              </a:ext>
            </a:extLst>
          </p:cNvPr>
          <p:cNvSpPr txBox="1"/>
          <p:nvPr/>
        </p:nvSpPr>
        <p:spPr>
          <a:xfrm>
            <a:off x="0" y="4597193"/>
            <a:ext cx="12192000" cy="1015663"/>
          </a:xfrm>
          <a:prstGeom prst="rect">
            <a:avLst/>
          </a:prstGeom>
          <a:solidFill>
            <a:schemeClr val="accent2">
              <a:lumMod val="75000"/>
              <a:alpha val="57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6000" dirty="0">
                <a:solidFill>
                  <a:schemeClr val="bg1"/>
                </a:solidFill>
                <a:cs typeface="Arial" pitchFamily="34" charset="0"/>
              </a:rPr>
              <a:t>THANK YOU</a:t>
            </a:r>
            <a:endParaRPr lang="ko-KR" altLang="en-US" sz="60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05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nts Slide Master">
  <a:themeElements>
    <a:clrScheme name="ALLPPT-SOCCER SPORT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SOCCER SPORT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302</Words>
  <Application>Microsoft Office PowerPoint</Application>
  <PresentationFormat>Widescreen</PresentationFormat>
  <Paragraphs>80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Arial Unicode MS</vt:lpstr>
      <vt:lpstr>Calibri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59</cp:revision>
  <cp:lastPrinted>2021-03-22T08:18:02Z</cp:lastPrinted>
  <dcterms:created xsi:type="dcterms:W3CDTF">2020-01-20T05:08:25Z</dcterms:created>
  <dcterms:modified xsi:type="dcterms:W3CDTF">2021-03-22T08:30:10Z</dcterms:modified>
</cp:coreProperties>
</file>