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51" r:id="rId2"/>
    <p:sldMasterId id="2147483654" r:id="rId3"/>
  </p:sldMasterIdLst>
  <p:notesMasterIdLst>
    <p:notesMasterId r:id="rId12"/>
  </p:notesMasterIdLst>
  <p:handoutMasterIdLst>
    <p:handoutMasterId r:id="rId13"/>
  </p:handoutMasterIdLst>
  <p:sldIdLst>
    <p:sldId id="299" r:id="rId4"/>
    <p:sldId id="302" r:id="rId5"/>
    <p:sldId id="285" r:id="rId6"/>
    <p:sldId id="307" r:id="rId7"/>
    <p:sldId id="304" r:id="rId8"/>
    <p:sldId id="308" r:id="rId9"/>
    <p:sldId id="305" r:id="rId10"/>
    <p:sldId id="306" r:id="rId11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07624"/>
    <a:srgbClr val="1C7DE1"/>
    <a:srgbClr val="F4BD2D"/>
    <a:srgbClr val="1ED4DE"/>
    <a:srgbClr val="E629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04" autoAdjust="0"/>
    <p:restoredTop sz="94660"/>
  </p:normalViewPr>
  <p:slideViewPr>
    <p:cSldViewPr showGuides="1">
      <p:cViewPr varScale="1">
        <p:scale>
          <a:sx n="145" d="100"/>
          <a:sy n="145" d="100"/>
        </p:scale>
        <p:origin x="648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83" d="100"/>
          <a:sy n="83" d="100"/>
        </p:scale>
        <p:origin x="5850" y="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452B2B-0BBC-4845-BD5C-6186374697E3}" type="datetimeFigureOut">
              <a:rPr lang="ko-KR" altLang="en-US" smtClean="0"/>
              <a:t>2021-02-15</a:t>
            </a:fld>
            <a:endParaRPr lang="ko-KR" alt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2153E3-D943-4A51-8AD5-41FA50EBC5B2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15958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CE2BE-F1DF-4BEC-A0E1-8E2035EED5C2}" type="datetimeFigureOut">
              <a:rPr lang="en-US" smtClean="0"/>
              <a:t>2/15/2021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44340F-D3DB-4FD0-B8F1-05F4BDCF43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461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44340F-D3DB-4FD0-B8F1-05F4BDCF432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32076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5"/>
          <p:cNvSpPr>
            <a:spLocks noGrp="1"/>
          </p:cNvSpPr>
          <p:nvPr>
            <p:ph type="title" hasCustomPrompt="1"/>
          </p:nvPr>
        </p:nvSpPr>
        <p:spPr>
          <a:xfrm>
            <a:off x="0" y="627534"/>
            <a:ext cx="9144000" cy="533308"/>
          </a:xfrm>
          <a:prstGeom prst="rect">
            <a:avLst/>
          </a:prstGeom>
        </p:spPr>
        <p:txBody>
          <a:bodyPr anchor="ctr"/>
          <a:lstStyle>
            <a:lvl1pPr>
              <a:buFontTx/>
              <a:buNone/>
              <a:defRPr sz="3600" b="1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>
                <a:ea typeface="맑은 고딕" pitchFamily="50" charset="-127"/>
              </a:rPr>
              <a:t>FREE PPT TEMPLATES</a:t>
            </a:r>
            <a:endParaRPr lang="ko-KR" altLang="en-US" dirty="0"/>
          </a:p>
        </p:txBody>
      </p:sp>
      <p:sp>
        <p:nvSpPr>
          <p:cNvPr id="4" name="Text Placeholder 9">
            <a:extLst>
              <a:ext uri="{FF2B5EF4-FFF2-40B4-BE49-F238E27FC236}">
                <a16:creationId xmlns:a16="http://schemas.microsoft.com/office/drawing/2014/main" xmlns="" id="{B3F0AB86-7940-4230-BC06-4EF20DC497B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0" y="1203598"/>
            <a:ext cx="9143999" cy="432000"/>
          </a:xfrm>
          <a:prstGeom prst="rect">
            <a:avLst/>
          </a:prstGeom>
        </p:spPr>
        <p:txBody>
          <a:bodyPr lIns="108000" anchor="ctr"/>
          <a:lstStyle>
            <a:lvl1pPr marL="0" indent="0" algn="ctr">
              <a:buNone/>
              <a:defRPr sz="1200" b="1" baseline="0">
                <a:solidFill>
                  <a:schemeClr val="tx1"/>
                </a:solidFill>
                <a:effectLst/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INSTERT THE TITLE</a:t>
            </a:r>
          </a:p>
          <a:p>
            <a:pPr lvl="0"/>
            <a:r>
              <a:rPr lang="en-US" altLang="ko-KR" dirty="0"/>
              <a:t>OF YOUR PRESENTATION HERE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04619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2716213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02024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4817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9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6012448" y="557440"/>
            <a:ext cx="2592000" cy="403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280313" y="557440"/>
            <a:ext cx="2592000" cy="40320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2089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3059900" y="1"/>
            <a:ext cx="30242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5721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5" hasCustomPrompt="1"/>
          </p:nvPr>
        </p:nvSpPr>
        <p:spPr>
          <a:xfrm>
            <a:off x="3059900" y="2571750"/>
            <a:ext cx="1512000" cy="2571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776476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2426012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4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553804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5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298220" y="540000"/>
            <a:ext cx="1728192" cy="403706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462618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0" y="-1"/>
            <a:ext cx="9144000" cy="514350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96912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그림 개체 틀 5">
            <a:extLst>
              <a:ext uri="{FF2B5EF4-FFF2-40B4-BE49-F238E27FC236}">
                <a16:creationId xmlns:a16="http://schemas.microsoft.com/office/drawing/2014/main" xmlns="" id="{C7304401-68B8-4E0E-A9DB-540B76DF928B}"/>
              </a:ext>
            </a:extLst>
          </p:cNvPr>
          <p:cNvSpPr>
            <a:spLocks noGrp="1"/>
          </p:cNvSpPr>
          <p:nvPr>
            <p:ph type="pic" idx="14" hasCustomPrompt="1"/>
          </p:nvPr>
        </p:nvSpPr>
        <p:spPr>
          <a:xfrm>
            <a:off x="3563888" y="638650"/>
            <a:ext cx="4320480" cy="4504851"/>
          </a:xfrm>
          <a:custGeom>
            <a:avLst/>
            <a:gdLst>
              <a:gd name="connsiteX0" fmla="*/ 2160240 w 4320480"/>
              <a:gd name="connsiteY0" fmla="*/ 0 h 4504851"/>
              <a:gd name="connsiteX1" fmla="*/ 4320480 w 4320480"/>
              <a:gd name="connsiteY1" fmla="*/ 4504851 h 4504851"/>
              <a:gd name="connsiteX2" fmla="*/ 0 w 4320480"/>
              <a:gd name="connsiteY2" fmla="*/ 4504851 h 45048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320480" h="4504851">
                <a:moveTo>
                  <a:pt x="2160240" y="0"/>
                </a:moveTo>
                <a:lnTo>
                  <a:pt x="4320480" y="4504851"/>
                </a:lnTo>
                <a:lnTo>
                  <a:pt x="0" y="4504851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xmlns="" id="{D2ABAD60-FE41-4786-B9AF-4454375D2129}"/>
              </a:ext>
            </a:extLst>
          </p:cNvPr>
          <p:cNvSpPr>
            <a:spLocks noGrp="1"/>
          </p:cNvSpPr>
          <p:nvPr>
            <p:ph type="pic" idx="11" hasCustomPrompt="1"/>
          </p:nvPr>
        </p:nvSpPr>
        <p:spPr>
          <a:xfrm>
            <a:off x="5635630" y="1"/>
            <a:ext cx="3508370" cy="4339267"/>
          </a:xfrm>
          <a:custGeom>
            <a:avLst/>
            <a:gdLst>
              <a:gd name="connsiteX0" fmla="*/ 0 w 3508370"/>
              <a:gd name="connsiteY0" fmla="*/ 0 h 4339267"/>
              <a:gd name="connsiteX1" fmla="*/ 3508370 w 3508370"/>
              <a:gd name="connsiteY1" fmla="*/ 0 h 4339267"/>
              <a:gd name="connsiteX2" fmla="*/ 3504823 w 3508370"/>
              <a:gd name="connsiteY2" fmla="*/ 1594801 h 4339267"/>
              <a:gd name="connsiteX3" fmla="*/ 2097974 w 3508370"/>
              <a:gd name="connsiteY3" fmla="*/ 4339267 h 43392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08370" h="4339267">
                <a:moveTo>
                  <a:pt x="0" y="0"/>
                </a:moveTo>
                <a:lnTo>
                  <a:pt x="3508370" y="0"/>
                </a:lnTo>
                <a:cubicBezTo>
                  <a:pt x="3507188" y="531600"/>
                  <a:pt x="3506005" y="1063201"/>
                  <a:pt x="3504823" y="1594801"/>
                </a:cubicBezTo>
                <a:lnTo>
                  <a:pt x="2097974" y="4339267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721802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0" y="0"/>
            <a:ext cx="5076056" cy="5143500"/>
          </a:xfrm>
          <a:prstGeom prst="rect">
            <a:avLst/>
          </a:prstGeom>
          <a:solidFill>
            <a:schemeClr val="bg1">
              <a:lumMod val="7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657298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hapes sets layou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242646" y="92609"/>
            <a:ext cx="8679898" cy="54318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50" b="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Fully Editable Shapes</a:t>
            </a:r>
          </a:p>
        </p:txBody>
      </p:sp>
    </p:spTree>
    <p:extLst>
      <p:ext uri="{BB962C8B-B14F-4D97-AF65-F5344CB8AC3E}">
        <p14:creationId xmlns:p14="http://schemas.microsoft.com/office/powerpoint/2010/main" val="452395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23478"/>
            <a:ext cx="9144000" cy="576064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4000" b="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pPr lvl="0"/>
            <a:r>
              <a:rPr lang="en-US" altLang="ko-KR" dirty="0"/>
              <a:t>ICON SETS LAYOUT</a:t>
            </a:r>
          </a:p>
        </p:txBody>
      </p:sp>
      <p:sp>
        <p:nvSpPr>
          <p:cNvPr id="13" name="Rounded Rectangle 12"/>
          <p:cNvSpPr/>
          <p:nvPr userDrawn="1"/>
        </p:nvSpPr>
        <p:spPr>
          <a:xfrm>
            <a:off x="354008" y="1131589"/>
            <a:ext cx="2849840" cy="3649171"/>
          </a:xfrm>
          <a:prstGeom prst="roundRect">
            <a:avLst>
              <a:gd name="adj" fmla="val 396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16" name="Rounded Rectangle 15"/>
          <p:cNvSpPr/>
          <p:nvPr userDrawn="1"/>
        </p:nvSpPr>
        <p:spPr>
          <a:xfrm>
            <a:off x="531932" y="1347500"/>
            <a:ext cx="108520" cy="3240473"/>
          </a:xfrm>
          <a:prstGeom prst="roundRect">
            <a:avLst>
              <a:gd name="adj" fmla="val 50000"/>
            </a:avLst>
          </a:prstGeom>
          <a:solidFill>
            <a:schemeClr val="bg1">
              <a:alpha val="41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/>
              </a:solidFill>
            </a:endParaRPr>
          </a:p>
        </p:txBody>
      </p:sp>
      <p:sp>
        <p:nvSpPr>
          <p:cNvPr id="17" name="Half Frame 16"/>
          <p:cNvSpPr/>
          <p:nvPr userDrawn="1"/>
        </p:nvSpPr>
        <p:spPr>
          <a:xfrm rot="5400000">
            <a:off x="2592642" y="1238201"/>
            <a:ext cx="502331" cy="502331"/>
          </a:xfrm>
          <a:prstGeom prst="halfFrame">
            <a:avLst>
              <a:gd name="adj1" fmla="val 23728"/>
              <a:gd name="adj2" fmla="val 24642"/>
            </a:avLst>
          </a:prstGeom>
          <a:solidFill>
            <a:schemeClr val="bg1">
              <a:alpha val="2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6560428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60842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 rot="10800000">
            <a:off x="3222000" y="3337155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 rot="10800000">
            <a:off x="3746892" y="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 rot="10800000">
            <a:off x="4041648" y="99959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xmlns="" id="{8E48000A-B218-4CCF-8C0E-D9ACDAFA26B8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312000" y="3430238"/>
            <a:ext cx="2520000" cy="1713262"/>
          </a:xfrm>
          <a:custGeom>
            <a:avLst/>
            <a:gdLst>
              <a:gd name="connsiteX0" fmla="*/ 1260000 w 2520000"/>
              <a:gd name="connsiteY0" fmla="*/ 0 h 1713262"/>
              <a:gd name="connsiteX1" fmla="*/ 2520000 w 2520000"/>
              <a:gd name="connsiteY1" fmla="*/ 1260000 h 1713262"/>
              <a:gd name="connsiteX2" fmla="*/ 2066250 w 2520000"/>
              <a:gd name="connsiteY2" fmla="*/ 1713262 h 1713262"/>
              <a:gd name="connsiteX3" fmla="*/ 439730 w 2520000"/>
              <a:gd name="connsiteY3" fmla="*/ 1706453 h 1713262"/>
              <a:gd name="connsiteX4" fmla="*/ 0 w 2520000"/>
              <a:gd name="connsiteY4" fmla="*/ 1260000 h 171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520000" h="1713262">
                <a:moveTo>
                  <a:pt x="1260000" y="0"/>
                </a:moveTo>
                <a:lnTo>
                  <a:pt x="2520000" y="1260000"/>
                </a:lnTo>
                <a:lnTo>
                  <a:pt x="2066250" y="1713262"/>
                </a:lnTo>
                <a:lnTo>
                  <a:pt x="439730" y="1706453"/>
                </a:lnTo>
                <a:lnTo>
                  <a:pt x="0" y="1260000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6530581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9699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508656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150300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012578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571550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bg>
      <p:bgPr>
        <a:solidFill>
          <a:schemeClr val="accent3">
            <a:lumMod val="20000"/>
            <a:lumOff val="80000"/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amond 10"/>
          <p:cNvSpPr/>
          <p:nvPr userDrawn="1"/>
        </p:nvSpPr>
        <p:spPr>
          <a:xfrm>
            <a:off x="3203848" y="-2322"/>
            <a:ext cx="2700000" cy="1806344"/>
          </a:xfrm>
          <a:custGeom>
            <a:avLst/>
            <a:gdLst/>
            <a:ahLst/>
            <a:cxnLst/>
            <a:rect l="l" t="t" r="r" b="b"/>
            <a:pathLst>
              <a:path w="2700000" h="1806344">
                <a:moveTo>
                  <a:pt x="456344" y="0"/>
                </a:moveTo>
                <a:lnTo>
                  <a:pt x="2243656" y="0"/>
                </a:lnTo>
                <a:lnTo>
                  <a:pt x="2700000" y="456344"/>
                </a:lnTo>
                <a:lnTo>
                  <a:pt x="1350000" y="1806344"/>
                </a:lnTo>
                <a:lnTo>
                  <a:pt x="0" y="456344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" name="Isosceles Triangle 4"/>
          <p:cNvSpPr/>
          <p:nvPr userDrawn="1"/>
        </p:nvSpPr>
        <p:spPr>
          <a:xfrm>
            <a:off x="3746892" y="4331240"/>
            <a:ext cx="1650216" cy="812260"/>
          </a:xfrm>
          <a:prstGeom prst="triangl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6" name="Isosceles Triangle 5"/>
          <p:cNvSpPr/>
          <p:nvPr userDrawn="1"/>
        </p:nvSpPr>
        <p:spPr>
          <a:xfrm>
            <a:off x="4041648" y="4493810"/>
            <a:ext cx="1060704" cy="554360"/>
          </a:xfrm>
          <a:prstGeom prst="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8" name="그림 개체 틀 7">
            <a:extLst>
              <a:ext uri="{FF2B5EF4-FFF2-40B4-BE49-F238E27FC236}">
                <a16:creationId xmlns:a16="http://schemas.microsoft.com/office/drawing/2014/main" xmlns="" id="{28FC5FB3-D739-474A-9148-1ABF4FC27690}"/>
              </a:ext>
            </a:extLst>
          </p:cNvPr>
          <p:cNvSpPr>
            <a:spLocks noGrp="1"/>
          </p:cNvSpPr>
          <p:nvPr>
            <p:ph type="pic" idx="12" hasCustomPrompt="1"/>
          </p:nvPr>
        </p:nvSpPr>
        <p:spPr>
          <a:xfrm>
            <a:off x="3293848" y="1"/>
            <a:ext cx="2520000" cy="1711155"/>
          </a:xfrm>
          <a:custGeom>
            <a:avLst/>
            <a:gdLst>
              <a:gd name="connsiteX0" fmla="*/ 442968 w 2520000"/>
              <a:gd name="connsiteY0" fmla="*/ 0 h 1711155"/>
              <a:gd name="connsiteX1" fmla="*/ 985757 w 2520000"/>
              <a:gd name="connsiteY1" fmla="*/ 0 h 1711155"/>
              <a:gd name="connsiteX2" fmla="*/ 2080270 w 2520000"/>
              <a:gd name="connsiteY2" fmla="*/ 4702 h 1711155"/>
              <a:gd name="connsiteX3" fmla="*/ 2520000 w 2520000"/>
              <a:gd name="connsiteY3" fmla="*/ 451155 h 1711155"/>
              <a:gd name="connsiteX4" fmla="*/ 1260000 w 2520000"/>
              <a:gd name="connsiteY4" fmla="*/ 1711155 h 1711155"/>
              <a:gd name="connsiteX5" fmla="*/ 0 w 2520000"/>
              <a:gd name="connsiteY5" fmla="*/ 451155 h 171115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520000" h="1711155">
                <a:moveTo>
                  <a:pt x="442968" y="0"/>
                </a:moveTo>
                <a:lnTo>
                  <a:pt x="985757" y="0"/>
                </a:lnTo>
                <a:lnTo>
                  <a:pt x="2080270" y="4702"/>
                </a:lnTo>
                <a:lnTo>
                  <a:pt x="2520000" y="451155"/>
                </a:lnTo>
                <a:lnTo>
                  <a:pt x="1260000" y="1711155"/>
                </a:lnTo>
                <a:lnTo>
                  <a:pt x="0" y="451155"/>
                </a:ln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39455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sp>
        <p:nvSpPr>
          <p:cNvPr id="2" name="Rectangle 1"/>
          <p:cNvSpPr/>
          <p:nvPr userDrawn="1"/>
        </p:nvSpPr>
        <p:spPr>
          <a:xfrm>
            <a:off x="565878" y="1176692"/>
            <a:ext cx="1871760" cy="3051241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2612855" y="1176061"/>
            <a:ext cx="1871760" cy="3051241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4659832" y="1175430"/>
            <a:ext cx="1871760" cy="3051241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6706810" y="1174799"/>
            <a:ext cx="1871760" cy="305124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4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825475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5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6966407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6" name="Picture Placeholder 2"/>
          <p:cNvSpPr>
            <a:spLocks noGrp="1"/>
          </p:cNvSpPr>
          <p:nvPr>
            <p:ph type="pic" idx="13" hasCustomPrompt="1"/>
          </p:nvPr>
        </p:nvSpPr>
        <p:spPr>
          <a:xfrm>
            <a:off x="2872452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17" name="Picture Placeholder 2"/>
          <p:cNvSpPr>
            <a:spLocks noGrp="1"/>
          </p:cNvSpPr>
          <p:nvPr>
            <p:ph type="pic" idx="14" hasCustomPrompt="1"/>
          </p:nvPr>
        </p:nvSpPr>
        <p:spPr>
          <a:xfrm>
            <a:off x="4919429" y="1320085"/>
            <a:ext cx="1352567" cy="1352567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0497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D:\KBM-정애\014-Fullppt\PNG이미지\모니터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33754" y="451443"/>
            <a:ext cx="3282039" cy="3272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Picture Placeholder 2"/>
          <p:cNvSpPr>
            <a:spLocks noGrp="1"/>
          </p:cNvSpPr>
          <p:nvPr>
            <p:ph type="pic" idx="11" hasCustomPrompt="1"/>
          </p:nvPr>
        </p:nvSpPr>
        <p:spPr>
          <a:xfrm>
            <a:off x="1363708" y="584771"/>
            <a:ext cx="2991584" cy="207677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  <p:sp>
        <p:nvSpPr>
          <p:cNvPr id="8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4143454" y="1295867"/>
            <a:ext cx="3055840" cy="223137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481490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ctr">
              <a:defRPr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cs typeface="Arial" pitchFamily="34" charset="0"/>
              </a:defRPr>
            </a:lvl1pPr>
          </a:lstStyle>
          <a:p>
            <a:r>
              <a:rPr lang="en-US" altLang="ko-KR" dirty="0"/>
              <a:t> Free PPT _ Click to add title</a:t>
            </a:r>
            <a:endParaRPr lang="ko-KR" altLang="en-US" dirty="0"/>
          </a:p>
        </p:txBody>
      </p:sp>
      <p:pic>
        <p:nvPicPr>
          <p:cNvPr id="11" name="Picture 4" descr="D:\KBM-정애\014-Fullppt\PNG이미지\노트북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71800" y="2499742"/>
            <a:ext cx="3600400" cy="1831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Picture Placeholder 2"/>
          <p:cNvSpPr>
            <a:spLocks noGrp="1"/>
          </p:cNvSpPr>
          <p:nvPr>
            <p:ph type="pic" idx="12" hasCustomPrompt="1"/>
          </p:nvPr>
        </p:nvSpPr>
        <p:spPr>
          <a:xfrm>
            <a:off x="3753800" y="2764640"/>
            <a:ext cx="1711407" cy="124967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anchor="ctr"/>
          <a:lstStyle>
            <a:lvl1pPr marL="0" indent="0" algn="ctr">
              <a:buNone/>
              <a:defRPr sz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Arial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altLang="ko-KR" dirty="0"/>
              <a:t>Insert Your Image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00998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4.xml"/><Relationship Id="rId17" Type="http://schemas.openxmlformats.org/officeDocument/2006/relationships/slideLayout" Target="../slideLayouts/slideLayout19.xml"/><Relationship Id="rId2" Type="http://schemas.openxmlformats.org/officeDocument/2006/relationships/slideLayout" Target="../slideLayouts/slideLayout4.xml"/><Relationship Id="rId16" Type="http://schemas.openxmlformats.org/officeDocument/2006/relationships/slideLayout" Target="../slideLayouts/slideLayout18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21.xml"/><Relationship Id="rId1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93216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72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41561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7" r:id="rId3"/>
    <p:sldLayoutId id="2147483671" r:id="rId4"/>
    <p:sldLayoutId id="2147483658" r:id="rId5"/>
    <p:sldLayoutId id="2147483659" r:id="rId6"/>
    <p:sldLayoutId id="2147483673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75" r:id="rId15"/>
    <p:sldLayoutId id="2147483674" r:id="rId16"/>
    <p:sldLayoutId id="2147483676" r:id="rId17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227092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77" r:id="rId2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44218" y="1059582"/>
            <a:ext cx="9188218" cy="504056"/>
          </a:xfrm>
        </p:spPr>
        <p:txBody>
          <a:bodyPr/>
          <a:lstStyle/>
          <a:p>
            <a:r>
              <a:rPr lang="en-US" altLang="ko-KR" sz="2800" dirty="0" err="1"/>
              <a:t>Rapat</a:t>
            </a:r>
            <a:r>
              <a:rPr lang="en-US" altLang="ko-KR" sz="2800" dirty="0"/>
              <a:t> </a:t>
            </a:r>
            <a:r>
              <a:rPr lang="en-US" altLang="ko-KR" sz="2800" dirty="0" err="1"/>
              <a:t>Koordinasi</a:t>
            </a:r>
            <a:r>
              <a:rPr lang="en-US" altLang="ko-KR" sz="2800" dirty="0"/>
              <a:t> </a:t>
            </a:r>
            <a:r>
              <a:rPr lang="en-US" altLang="ko-KR" sz="2800" dirty="0" err="1" smtClean="0"/>
              <a:t>Evaluasi</a:t>
            </a:r>
            <a:r>
              <a:rPr lang="en-US" altLang="ko-KR" sz="2800" dirty="0" smtClean="0"/>
              <a:t> </a:t>
            </a:r>
            <a:br>
              <a:rPr lang="en-US" altLang="ko-KR" sz="2800" dirty="0" smtClean="0"/>
            </a:br>
            <a:r>
              <a:rPr lang="en-US" altLang="ko-KR" sz="2800" dirty="0" err="1" smtClean="0"/>
              <a:t>Pengadaan</a:t>
            </a:r>
            <a:r>
              <a:rPr lang="en-US" altLang="ko-KR" sz="2800" dirty="0" smtClean="0"/>
              <a:t> </a:t>
            </a:r>
            <a:r>
              <a:rPr lang="en-US" altLang="ko-KR" sz="2800" dirty="0" err="1"/>
              <a:t>Barang</a:t>
            </a:r>
            <a:r>
              <a:rPr lang="en-US" altLang="ko-KR" sz="2800" dirty="0"/>
              <a:t>/</a:t>
            </a:r>
            <a:r>
              <a:rPr lang="en-US" altLang="ko-KR" sz="2800" dirty="0" err="1"/>
              <a:t>Jasa</a:t>
            </a:r>
            <a:r>
              <a:rPr lang="en-US" altLang="ko-KR" sz="2800" dirty="0"/>
              <a:t> Th. 2020 </a:t>
            </a:r>
            <a:r>
              <a:rPr lang="en-US" altLang="ko-KR" sz="2800" dirty="0" err="1"/>
              <a:t>dan</a:t>
            </a:r>
            <a:r>
              <a:rPr lang="en-US" altLang="ko-KR" sz="2800" dirty="0"/>
              <a:t> </a:t>
            </a:r>
            <a:r>
              <a:rPr lang="en-US" altLang="ko-KR" sz="2800" dirty="0" smtClean="0"/>
              <a:t/>
            </a:r>
            <a:br>
              <a:rPr lang="en-US" altLang="ko-KR" sz="2800" dirty="0" smtClean="0"/>
            </a:br>
            <a:r>
              <a:rPr lang="en-US" altLang="ko-KR" sz="2800" dirty="0" err="1" smtClean="0"/>
              <a:t>Perencanaan</a:t>
            </a:r>
            <a:r>
              <a:rPr lang="en-US" altLang="ko-KR" sz="2800" dirty="0" smtClean="0"/>
              <a:t> </a:t>
            </a:r>
            <a:r>
              <a:rPr lang="en-US" altLang="ko-KR" sz="2800" dirty="0" err="1"/>
              <a:t>Pengadaan</a:t>
            </a:r>
            <a:r>
              <a:rPr lang="en-US" altLang="ko-KR" sz="2800" dirty="0"/>
              <a:t> </a:t>
            </a:r>
            <a:r>
              <a:rPr lang="en-US" altLang="ko-KR" sz="2800" dirty="0" err="1"/>
              <a:t>Barang</a:t>
            </a:r>
            <a:r>
              <a:rPr lang="en-US" altLang="ko-KR" sz="2800" dirty="0"/>
              <a:t>/</a:t>
            </a:r>
            <a:r>
              <a:rPr lang="en-US" altLang="ko-KR" sz="2800" dirty="0" err="1"/>
              <a:t>Jasa</a:t>
            </a:r>
            <a:r>
              <a:rPr lang="en-US" altLang="ko-KR" sz="2800" dirty="0"/>
              <a:t> Th.2021</a:t>
            </a:r>
            <a:r>
              <a:rPr lang="ko-KR" altLang="en-US" sz="3200" dirty="0"/>
              <a:t/>
            </a:r>
            <a:br>
              <a:rPr lang="ko-KR" altLang="en-US" sz="3200" dirty="0"/>
            </a:br>
            <a:endParaRPr lang="ko-KR" altLang="en-US" sz="3200" dirty="0"/>
          </a:p>
        </p:txBody>
      </p:sp>
      <p:sp>
        <p:nvSpPr>
          <p:cNvPr id="6" name="TextBox 5">
            <a:hlinkClick r:id="rId2"/>
          </p:cNvPr>
          <p:cNvSpPr txBox="1"/>
          <p:nvPr/>
        </p:nvSpPr>
        <p:spPr>
          <a:xfrm>
            <a:off x="-180528" y="2355726"/>
            <a:ext cx="9180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dirty="0" smtClean="0">
                <a:cs typeface="Arial" pitchFamily="34" charset="0"/>
              </a:rPr>
              <a:t>Biro Administrasi Pengadaan Barang/Jasa Provinsi Jawa Tengah</a:t>
            </a:r>
            <a:endParaRPr lang="id-ID" altLang="ko-KR" sz="1400" dirty="0" smtClean="0">
              <a:cs typeface="Arial" pitchFamily="34" charset="0"/>
            </a:endParaRPr>
          </a:p>
          <a:p>
            <a:pPr algn="ctr"/>
            <a:r>
              <a:rPr lang="id-ID" altLang="ko-KR" sz="1400" dirty="0" smtClean="0">
                <a:cs typeface="Arial" pitchFamily="34" charset="0"/>
              </a:rPr>
              <a:t>Selasa, 23 Februari 2021</a:t>
            </a:r>
            <a:endParaRPr lang="ko-KR" altLang="en-US" sz="1400" dirty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347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ko-KR" dirty="0" err="1" smtClean="0">
                <a:solidFill>
                  <a:schemeClr val="accent5"/>
                </a:solidFill>
              </a:rPr>
              <a:t>Evaluasi</a:t>
            </a:r>
            <a:r>
              <a:rPr lang="en-US" altLang="ko-KR" dirty="0" smtClean="0">
                <a:solidFill>
                  <a:schemeClr val="accent5"/>
                </a:solidFill>
              </a:rPr>
              <a:t> </a:t>
            </a:r>
            <a:r>
              <a:rPr lang="en-US" altLang="ko-KR" dirty="0" err="1" smtClean="0">
                <a:solidFill>
                  <a:schemeClr val="accent5"/>
                </a:solidFill>
              </a:rPr>
              <a:t>Pengadaan</a:t>
            </a:r>
            <a:r>
              <a:rPr lang="en-US" altLang="ko-KR" dirty="0" smtClean="0">
                <a:solidFill>
                  <a:schemeClr val="accent5"/>
                </a:solidFill>
              </a:rPr>
              <a:t> </a:t>
            </a:r>
            <a:r>
              <a:rPr lang="en-US" altLang="ko-KR" dirty="0" err="1" smtClean="0">
                <a:solidFill>
                  <a:schemeClr val="accent5"/>
                </a:solidFill>
              </a:rPr>
              <a:t>Barang</a:t>
            </a:r>
            <a:r>
              <a:rPr lang="en-US" altLang="ko-KR" dirty="0" smtClean="0">
                <a:solidFill>
                  <a:schemeClr val="accent5"/>
                </a:solidFill>
              </a:rPr>
              <a:t>/</a:t>
            </a:r>
            <a:r>
              <a:rPr lang="en-US" altLang="ko-KR" dirty="0" err="1" smtClean="0">
                <a:solidFill>
                  <a:schemeClr val="accent5"/>
                </a:solidFill>
              </a:rPr>
              <a:t>Jasa</a:t>
            </a:r>
            <a:endParaRPr lang="ko-KR" alt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247435" y="2414619"/>
            <a:ext cx="3149101" cy="2293969"/>
            <a:chOff x="247435" y="2414619"/>
            <a:chExt cx="3149101" cy="2293969"/>
          </a:xfrm>
        </p:grpSpPr>
        <p:sp>
          <p:nvSpPr>
            <p:cNvPr id="13" name="Rectangle 12"/>
            <p:cNvSpPr/>
            <p:nvPr/>
          </p:nvSpPr>
          <p:spPr>
            <a:xfrm rot="2700000" flipH="1">
              <a:off x="1034951" y="1627103"/>
              <a:ext cx="1574070" cy="3149101"/>
            </a:xfrm>
            <a:custGeom>
              <a:avLst/>
              <a:gdLst/>
              <a:ahLst/>
              <a:cxnLst/>
              <a:rect l="l" t="t" r="r" b="b"/>
              <a:pathLst>
                <a:path w="1574070" h="3149101">
                  <a:moveTo>
                    <a:pt x="1396232" y="177838"/>
                  </a:moveTo>
                  <a:cubicBezTo>
                    <a:pt x="1732682" y="514288"/>
                    <a:pt x="1732682" y="1059782"/>
                    <a:pt x="1396232" y="1396232"/>
                  </a:cubicBezTo>
                  <a:cubicBezTo>
                    <a:pt x="1059782" y="1732681"/>
                    <a:pt x="514289" y="1732681"/>
                    <a:pt x="177839" y="1396232"/>
                  </a:cubicBezTo>
                  <a:cubicBezTo>
                    <a:pt x="-158611" y="1059782"/>
                    <a:pt x="-158611" y="514288"/>
                    <a:pt x="177839" y="177838"/>
                  </a:cubicBezTo>
                  <a:cubicBezTo>
                    <a:pt x="514289" y="-158611"/>
                    <a:pt x="1059782" y="-158611"/>
                    <a:pt x="1396232" y="177838"/>
                  </a:cubicBezTo>
                  <a:close/>
                  <a:moveTo>
                    <a:pt x="1574070" y="0"/>
                  </a:moveTo>
                  <a:cubicBezTo>
                    <a:pt x="1139403" y="-434668"/>
                    <a:pt x="434668" y="-434668"/>
                    <a:pt x="0" y="0"/>
                  </a:cubicBezTo>
                  <a:cubicBezTo>
                    <a:pt x="-434668" y="434667"/>
                    <a:pt x="-434668" y="1139403"/>
                    <a:pt x="0" y="1574070"/>
                  </a:cubicBezTo>
                  <a:cubicBezTo>
                    <a:pt x="149565" y="1723636"/>
                    <a:pt x="331107" y="1821737"/>
                    <a:pt x="522925" y="1867116"/>
                  </a:cubicBezTo>
                  <a:lnTo>
                    <a:pt x="522925" y="3149101"/>
                  </a:lnTo>
                  <a:lnTo>
                    <a:pt x="1051145" y="3149101"/>
                  </a:lnTo>
                  <a:lnTo>
                    <a:pt x="1051145" y="1867115"/>
                  </a:lnTo>
                  <a:cubicBezTo>
                    <a:pt x="1242964" y="1821737"/>
                    <a:pt x="1424505" y="1723636"/>
                    <a:pt x="1574070" y="1574070"/>
                  </a:cubicBezTo>
                  <a:cubicBezTo>
                    <a:pt x="2008738" y="1139403"/>
                    <a:pt x="2008738" y="434667"/>
                    <a:pt x="1574070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4" name="Round Same Side Corner Rectangle 13"/>
            <p:cNvSpPr/>
            <p:nvPr/>
          </p:nvSpPr>
          <p:spPr>
            <a:xfrm rot="13500000" flipH="1">
              <a:off x="299369" y="4293587"/>
              <a:ext cx="528162" cy="301840"/>
            </a:xfrm>
            <a:prstGeom prst="round2SameRect">
              <a:avLst>
                <a:gd name="adj1" fmla="val 50000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dirty="0"/>
            </a:p>
          </p:txBody>
        </p:sp>
      </p:grpSp>
      <p:pic>
        <p:nvPicPr>
          <p:cNvPr id="13315" name="Picture 3" descr="D:\KBM-정애\014-Fullppt\PNG이미지\지구본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9041" y="2076375"/>
            <a:ext cx="1236428" cy="12388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Oval 17"/>
          <p:cNvSpPr/>
          <p:nvPr/>
        </p:nvSpPr>
        <p:spPr>
          <a:xfrm>
            <a:off x="2991380" y="2832668"/>
            <a:ext cx="656698" cy="656698"/>
          </a:xfrm>
          <a:prstGeom prst="ellipse">
            <a:avLst/>
          </a:prstGeom>
          <a:solidFill>
            <a:schemeClr val="accent3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9" name="Oval 18"/>
          <p:cNvSpPr/>
          <p:nvPr/>
        </p:nvSpPr>
        <p:spPr>
          <a:xfrm>
            <a:off x="2231740" y="1319152"/>
            <a:ext cx="656698" cy="656698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0" name="Oval 19"/>
          <p:cNvSpPr/>
          <p:nvPr/>
        </p:nvSpPr>
        <p:spPr>
          <a:xfrm>
            <a:off x="2231740" y="3363838"/>
            <a:ext cx="656698" cy="656698"/>
          </a:xfrm>
          <a:prstGeom prst="ellipse">
            <a:avLst/>
          </a:prstGeom>
          <a:solidFill>
            <a:schemeClr val="accent4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21" name="Oval 20"/>
          <p:cNvSpPr/>
          <p:nvPr/>
        </p:nvSpPr>
        <p:spPr>
          <a:xfrm>
            <a:off x="2991380" y="1899077"/>
            <a:ext cx="656698" cy="656698"/>
          </a:xfrm>
          <a:prstGeom prst="ellipse">
            <a:avLst/>
          </a:prstGeom>
          <a:solidFill>
            <a:schemeClr val="accent2"/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2324790" y="1493613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3084430" y="2073538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3084430" y="3007128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2324790" y="3544565"/>
            <a:ext cx="470598" cy="30777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0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5" name="Pentagon 4"/>
          <p:cNvSpPr/>
          <p:nvPr/>
        </p:nvSpPr>
        <p:spPr>
          <a:xfrm>
            <a:off x="3212447" y="1177909"/>
            <a:ext cx="4968552" cy="579925"/>
          </a:xfrm>
          <a:prstGeom prst="homePlate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innerShdw blurRad="63500" dist="50800" dir="13500000">
              <a:schemeClr val="bg1">
                <a:alpha val="50000"/>
              </a:schemeClr>
            </a:inn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TextBox 38"/>
          <p:cNvSpPr txBox="1"/>
          <p:nvPr/>
        </p:nvSpPr>
        <p:spPr>
          <a:xfrm>
            <a:off x="3212447" y="1289332"/>
            <a:ext cx="48960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Pelaksanaan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/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Jasa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Terlambat</a:t>
            </a:r>
            <a:endParaRPr lang="ko-KR" altLang="en-US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0" name="Pentagon 29"/>
          <p:cNvSpPr/>
          <p:nvPr/>
        </p:nvSpPr>
        <p:spPr>
          <a:xfrm>
            <a:off x="3712379" y="2091352"/>
            <a:ext cx="4968552" cy="579925"/>
          </a:xfrm>
          <a:prstGeom prst="homePlate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innerShdw blurRad="63500" dist="50800" dir="13500000">
              <a:schemeClr val="bg1">
                <a:alpha val="50000"/>
              </a:schemeClr>
            </a:inn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/>
          <p:cNvSpPr txBox="1"/>
          <p:nvPr/>
        </p:nvSpPr>
        <p:spPr>
          <a:xfrm>
            <a:off x="3700873" y="2129791"/>
            <a:ext cx="4896096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Pelaksanaan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/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Jasa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menumpuk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</a:p>
          <a:p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di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Akhir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Tahun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2" name="Pentagon 31"/>
          <p:cNvSpPr/>
          <p:nvPr/>
        </p:nvSpPr>
        <p:spPr>
          <a:xfrm>
            <a:off x="3728945" y="2880100"/>
            <a:ext cx="4968552" cy="579925"/>
          </a:xfrm>
          <a:prstGeom prst="homePlate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innerShdw blurRad="63500" dist="50800" dir="13500000">
              <a:schemeClr val="bg1">
                <a:alpha val="50000"/>
              </a:schemeClr>
            </a:inn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8" name="TextBox 47"/>
          <p:cNvSpPr txBox="1"/>
          <p:nvPr/>
        </p:nvSpPr>
        <p:spPr>
          <a:xfrm>
            <a:off x="3705936" y="2930183"/>
            <a:ext cx="489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Kurang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Optimalnya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Penyerapan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Anggaran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karena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pelaksanaan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yang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terlambat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33" name="Pentagon 32"/>
          <p:cNvSpPr/>
          <p:nvPr/>
        </p:nvSpPr>
        <p:spPr>
          <a:xfrm>
            <a:off x="3188241" y="3800580"/>
            <a:ext cx="4968552" cy="579925"/>
          </a:xfrm>
          <a:prstGeom prst="homePlate">
            <a:avLst/>
          </a:prstGeom>
          <a:solidFill>
            <a:schemeClr val="accent1">
              <a:alpha val="61000"/>
            </a:schemeClr>
          </a:solidFill>
          <a:ln>
            <a:noFill/>
          </a:ln>
          <a:effectLst>
            <a:innerShdw blurRad="63500" dist="50800" dir="13500000">
              <a:schemeClr val="bg1">
                <a:alpha val="50000"/>
              </a:schemeClr>
            </a:innerShdw>
            <a:softEdge rad="3175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TextBox 41"/>
          <p:cNvSpPr txBox="1"/>
          <p:nvPr/>
        </p:nvSpPr>
        <p:spPr>
          <a:xfrm>
            <a:off x="3224469" y="3867039"/>
            <a:ext cx="48960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Berpengaruh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terhadap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pertumbuhan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ekonomi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daerah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maupun</a:t>
            </a:r>
            <a:r>
              <a:rPr lang="en-US" altLang="ko-K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nasional</a:t>
            </a:r>
            <a:endParaRPr lang="ko-KR" altLang="en-US" sz="12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813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0"/>
            <a:ext cx="9144000" cy="10012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9" name="Title 4"/>
          <p:cNvSpPr txBox="1">
            <a:spLocks/>
          </p:cNvSpPr>
          <p:nvPr/>
        </p:nvSpPr>
        <p:spPr>
          <a:xfrm>
            <a:off x="179512" y="267494"/>
            <a:ext cx="6408712" cy="542078"/>
          </a:xfrm>
          <a:prstGeom prst="rect">
            <a:avLst/>
          </a:prstGeom>
        </p:spPr>
        <p:txBody>
          <a:bodyPr anchor="ctr"/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altLang="ko-KR" dirty="0" err="1" smtClean="0">
                <a:solidFill>
                  <a:schemeClr val="bg1"/>
                </a:solidFill>
                <a:latin typeface="+mj-lt"/>
              </a:rPr>
              <a:t>Apa</a:t>
            </a:r>
            <a:r>
              <a:rPr lang="en-US" altLang="ko-KR" dirty="0" smtClean="0">
                <a:solidFill>
                  <a:schemeClr val="bg1"/>
                </a:solidFill>
                <a:latin typeface="+mj-lt"/>
              </a:rPr>
              <a:t> yang </a:t>
            </a:r>
            <a:r>
              <a:rPr lang="en-US" altLang="ko-KR" dirty="0" err="1">
                <a:solidFill>
                  <a:schemeClr val="bg1"/>
                </a:solidFill>
                <a:latin typeface="+mj-lt"/>
              </a:rPr>
              <a:t>h</a:t>
            </a:r>
            <a:r>
              <a:rPr lang="en-US" altLang="ko-KR" dirty="0" err="1" smtClean="0">
                <a:solidFill>
                  <a:schemeClr val="bg1"/>
                </a:solidFill>
                <a:latin typeface="+mj-lt"/>
              </a:rPr>
              <a:t>arus</a:t>
            </a:r>
            <a:r>
              <a:rPr lang="en-US" altLang="ko-KR" dirty="0" smtClean="0">
                <a:solidFill>
                  <a:schemeClr val="bg1"/>
                </a:solidFill>
                <a:latin typeface="+mj-lt"/>
              </a:rPr>
              <a:t> </a:t>
            </a:r>
            <a:r>
              <a:rPr lang="en-US" altLang="ko-KR" dirty="0" err="1" smtClean="0">
                <a:solidFill>
                  <a:schemeClr val="bg1"/>
                </a:solidFill>
                <a:latin typeface="+mj-lt"/>
              </a:rPr>
              <a:t>dilakukan</a:t>
            </a:r>
            <a:r>
              <a:rPr lang="en-US" altLang="ko-KR" dirty="0" smtClean="0">
                <a:solidFill>
                  <a:schemeClr val="bg1"/>
                </a:solidFill>
                <a:latin typeface="+mj-lt"/>
              </a:rPr>
              <a:t> ?</a:t>
            </a:r>
            <a:endParaRPr lang="ko-KR" altLang="en-US" dirty="0">
              <a:solidFill>
                <a:schemeClr val="bg1"/>
              </a:solidFill>
              <a:latin typeface="+mj-lt"/>
            </a:endParaRPr>
          </a:p>
        </p:txBody>
      </p:sp>
      <p:sp>
        <p:nvSpPr>
          <p:cNvPr id="10" name="Folded Corner 9">
            <a:extLst>
              <a:ext uri="{FF2B5EF4-FFF2-40B4-BE49-F238E27FC236}">
                <a16:creationId xmlns:a16="http://schemas.microsoft.com/office/drawing/2014/main" xmlns="" id="{0AD1C90D-0FB0-4251-B1ED-E9A90F74ACDF}"/>
              </a:ext>
            </a:extLst>
          </p:cNvPr>
          <p:cNvSpPr/>
          <p:nvPr/>
        </p:nvSpPr>
        <p:spPr>
          <a:xfrm>
            <a:off x="1403648" y="1182642"/>
            <a:ext cx="2376265" cy="1105144"/>
          </a:xfrm>
          <a:prstGeom prst="foldedCorner">
            <a:avLst>
              <a:gd name="adj" fmla="val 30209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5B9E29C8-3AD5-40A6-AB23-CAA6AF5A80D6}"/>
              </a:ext>
            </a:extLst>
          </p:cNvPr>
          <p:cNvSpPr/>
          <p:nvPr/>
        </p:nvSpPr>
        <p:spPr>
          <a:xfrm>
            <a:off x="1403648" y="2365255"/>
            <a:ext cx="100310" cy="1761173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3" name="Folded Corner 12">
            <a:extLst>
              <a:ext uri="{FF2B5EF4-FFF2-40B4-BE49-F238E27FC236}">
                <a16:creationId xmlns:a16="http://schemas.microsoft.com/office/drawing/2014/main" xmlns="" id="{2473E453-C056-453A-B914-AFE7634D2693}"/>
              </a:ext>
            </a:extLst>
          </p:cNvPr>
          <p:cNvSpPr/>
          <p:nvPr/>
        </p:nvSpPr>
        <p:spPr>
          <a:xfrm>
            <a:off x="5316357" y="1182643"/>
            <a:ext cx="2376382" cy="1092472"/>
          </a:xfrm>
          <a:prstGeom prst="foldedCorner">
            <a:avLst>
              <a:gd name="adj" fmla="val 30209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20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4A621BE3-07F4-472E-A949-FE27AEB73D3D}"/>
              </a:ext>
            </a:extLst>
          </p:cNvPr>
          <p:cNvSpPr/>
          <p:nvPr/>
        </p:nvSpPr>
        <p:spPr>
          <a:xfrm>
            <a:off x="5316357" y="2353711"/>
            <a:ext cx="100427" cy="1772718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sz="1200">
              <a:solidFill>
                <a:schemeClr val="tx1"/>
              </a:solidFill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59F48EFC-0950-4A20-BB51-9C71F2D521A6}"/>
              </a:ext>
            </a:extLst>
          </p:cNvPr>
          <p:cNvSpPr txBox="1"/>
          <p:nvPr/>
        </p:nvSpPr>
        <p:spPr>
          <a:xfrm>
            <a:off x="5364558" y="1388616"/>
            <a:ext cx="227997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Tidak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ada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penumpukan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pekerjaan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>
                <a:solidFill>
                  <a:schemeClr val="bg1"/>
                </a:solidFill>
                <a:cs typeface="Arial" pitchFamily="34" charset="0"/>
              </a:rPr>
              <a:t>p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engadaan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59F48EFC-0950-4A20-BB51-9C71F2D521A6}"/>
              </a:ext>
            </a:extLst>
          </p:cNvPr>
          <p:cNvSpPr txBox="1"/>
          <p:nvPr/>
        </p:nvSpPr>
        <p:spPr>
          <a:xfrm>
            <a:off x="1656184" y="1346421"/>
            <a:ext cx="185855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Pelaksanaan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Pengadaan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sesuai</a:t>
            </a:r>
            <a:r>
              <a:rPr lang="en-US" altLang="ko-KR" sz="1400" b="1" dirty="0" smtClean="0">
                <a:solidFill>
                  <a:schemeClr val="bg1"/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bg1"/>
                </a:solidFill>
                <a:cs typeface="Arial" pitchFamily="34" charset="0"/>
              </a:rPr>
              <a:t>jadwal</a:t>
            </a:r>
            <a:endParaRPr lang="ko-KR" altLang="en-US" sz="14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600FF22C-3235-4DFA-BF9A-9CB73C4508F3}"/>
              </a:ext>
            </a:extLst>
          </p:cNvPr>
          <p:cNvSpPr txBox="1"/>
          <p:nvPr/>
        </p:nvSpPr>
        <p:spPr>
          <a:xfrm>
            <a:off x="1503958" y="2299166"/>
            <a:ext cx="2275955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Memastikan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proses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waktu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(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jadwal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)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pelaksanaan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berjalan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sesuai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dengan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perencanaan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 </a:t>
            </a:r>
          </a:p>
          <a:p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Mulai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dari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perencanaan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sampai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serah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terima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hasil</a:t>
            </a:r>
            <a:r>
              <a:rPr lang="en-US" altLang="ko-KR" sz="14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4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endParaRPr lang="en-US" altLang="ko-KR" sz="1400" b="1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600FF22C-3235-4DFA-BF9A-9CB73C4508F3}"/>
              </a:ext>
            </a:extLst>
          </p:cNvPr>
          <p:cNvSpPr txBox="1"/>
          <p:nvPr/>
        </p:nvSpPr>
        <p:spPr>
          <a:xfrm>
            <a:off x="5416784" y="2301784"/>
            <a:ext cx="227595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Memastikan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tidak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ada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penumpukan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pekerjaan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pengadaan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barang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/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jasa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di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akhir</a:t>
            </a:r>
            <a:r>
              <a:rPr lang="en-US" altLang="ko-KR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600" b="1" dirty="0" err="1" smtClean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tahun</a:t>
            </a:r>
            <a:r>
              <a:rPr lang="en-US" altLang="ko-KR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226357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9672" y="148883"/>
            <a:ext cx="7524328" cy="432048"/>
          </a:xfrm>
        </p:spPr>
        <p:txBody>
          <a:bodyPr/>
          <a:lstStyle/>
          <a:p>
            <a:r>
              <a:rPr lang="id-ID" altLang="ko-KR" sz="2400" dirty="0" smtClean="0">
                <a:solidFill>
                  <a:schemeClr val="accent5"/>
                </a:solidFill>
              </a:rPr>
              <a:t>Beberapa hal yang menjadi kendala pelaksanaan Barang/Jasa :</a:t>
            </a:r>
            <a:endParaRPr lang="ko-KR" altLang="en-US" sz="2400" dirty="0"/>
          </a:p>
        </p:txBody>
      </p:sp>
      <p:sp>
        <p:nvSpPr>
          <p:cNvPr id="49" name="Pentagon 48"/>
          <p:cNvSpPr/>
          <p:nvPr/>
        </p:nvSpPr>
        <p:spPr>
          <a:xfrm>
            <a:off x="1876386" y="915566"/>
            <a:ext cx="1098366" cy="396047"/>
          </a:xfrm>
          <a:prstGeom prst="homePlate">
            <a:avLst>
              <a:gd name="adj" fmla="val 549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4" name="Rectangle 2"/>
          <p:cNvSpPr/>
          <p:nvPr/>
        </p:nvSpPr>
        <p:spPr>
          <a:xfrm>
            <a:off x="2771800" y="915566"/>
            <a:ext cx="5539298" cy="396047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964719" y="898145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01</a:t>
            </a:r>
          </a:p>
        </p:txBody>
      </p:sp>
      <p:sp>
        <p:nvSpPr>
          <p:cNvPr id="61" name="TextBox 12"/>
          <p:cNvSpPr txBox="1"/>
          <p:nvPr/>
        </p:nvSpPr>
        <p:spPr bwMode="auto">
          <a:xfrm>
            <a:off x="3195988" y="978943"/>
            <a:ext cx="4767971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id-ID" sz="1100" dirty="0"/>
              <a:t>Identifikasi kebutuhan kurang tepat;</a:t>
            </a:r>
          </a:p>
          <a:p>
            <a:pPr>
              <a:defRPr/>
            </a:pP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08" name="Pentagon 107"/>
          <p:cNvSpPr/>
          <p:nvPr/>
        </p:nvSpPr>
        <p:spPr>
          <a:xfrm>
            <a:off x="1878868" y="1392062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09" name="Rectangle 2"/>
          <p:cNvSpPr/>
          <p:nvPr/>
        </p:nvSpPr>
        <p:spPr>
          <a:xfrm>
            <a:off x="2774282" y="1392062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0" name="TextBox 109"/>
          <p:cNvSpPr txBox="1"/>
          <p:nvPr/>
        </p:nvSpPr>
        <p:spPr>
          <a:xfrm>
            <a:off x="1958059" y="1366143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02</a:t>
            </a:r>
          </a:p>
        </p:txBody>
      </p:sp>
      <p:sp>
        <p:nvSpPr>
          <p:cNvPr id="113" name="TextBox 12"/>
          <p:cNvSpPr txBox="1"/>
          <p:nvPr/>
        </p:nvSpPr>
        <p:spPr bwMode="auto">
          <a:xfrm>
            <a:off x="3157463" y="1351026"/>
            <a:ext cx="4767971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1100" dirty="0"/>
              <a:t>Pemahaman terhadap pasar masih lemah (penyedia, harga, </a:t>
            </a:r>
            <a:endParaRPr lang="id-ID" sz="1100" dirty="0" smtClean="0"/>
          </a:p>
          <a:p>
            <a:pPr lvl="0"/>
            <a:r>
              <a:rPr lang="id-ID" sz="1100" dirty="0" smtClean="0"/>
              <a:t>struktur </a:t>
            </a:r>
            <a:r>
              <a:rPr lang="id-ID" sz="1100" dirty="0"/>
              <a:t>pasar);</a:t>
            </a:r>
          </a:p>
        </p:txBody>
      </p:sp>
      <p:sp>
        <p:nvSpPr>
          <p:cNvPr id="115" name="Pentagon 114"/>
          <p:cNvSpPr/>
          <p:nvPr/>
        </p:nvSpPr>
        <p:spPr>
          <a:xfrm>
            <a:off x="1876386" y="1864508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6" name="Rectangle 2"/>
          <p:cNvSpPr/>
          <p:nvPr/>
        </p:nvSpPr>
        <p:spPr>
          <a:xfrm>
            <a:off x="2771800" y="1864508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17" name="TextBox 116"/>
          <p:cNvSpPr txBox="1"/>
          <p:nvPr/>
        </p:nvSpPr>
        <p:spPr>
          <a:xfrm>
            <a:off x="1964718" y="1851560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03</a:t>
            </a:r>
          </a:p>
        </p:txBody>
      </p:sp>
      <p:sp>
        <p:nvSpPr>
          <p:cNvPr id="120" name="TextBox 12"/>
          <p:cNvSpPr txBox="1"/>
          <p:nvPr/>
        </p:nvSpPr>
        <p:spPr bwMode="auto">
          <a:xfrm>
            <a:off x="3164869" y="1845292"/>
            <a:ext cx="4767971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d-ID" sz="1100" dirty="0"/>
              <a:t>Pemahaman penyusunan dokumen pengadaan  masih kurang </a:t>
            </a:r>
            <a:endParaRPr lang="id-ID" sz="1100" dirty="0" smtClean="0"/>
          </a:p>
          <a:p>
            <a:pPr>
              <a:defRPr/>
            </a:pPr>
            <a:r>
              <a:rPr lang="id-ID" sz="1100" dirty="0" smtClean="0"/>
              <a:t>(</a:t>
            </a:r>
            <a:r>
              <a:rPr lang="id-ID" sz="1100" dirty="0"/>
              <a:t>KAK, spesifikasi, HPS, dokumen kontrak);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  <p:sp>
        <p:nvSpPr>
          <p:cNvPr id="122" name="Pentagon 121"/>
          <p:cNvSpPr/>
          <p:nvPr/>
        </p:nvSpPr>
        <p:spPr>
          <a:xfrm>
            <a:off x="1876386" y="2352931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3" name="Rectangle 2"/>
          <p:cNvSpPr/>
          <p:nvPr/>
        </p:nvSpPr>
        <p:spPr>
          <a:xfrm>
            <a:off x="2771800" y="2352931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24" name="TextBox 123"/>
          <p:cNvSpPr txBox="1"/>
          <p:nvPr/>
        </p:nvSpPr>
        <p:spPr>
          <a:xfrm>
            <a:off x="1955577" y="2326954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04</a:t>
            </a:r>
          </a:p>
        </p:txBody>
      </p:sp>
      <p:sp>
        <p:nvSpPr>
          <p:cNvPr id="127" name="TextBox 12"/>
          <p:cNvSpPr txBox="1"/>
          <p:nvPr/>
        </p:nvSpPr>
        <p:spPr bwMode="auto">
          <a:xfrm>
            <a:off x="3162387" y="2403932"/>
            <a:ext cx="4767971" cy="2616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1100" dirty="0"/>
              <a:t>Kurangnya pemahaman dalam menetukan metode pemilihan;</a:t>
            </a:r>
          </a:p>
        </p:txBody>
      </p:sp>
      <p:sp>
        <p:nvSpPr>
          <p:cNvPr id="129" name="Pentagon 128"/>
          <p:cNvSpPr/>
          <p:nvPr/>
        </p:nvSpPr>
        <p:spPr>
          <a:xfrm>
            <a:off x="1878868" y="2849598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0" name="Rectangle 2"/>
          <p:cNvSpPr/>
          <p:nvPr/>
        </p:nvSpPr>
        <p:spPr>
          <a:xfrm>
            <a:off x="2774282" y="2849598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31" name="TextBox 130"/>
          <p:cNvSpPr txBox="1"/>
          <p:nvPr/>
        </p:nvSpPr>
        <p:spPr>
          <a:xfrm>
            <a:off x="1958059" y="2825065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>
                <a:solidFill>
                  <a:schemeClr val="bg1"/>
                </a:solidFill>
                <a:cs typeface="Arial" pitchFamily="34" charset="0"/>
              </a:rPr>
              <a:t>05</a:t>
            </a:r>
          </a:p>
        </p:txBody>
      </p:sp>
      <p:sp>
        <p:nvSpPr>
          <p:cNvPr id="134" name="TextBox 12"/>
          <p:cNvSpPr txBox="1"/>
          <p:nvPr/>
        </p:nvSpPr>
        <p:spPr bwMode="auto">
          <a:xfrm>
            <a:off x="3164869" y="2822179"/>
            <a:ext cx="4930205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1100" dirty="0"/>
              <a:t>Kesalahan presepsi dalam menentukan cara pengadaan barang/jasa antara penyedia, swakelola, dan penyedia dalam swakelola;</a:t>
            </a:r>
          </a:p>
        </p:txBody>
      </p:sp>
      <p:sp>
        <p:nvSpPr>
          <p:cNvPr id="39" name="Pentagon 38"/>
          <p:cNvSpPr/>
          <p:nvPr/>
        </p:nvSpPr>
        <p:spPr>
          <a:xfrm>
            <a:off x="1876386" y="3336975"/>
            <a:ext cx="1098366" cy="396047"/>
          </a:xfrm>
          <a:prstGeom prst="homePlate">
            <a:avLst>
              <a:gd name="adj" fmla="val 54918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0" name="Rectangle 2"/>
          <p:cNvSpPr/>
          <p:nvPr/>
        </p:nvSpPr>
        <p:spPr>
          <a:xfrm>
            <a:off x="2771800" y="3336975"/>
            <a:ext cx="5539298" cy="396047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1955577" y="3301316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800" b="1" dirty="0" smtClean="0">
                <a:solidFill>
                  <a:schemeClr val="bg1"/>
                </a:solidFill>
                <a:cs typeface="Arial" pitchFamily="34" charset="0"/>
              </a:rPr>
              <a:t>6</a:t>
            </a:r>
            <a:endParaRPr lang="en-US" altLang="ko-KR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45" name="TextBox 12"/>
          <p:cNvSpPr txBox="1"/>
          <p:nvPr/>
        </p:nvSpPr>
        <p:spPr bwMode="auto">
          <a:xfrm>
            <a:off x="3195987" y="3379451"/>
            <a:ext cx="4824597" cy="261610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1100" dirty="0"/>
              <a:t>Kurangnya pemahaman tentang konsolidasi pengadaan barang/jasa;</a:t>
            </a:r>
          </a:p>
        </p:txBody>
      </p:sp>
      <p:sp>
        <p:nvSpPr>
          <p:cNvPr id="46" name="Pentagon 45"/>
          <p:cNvSpPr/>
          <p:nvPr/>
        </p:nvSpPr>
        <p:spPr>
          <a:xfrm>
            <a:off x="1883319" y="3831203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7" name="Rectangle 2"/>
          <p:cNvSpPr/>
          <p:nvPr/>
        </p:nvSpPr>
        <p:spPr>
          <a:xfrm>
            <a:off x="2778733" y="3831203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964992" y="3798582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800" b="1" dirty="0" smtClean="0">
                <a:solidFill>
                  <a:schemeClr val="bg1"/>
                </a:solidFill>
                <a:cs typeface="Arial" pitchFamily="34" charset="0"/>
              </a:rPr>
              <a:t>7</a:t>
            </a:r>
            <a:endParaRPr lang="en-US" altLang="ko-KR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52" name="TextBox 12"/>
          <p:cNvSpPr txBox="1"/>
          <p:nvPr/>
        </p:nvSpPr>
        <p:spPr bwMode="auto">
          <a:xfrm>
            <a:off x="3205402" y="3798582"/>
            <a:ext cx="4767971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id-ID" sz="1100" dirty="0"/>
              <a:t>Pemaketan pengadaan barang/jasa dari rekening yang </a:t>
            </a:r>
            <a:r>
              <a:rPr lang="id-ID" sz="1100" dirty="0" smtClean="0"/>
              <a:t>berbeda, </a:t>
            </a:r>
          </a:p>
          <a:p>
            <a:pPr lvl="0"/>
            <a:r>
              <a:rPr lang="id-ID" sz="1100" dirty="0" smtClean="0"/>
              <a:t>menjadi 1 paket;</a:t>
            </a:r>
            <a:endParaRPr lang="id-ID" sz="1100" dirty="0"/>
          </a:p>
        </p:txBody>
      </p:sp>
      <p:sp>
        <p:nvSpPr>
          <p:cNvPr id="53" name="Pentagon 52"/>
          <p:cNvSpPr/>
          <p:nvPr/>
        </p:nvSpPr>
        <p:spPr>
          <a:xfrm>
            <a:off x="1883319" y="4329137"/>
            <a:ext cx="1098366" cy="385339"/>
          </a:xfrm>
          <a:prstGeom prst="homePlate">
            <a:avLst>
              <a:gd name="adj" fmla="val 54918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5" name="Rectangle 2"/>
          <p:cNvSpPr/>
          <p:nvPr/>
        </p:nvSpPr>
        <p:spPr>
          <a:xfrm>
            <a:off x="2778733" y="4329137"/>
            <a:ext cx="5539298" cy="385339"/>
          </a:xfrm>
          <a:custGeom>
            <a:avLst/>
            <a:gdLst/>
            <a:ahLst/>
            <a:cxnLst/>
            <a:rect l="l" t="t" r="r" b="b"/>
            <a:pathLst>
              <a:path w="6460280" h="792000">
                <a:moveTo>
                  <a:pt x="0" y="0"/>
                </a:moveTo>
                <a:lnTo>
                  <a:pt x="6460280" y="0"/>
                </a:lnTo>
                <a:lnTo>
                  <a:pt x="6460280" y="792000"/>
                </a:lnTo>
                <a:lnTo>
                  <a:pt x="0" y="792000"/>
                </a:lnTo>
                <a:lnTo>
                  <a:pt x="396000" y="396000"/>
                </a:lnTo>
                <a:close/>
              </a:path>
            </a:pathLst>
          </a:custGeom>
          <a:solidFill>
            <a:schemeClr val="bg1"/>
          </a:solidFill>
          <a:ln w="381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56" name="TextBox 55"/>
          <p:cNvSpPr txBox="1"/>
          <p:nvPr/>
        </p:nvSpPr>
        <p:spPr>
          <a:xfrm>
            <a:off x="1964992" y="4304604"/>
            <a:ext cx="594987" cy="430887"/>
          </a:xfrm>
          <a:prstGeom prst="rect">
            <a:avLst/>
          </a:prstGeom>
          <a:noFill/>
        </p:spPr>
        <p:txBody>
          <a:bodyPr wrap="square" tIns="0" bIns="0" rtlCol="0" anchor="ctr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cs typeface="Arial" pitchFamily="34" charset="0"/>
              </a:rPr>
              <a:t>0</a:t>
            </a:r>
            <a:r>
              <a:rPr lang="id-ID" altLang="ko-KR" sz="2800" b="1" dirty="0" smtClean="0">
                <a:solidFill>
                  <a:schemeClr val="bg1"/>
                </a:solidFill>
                <a:cs typeface="Arial" pitchFamily="34" charset="0"/>
              </a:rPr>
              <a:t>8</a:t>
            </a:r>
            <a:endParaRPr lang="en-US" altLang="ko-KR" sz="2800" b="1" dirty="0">
              <a:solidFill>
                <a:schemeClr val="bg1"/>
              </a:solidFill>
              <a:cs typeface="Arial" pitchFamily="34" charset="0"/>
            </a:endParaRPr>
          </a:p>
        </p:txBody>
      </p:sp>
      <p:sp>
        <p:nvSpPr>
          <p:cNvPr id="62" name="TextBox 12"/>
          <p:cNvSpPr txBox="1"/>
          <p:nvPr/>
        </p:nvSpPr>
        <p:spPr bwMode="auto">
          <a:xfrm>
            <a:off x="3205402" y="4301503"/>
            <a:ext cx="4767971" cy="430887"/>
          </a:xfrm>
          <a:prstGeom prst="rect">
            <a:avLst/>
          </a:prstGeom>
          <a:noFill/>
          <a:effectLst/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d-ID" sz="1100" dirty="0"/>
              <a:t>Pemasukan dokumen pengadaan di SILALAP BAJA melebihi batas waktu yang telah ditentukan</a:t>
            </a:r>
            <a:r>
              <a:rPr lang="id-ID" sz="1100" dirty="0" smtClean="0"/>
              <a:t>.</a:t>
            </a:r>
            <a:endParaRPr lang="ko-KR" altLang="en-US" sz="1100" dirty="0">
              <a:solidFill>
                <a:schemeClr val="tx1">
                  <a:lumMod val="75000"/>
                  <a:lumOff val="25000"/>
                </a:schemeClr>
              </a:solidFill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10274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41986"/>
            <a:ext cx="9144000" cy="10012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467544" y="248615"/>
            <a:ext cx="820891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RUP Prov. Jawa Tengah Berdasarkan data SiRUP-LKPP </a:t>
            </a:r>
            <a:r>
              <a:rPr lang="en-US" sz="2400" b="1" dirty="0">
                <a:solidFill>
                  <a:schemeClr val="bg1"/>
                </a:solidFill>
              </a:rPr>
              <a:t>T</a:t>
            </a:r>
            <a:r>
              <a:rPr lang="en-US" sz="2400" b="1" dirty="0" smtClean="0">
                <a:solidFill>
                  <a:schemeClr val="bg1"/>
                </a:solidFill>
              </a:rPr>
              <a:t>ahun </a:t>
            </a:r>
            <a:r>
              <a:rPr lang="en-US" sz="2400" b="1" dirty="0">
                <a:solidFill>
                  <a:schemeClr val="bg1"/>
                </a:solidFill>
              </a:rPr>
              <a:t>A</a:t>
            </a:r>
            <a:r>
              <a:rPr lang="en-US" sz="2400" b="1" dirty="0" smtClean="0">
                <a:solidFill>
                  <a:schemeClr val="bg1"/>
                </a:solidFill>
              </a:rPr>
              <a:t>nggaran 2021 (per </a:t>
            </a:r>
            <a:r>
              <a:rPr lang="id-ID" sz="2400" b="1" dirty="0" smtClean="0">
                <a:solidFill>
                  <a:schemeClr val="bg1"/>
                </a:solidFill>
              </a:rPr>
              <a:t>15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id-ID" sz="2400" b="1" dirty="0" smtClean="0">
                <a:solidFill>
                  <a:schemeClr val="bg1"/>
                </a:solidFill>
              </a:rPr>
              <a:t>Februari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2021)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2240521"/>
              </p:ext>
            </p:extLst>
          </p:nvPr>
        </p:nvGraphicFramePr>
        <p:xfrm>
          <a:off x="2051720" y="1419622"/>
          <a:ext cx="5400601" cy="2016224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600395"/>
                <a:gridCol w="1663657"/>
                <a:gridCol w="1143857"/>
                <a:gridCol w="1992692"/>
              </a:tblGrid>
              <a:tr h="585646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NO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Cara Pengadaan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Jumlah Paket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Pagu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1644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1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Penyedia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21.052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3.553.970.400.232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1644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Swakelola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9.713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9.501.064.626.768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85646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Penyedia dalam </a:t>
                      </a:r>
                      <a:endParaRPr lang="id-ID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 smtClean="0">
                          <a:effectLst/>
                        </a:rPr>
                        <a:t>swakelola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1.990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537.320.992.000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81644"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TOTAL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32.755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13.592.356.019.000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4368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41986"/>
            <a:ext cx="9144000" cy="10012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3" name="Rectangle 2"/>
          <p:cNvSpPr/>
          <p:nvPr/>
        </p:nvSpPr>
        <p:spPr>
          <a:xfrm>
            <a:off x="467544" y="248615"/>
            <a:ext cx="8208912" cy="5040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bg1"/>
                </a:solidFill>
              </a:rPr>
              <a:t>RUP Prov. Jawa Tengah Berdasarkan data </a:t>
            </a:r>
            <a:r>
              <a:rPr lang="en-US" sz="2400" b="1" dirty="0" smtClean="0">
                <a:solidFill>
                  <a:schemeClr val="bg1"/>
                </a:solidFill>
              </a:rPr>
              <a:t>SiRUP</a:t>
            </a:r>
            <a:r>
              <a:rPr lang="id-ID" sz="2400" b="1" dirty="0" smtClean="0">
                <a:solidFill>
                  <a:schemeClr val="bg1"/>
                </a:solidFill>
              </a:rPr>
              <a:t> Lokal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>
                <a:solidFill>
                  <a:schemeClr val="bg1"/>
                </a:solidFill>
              </a:rPr>
              <a:t>T</a:t>
            </a:r>
            <a:r>
              <a:rPr lang="en-US" sz="2400" b="1" dirty="0" smtClean="0">
                <a:solidFill>
                  <a:schemeClr val="bg1"/>
                </a:solidFill>
              </a:rPr>
              <a:t>ahun </a:t>
            </a:r>
            <a:r>
              <a:rPr lang="en-US" sz="2400" b="1" dirty="0">
                <a:solidFill>
                  <a:schemeClr val="bg1"/>
                </a:solidFill>
              </a:rPr>
              <a:t>A</a:t>
            </a:r>
            <a:r>
              <a:rPr lang="en-US" sz="2400" b="1" dirty="0" smtClean="0">
                <a:solidFill>
                  <a:schemeClr val="bg1"/>
                </a:solidFill>
              </a:rPr>
              <a:t>nggaran 2021 (per </a:t>
            </a:r>
            <a:r>
              <a:rPr lang="id-ID" sz="2400" b="1" dirty="0" smtClean="0">
                <a:solidFill>
                  <a:schemeClr val="bg1"/>
                </a:solidFill>
              </a:rPr>
              <a:t>15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id-ID" sz="2400" b="1" dirty="0" smtClean="0">
                <a:solidFill>
                  <a:schemeClr val="bg1"/>
                </a:solidFill>
              </a:rPr>
              <a:t>Februari</a:t>
            </a:r>
            <a:r>
              <a:rPr lang="en-US" sz="2400" b="1" dirty="0" smtClean="0">
                <a:solidFill>
                  <a:schemeClr val="bg1"/>
                </a:solidFill>
              </a:rPr>
              <a:t> </a:t>
            </a:r>
            <a:r>
              <a:rPr lang="en-US" sz="2400" b="1" dirty="0" smtClean="0">
                <a:solidFill>
                  <a:schemeClr val="bg1"/>
                </a:solidFill>
              </a:rPr>
              <a:t>2021)</a:t>
            </a:r>
            <a:endParaRPr lang="en-US" sz="2400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8746998"/>
              </p:ext>
            </p:extLst>
          </p:nvPr>
        </p:nvGraphicFramePr>
        <p:xfrm>
          <a:off x="2123728" y="1635646"/>
          <a:ext cx="5112567" cy="1944218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568374"/>
                <a:gridCol w="1574928"/>
                <a:gridCol w="1254978"/>
                <a:gridCol w="1714287"/>
              </a:tblGrid>
              <a:tr h="574212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NO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Cara Pengadaan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Jumlah Paket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Pagu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971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1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Penyedia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21.064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3.557.416.509.232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971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2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Swakelola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9.754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9.384.105.539.768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60849"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Penyedia dalam </a:t>
                      </a:r>
                      <a:endParaRPr lang="id-ID" sz="1200" dirty="0" smtClean="0">
                        <a:effectLst/>
                      </a:endParaRPr>
                    </a:p>
                    <a:p>
                      <a:pPr algn="just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 smtClean="0">
                          <a:effectLst/>
                        </a:rPr>
                        <a:t>swakelola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2.026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538.100.220.000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69719"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TOTAL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>
                          <a:effectLst/>
                        </a:rPr>
                        <a:t>32.844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200" dirty="0">
                          <a:effectLst/>
                        </a:rPr>
                        <a:t>13.479.622.269.000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2093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619672" y="2931790"/>
            <a:ext cx="6264696" cy="93610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Pada Tahun Anggaran 2021 pemerintah provinsi Jawa 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Tengah </a:t>
            </a:r>
          </a:p>
          <a:p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berupaya </a:t>
            </a:r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memaksimalkan jumlah anggaran yang dimiliki </a:t>
            </a:r>
            <a:endParaRPr lang="id-ID" sz="16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Provinsi </a:t>
            </a:r>
            <a:r>
              <a:rPr lang="id-ID" sz="16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Jawa Tengah sesuai dengan yang ada pada SiRUP-LKPP, diharapkan tidak ada lagi anggaran maupun jenis pengadaan Tidak tercantum dalam </a:t>
            </a:r>
            <a:r>
              <a:rPr lang="id-ID" sz="1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RUP.</a:t>
            </a:r>
            <a:endParaRPr lang="en-US" sz="16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1001286"/>
          </a:xfrm>
          <a:prstGeom prst="rect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sp>
        <p:nvSpPr>
          <p:cNvPr id="15" name="Rectangle 14"/>
          <p:cNvSpPr/>
          <p:nvPr/>
        </p:nvSpPr>
        <p:spPr>
          <a:xfrm>
            <a:off x="683568" y="195486"/>
            <a:ext cx="8064896" cy="5760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b="1" dirty="0"/>
              <a:t>Jumlah Anggaran dalam RUP TA 2021</a:t>
            </a:r>
          </a:p>
          <a:p>
            <a:pPr algn="ctr"/>
            <a:r>
              <a:rPr lang="en-US" b="1" dirty="0" smtClean="0">
                <a:solidFill>
                  <a:schemeClr val="bg1"/>
                </a:solidFill>
              </a:rPr>
              <a:t>(</a:t>
            </a:r>
            <a:r>
              <a:rPr lang="en-US" b="1" dirty="0" smtClean="0">
                <a:solidFill>
                  <a:schemeClr val="bg1"/>
                </a:solidFill>
              </a:rPr>
              <a:t>per </a:t>
            </a:r>
            <a:r>
              <a:rPr lang="en-US" b="1" dirty="0" smtClean="0">
                <a:solidFill>
                  <a:schemeClr val="bg1"/>
                </a:solidFill>
              </a:rPr>
              <a:t>1</a:t>
            </a:r>
            <a:r>
              <a:rPr lang="id-ID" b="1" dirty="0" smtClean="0">
                <a:solidFill>
                  <a:schemeClr val="bg1"/>
                </a:solidFill>
              </a:rPr>
              <a:t>5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id-ID" b="1" dirty="0" smtClean="0">
                <a:solidFill>
                  <a:schemeClr val="bg1"/>
                </a:solidFill>
              </a:rPr>
              <a:t>Februari</a:t>
            </a:r>
            <a:r>
              <a:rPr lang="en-US" b="1" dirty="0" smtClean="0">
                <a:solidFill>
                  <a:schemeClr val="bg1"/>
                </a:solidFill>
              </a:rPr>
              <a:t> </a:t>
            </a:r>
            <a:r>
              <a:rPr lang="en-US" b="1" dirty="0" smtClean="0">
                <a:solidFill>
                  <a:schemeClr val="bg1"/>
                </a:solidFill>
              </a:rPr>
              <a:t>2021)</a:t>
            </a:r>
            <a:endParaRPr lang="en-US" b="1" dirty="0">
              <a:solidFill>
                <a:schemeClr val="bg1"/>
              </a:solidFill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8729945"/>
              </p:ext>
            </p:extLst>
          </p:nvPr>
        </p:nvGraphicFramePr>
        <p:xfrm>
          <a:off x="1403648" y="1635646"/>
          <a:ext cx="6407785" cy="587503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1360805"/>
                <a:gridCol w="1261745"/>
                <a:gridCol w="1261745"/>
                <a:gridCol w="1261745"/>
                <a:gridCol w="1261745"/>
              </a:tblGrid>
              <a:tr h="0">
                <a:tc row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 dirty="0">
                          <a:effectLst/>
                        </a:rPr>
                        <a:t>Pagu APBD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SiRUP Lokal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SiRUP Nasional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id-ID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Paket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Pagu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Paket 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100">
                          <a:effectLst/>
                        </a:rPr>
                        <a:t>Pagu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245745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13.478.902.725.000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32.844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13.479.622.269.000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0762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000">
                          <a:effectLst/>
                        </a:rPr>
                        <a:t>32.755</a:t>
                      </a:r>
                      <a:endParaRPr lang="id-ID" sz="12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id-ID" sz="1000" dirty="0">
                          <a:effectLst/>
                        </a:rPr>
                        <a:t>13.592.356.019.000</a:t>
                      </a:r>
                      <a:endParaRPr lang="id-ID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rgbClr val="F07624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037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1114338"/>
            <a:ext cx="9144000" cy="230425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1871700" y="1853338"/>
            <a:ext cx="5400600" cy="813059"/>
            <a:chOff x="1929854" y="2008261"/>
            <a:chExt cx="5400600" cy="813059"/>
          </a:xfrm>
        </p:grpSpPr>
        <p:sp>
          <p:nvSpPr>
            <p:cNvPr id="8" name="Text Placeholder 3"/>
            <p:cNvSpPr txBox="1">
              <a:spLocks/>
            </p:cNvSpPr>
            <p:nvPr/>
          </p:nvSpPr>
          <p:spPr>
            <a:xfrm>
              <a:off x="1929854" y="2544633"/>
              <a:ext cx="5400600" cy="276687"/>
            </a:xfrm>
            <a:prstGeom prst="rect">
              <a:avLst/>
            </a:prstGeom>
          </p:spPr>
          <p:txBody>
            <a:bodyPr/>
            <a:lstStyle>
              <a:lvl1pPr marL="342900" indent="-3429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32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–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»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1" hangingPunct="1">
                <a:spcBef>
                  <a:spcPct val="20000"/>
                </a:spcBef>
                <a:buFont typeface="Arial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 algn="ctr">
                <a:buNone/>
              </a:pPr>
              <a:r>
                <a:rPr lang="id-ID" altLang="ko-KR" sz="1100" dirty="0" smtClean="0">
                  <a:solidFill>
                    <a:schemeClr val="bg1"/>
                  </a:solidFill>
                  <a:cs typeface="Arial" pitchFamily="34" charset="0"/>
                </a:rPr>
                <a:t>Biro Administrasi Pengadaan Barang/Jasa Provinsi Jawa Tengah</a:t>
              </a:r>
              <a:endParaRPr lang="ko-KR" altLang="en-US" sz="1100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9" name="Title 4"/>
            <p:cNvSpPr txBox="1">
              <a:spLocks/>
            </p:cNvSpPr>
            <p:nvPr/>
          </p:nvSpPr>
          <p:spPr>
            <a:xfrm>
              <a:off x="2253890" y="2008261"/>
              <a:ext cx="4608512" cy="542078"/>
            </a:xfrm>
            <a:prstGeom prst="rect">
              <a:avLst/>
            </a:prstGeom>
          </p:spPr>
          <p:txBody>
            <a:bodyPr anchor="ctr"/>
            <a:lstStyle>
              <a:lvl1pPr algn="l" defTabSz="914400" rtl="0" eaLnBrk="1" latinLnBrk="1" hangingPunct="1">
                <a:spcBef>
                  <a:spcPct val="0"/>
                </a:spcBef>
                <a:buNone/>
                <a:defRPr sz="3600" b="1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+mj-ea"/>
                  <a:cs typeface="Arial" pitchFamily="34" charset="0"/>
                </a:defRPr>
              </a:lvl1pPr>
            </a:lstStyle>
            <a:p>
              <a:pPr algn="ctr"/>
              <a:r>
                <a:rPr lang="id-ID" altLang="ko-KR" dirty="0" smtClean="0">
                  <a:solidFill>
                    <a:schemeClr val="bg1"/>
                  </a:solidFill>
                  <a:latin typeface="+mj-lt"/>
                </a:rPr>
                <a:t>Terima Kasih</a:t>
              </a:r>
              <a:endParaRPr lang="ko-KR" altLang="en-US" dirty="0">
                <a:solidFill>
                  <a:schemeClr val="bg1"/>
                </a:solidFill>
                <a:latin typeface="+mj-lt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3250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ver and End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ntents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3.xml><?xml version="1.0" encoding="utf-8"?>
<a:theme xmlns:a="http://schemas.openxmlformats.org/drawingml/2006/main" name="Section Break Slide Master">
  <a:themeElements>
    <a:clrScheme name="ALLPPT-COLOR-A0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E62949"/>
      </a:accent1>
      <a:accent2>
        <a:srgbClr val="F07624"/>
      </a:accent2>
      <a:accent3>
        <a:srgbClr val="F4BD2D"/>
      </a:accent3>
      <a:accent4>
        <a:srgbClr val="1ED4DE"/>
      </a:accent4>
      <a:accent5>
        <a:srgbClr val="1C7DE1"/>
      </a:accent5>
      <a:accent6>
        <a:srgbClr val="CBCBCB"/>
      </a:accent6>
      <a:hlink>
        <a:srgbClr val="3F3F3F"/>
      </a:hlink>
      <a:folHlink>
        <a:srgbClr val="3F3F3F"/>
      </a:folHlink>
    </a:clrScheme>
    <a:fontScheme name="ALLPPT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1288</TotalTime>
  <Words>361</Words>
  <Application>Microsoft Office PowerPoint</Application>
  <PresentationFormat>On-screen Show (16:9)</PresentationFormat>
  <Paragraphs>101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Malgun Gothic</vt:lpstr>
      <vt:lpstr>Arial</vt:lpstr>
      <vt:lpstr>Arial Unicode MS</vt:lpstr>
      <vt:lpstr>Calibri</vt:lpstr>
      <vt:lpstr>Times New Roman</vt:lpstr>
      <vt:lpstr>Cover and End Slide Master</vt:lpstr>
      <vt:lpstr>Contents Slide Master</vt:lpstr>
      <vt:lpstr>Section Break Slide Master</vt:lpstr>
      <vt:lpstr>Rapat Koordinasi Evaluasi  Pengadaan Barang/Jasa Th. 2020 dan  Perencanaan Pengadaan Barang/Jasa Th.2021 </vt:lpstr>
      <vt:lpstr>Evaluasi Pengadaan Barang/Jasa</vt:lpstr>
      <vt:lpstr>PowerPoint Presentation</vt:lpstr>
      <vt:lpstr>Beberapa hal yang menjadi kendala pelaksanaan Barang/Jasa :</vt:lpstr>
      <vt:lpstr>PowerPoint Presentation</vt:lpstr>
      <vt:lpstr>PowerPoint Presentation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user</cp:lastModifiedBy>
  <cp:revision>110</cp:revision>
  <dcterms:created xsi:type="dcterms:W3CDTF">2016-12-01T00:32:25Z</dcterms:created>
  <dcterms:modified xsi:type="dcterms:W3CDTF">2021-02-15T03:52:12Z</dcterms:modified>
</cp:coreProperties>
</file>