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383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7" r:id="rId68"/>
    <p:sldId id="458" r:id="rId69"/>
    <p:sldId id="459" r:id="rId70"/>
    <p:sldId id="460" r:id="rId71"/>
    <p:sldId id="299" r:id="rId7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3005" autoAdjust="0"/>
  </p:normalViewPr>
  <p:slideViewPr>
    <p:cSldViewPr>
      <p:cViewPr varScale="1">
        <p:scale>
          <a:sx n="85" d="100"/>
          <a:sy n="85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16" name="image2.jpg" descr="Template powerpoint Cover De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130" name="image6.jpg" descr="Template powerpoint (cover belakang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140" name="image2.jpg" descr="Template powerpoint Cover De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2411758" y="130622"/>
            <a:ext cx="634705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pPr>
              <a:defRPr sz="1800"/>
            </a:pPr>
            <a:r>
              <a:rPr sz="3200"/>
              <a:t>Click to edit Master title style</a:t>
            </a:r>
          </a:p>
        </p:txBody>
      </p:sp>
      <p:pic>
        <p:nvPicPr>
          <p:cNvPr id="152" name="image4.jpg" descr="Template powerpoint (isi) 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6553200" y="6496193"/>
            <a:ext cx="2133600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411758" y="130622"/>
            <a:ext cx="634705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pPr>
              <a:defRPr sz="1800"/>
            </a:pPr>
            <a:r>
              <a:rPr sz="3200"/>
              <a:t>Click to edit Master title style</a:t>
            </a:r>
          </a:p>
        </p:txBody>
      </p:sp>
      <p:pic>
        <p:nvPicPr>
          <p:cNvPr id="164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2411758" y="188638"/>
            <a:ext cx="6347051" cy="1224138"/>
          </a:xfrm>
          <a:prstGeom prst="rect">
            <a:avLst/>
          </a:prstGeom>
        </p:spPr>
        <p:txBody>
          <a:bodyPr anchor="t"/>
          <a:lstStyle>
            <a:lvl1pPr algn="r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457200" y="1412775"/>
            <a:ext cx="8229600" cy="5445225"/>
          </a:xfrm>
          <a:prstGeom prst="rect">
            <a:avLst/>
          </a:prstGeom>
        </p:spPr>
        <p:txBody>
          <a:bodyPr/>
          <a:lstStyle>
            <a:lvl2pPr marL="7837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6553200" y="6496193"/>
            <a:ext cx="2133600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176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2411759" y="130622"/>
            <a:ext cx="6347049" cy="1282155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457200" y="1412775"/>
            <a:ext cx="8229600" cy="5445225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  <a:lvl2pPr>
              <a:defRPr>
                <a:uFill>
                  <a:solidFill>
                    <a:srgbClr val="000000"/>
                  </a:solidFill>
                </a:uFill>
              </a:defRPr>
            </a:lvl2pPr>
            <a:lvl3pPr>
              <a:defRPr>
                <a:uFill>
                  <a:solidFill>
                    <a:srgbClr val="000000"/>
                  </a:solidFill>
                </a:uFill>
              </a:defRPr>
            </a:lvl3pPr>
            <a:lvl4pPr>
              <a:defRPr>
                <a:uFill>
                  <a:solidFill>
                    <a:srgbClr val="000000"/>
                  </a:solidFill>
                </a:uFill>
              </a:defRPr>
            </a:lvl4pPr>
            <a:lvl5pPr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2411759" y="188639"/>
            <a:ext cx="6347049" cy="1224137"/>
          </a:xfrm>
          <a:prstGeom prst="rect">
            <a:avLst/>
          </a:prstGeom>
        </p:spPr>
        <p:txBody>
          <a:bodyPr anchor="t"/>
          <a:lstStyle>
            <a:lvl1pPr algn="r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412775"/>
            <a:ext cx="8229600" cy="54452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37" name="image3.jpg" descr="Template powerpoint (penutup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83568" y="2840955"/>
            <a:ext cx="7772401" cy="30765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83568" y="0"/>
            <a:ext cx="7772401" cy="284095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half" idx="1"/>
          </p:nvPr>
        </p:nvSpPr>
        <p:spPr>
          <a:xfrm>
            <a:off x="457200" y="1258753"/>
            <a:ext cx="4038600" cy="559924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2411759" y="202630"/>
            <a:ext cx="6347049" cy="1056124"/>
          </a:xfrm>
          <a:prstGeom prst="rect">
            <a:avLst/>
          </a:prstGeom>
        </p:spPr>
        <p:txBody>
          <a:bodyPr anchor="t"/>
          <a:lstStyle>
            <a:lvl1pPr algn="r">
              <a:defRPr sz="3200"/>
            </a:lvl1pPr>
          </a:lstStyle>
          <a:p>
            <a:r>
              <a:t>Title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2411759" y="130622"/>
            <a:ext cx="6347049" cy="1469579"/>
          </a:xfrm>
          <a:prstGeom prst="rect">
            <a:avLst/>
          </a:prstGeom>
        </p:spPr>
        <p:txBody>
          <a:bodyPr anchor="t"/>
          <a:lstStyle>
            <a:lvl1pPr algn="r">
              <a:defRPr sz="3200"/>
            </a:lvl1pPr>
          </a:lstStyle>
          <a:p>
            <a:r>
              <a:t>Title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82" name="image4.jpg" descr="Template powerpoint (isi) 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94" name="image4.jpg" descr="Template powerpoint (isi) 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106" name="image5.jpg" descr="Template powerpoint (isi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2411759" y="202630"/>
            <a:ext cx="6347049" cy="1397571"/>
          </a:xfrm>
          <a:prstGeom prst="rect">
            <a:avLst/>
          </a:prstGeom>
        </p:spPr>
        <p:txBody>
          <a:bodyPr anchor="t"/>
          <a:lstStyle>
            <a:lvl1pPr algn="r">
              <a:defRPr sz="3200"/>
            </a:lvl1pPr>
          </a:lstStyle>
          <a:p>
            <a:r>
              <a:t>Title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1.jpg" descr="Template powerpoint (i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118" name="image4.jpg" descr="Template powerpoint (isi) 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658336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Template powerpoint (isi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2411759" y="130622"/>
            <a:ext cx="634705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200"/>
            </a:lvl1pPr>
          </a:lstStyle>
          <a:p>
            <a:r>
              <a:t>Click to edit Master title style</a:t>
            </a:r>
          </a:p>
        </p:txBody>
      </p:sp>
      <p:pic>
        <p:nvPicPr>
          <p:cNvPr id="4" name="image1.jpg" descr="Template powerpoint (isi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96193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-12700" y="2230437"/>
            <a:ext cx="7529166" cy="1270001"/>
          </a:xfrm>
          <a:prstGeom prst="rect">
            <a:avLst/>
          </a:prstGeom>
          <a:solidFill>
            <a:srgbClr val="DB391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-286718" y="2460625"/>
            <a:ext cx="777240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>
                <a:solidFill>
                  <a:srgbClr val="FFFFFF"/>
                </a:solidFill>
                <a:latin typeface="DIN"/>
                <a:ea typeface="DIN"/>
                <a:cs typeface="DIN"/>
                <a:sym typeface="DIN"/>
              </a:defRPr>
            </a:lvl1pPr>
          </a:lstStyle>
          <a:p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v.</a:t>
            </a:r>
            <a:r>
              <a:rPr lang="id-ID" dirty="0"/>
              <a:t>5</a:t>
            </a:r>
            <a:r>
              <a:rPr dirty="0"/>
              <a:t>.0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1350147" y="3505839"/>
            <a:ext cx="6148498" cy="1752601"/>
          </a:xfrm>
          <a:prstGeom prst="rect">
            <a:avLst/>
          </a:prstGeom>
        </p:spPr>
        <p:txBody>
          <a:bodyPr/>
          <a:lstStyle/>
          <a:p>
            <a:pPr algn="r">
              <a:defRPr sz="2500">
                <a:latin typeface="DIN"/>
                <a:ea typeface="DIN"/>
                <a:cs typeface="DIN"/>
                <a:sym typeface="DIN"/>
              </a:defRPr>
            </a:pPr>
            <a:r>
              <a:rPr dirty="0" err="1"/>
              <a:t>Direktorat</a:t>
            </a:r>
            <a:r>
              <a:rPr dirty="0"/>
              <a:t> </a:t>
            </a:r>
            <a:r>
              <a:rPr dirty="0" err="1"/>
              <a:t>Pengembangan</a:t>
            </a:r>
            <a:r>
              <a:rPr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Katalog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Keranjang Belanja</a:t>
            </a:r>
            <a:endParaRPr dirty="0"/>
          </a:p>
        </p:txBody>
      </p:sp>
      <p:sp>
        <p:nvSpPr>
          <p:cNvPr id="526" name="Shape 5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D0029-8176-4C5A-907E-53A8230D9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137410"/>
            <a:ext cx="8870986" cy="280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4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Form Paket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974DE-333A-4E35-982E-2456AC2A0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214" y="1919044"/>
            <a:ext cx="8806850" cy="309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91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Form Paket</a:t>
            </a:r>
          </a:p>
        </p:txBody>
      </p:sp>
      <p:sp>
        <p:nvSpPr>
          <p:cNvPr id="534" name="Shape 5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D227B-BDAB-4C76-BD24-FFD4A78F9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11" y="1969844"/>
            <a:ext cx="8938977" cy="291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81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Fo</a:t>
            </a:r>
            <a:r>
              <a:rPr dirty="0"/>
              <a:t>r</a:t>
            </a:r>
            <a:r>
              <a:rPr lang="id-ID" dirty="0"/>
              <a:t>m</a:t>
            </a:r>
            <a:r>
              <a:rPr dirty="0"/>
              <a:t> </a:t>
            </a:r>
            <a:r>
              <a:rPr dirty="0" err="1"/>
              <a:t>Paket</a:t>
            </a:r>
            <a:endParaRPr dirty="0"/>
          </a:p>
        </p:txBody>
      </p:sp>
      <p:sp>
        <p:nvSpPr>
          <p:cNvPr id="538" name="Shape 5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BD0BA-7B91-42EB-A89A-EBB61DDF7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5457" y="1594485"/>
            <a:ext cx="8173085" cy="366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56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Form Paket</a:t>
            </a:r>
            <a:endParaRPr dirty="0"/>
          </a:p>
        </p:txBody>
      </p:sp>
      <p:sp>
        <p:nvSpPr>
          <p:cNvPr id="542" name="Shape 5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5" name="Picture 4" descr="C:\Users\Septy\AppData\Local\Microsoft\Windows\INetCache\Content.MSO\3F71BDB9.tmp">
            <a:extLst>
              <a:ext uri="{FF2B5EF4-FFF2-40B4-BE49-F238E27FC236}">
                <a16:creationId xmlns:a16="http://schemas.microsoft.com/office/drawing/2014/main" id="{5A378F69-261B-4EE7-BEBE-13640C998A0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 b="24000"/>
          <a:stretch/>
        </p:blipFill>
        <p:spPr bwMode="auto">
          <a:xfrm>
            <a:off x="509299" y="1556792"/>
            <a:ext cx="811290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507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Form Paket </a:t>
            </a:r>
            <a:endParaRPr dirty="0"/>
          </a:p>
        </p:txBody>
      </p:sp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76FD4-D12D-4A48-8D16-FA28172A4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3231" y="1647812"/>
            <a:ext cx="841918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38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Detail Paket</a:t>
            </a:r>
            <a:endParaRPr dirty="0"/>
          </a:p>
        </p:txBody>
      </p:sp>
      <p:sp>
        <p:nvSpPr>
          <p:cNvPr id="550" name="Shape 5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53282"/>
            <a:ext cx="8666386" cy="39643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763689" y="1484784"/>
            <a:ext cx="720079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56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Detail Paket</a:t>
            </a:r>
            <a:endParaRPr dirty="0"/>
          </a:p>
        </p:txBody>
      </p:sp>
      <p:sp>
        <p:nvSpPr>
          <p:cNvPr id="550" name="Shape 5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677893" cy="38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3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dirty="0" err="1"/>
              <a:t>Fitur</a:t>
            </a:r>
            <a:r>
              <a:rPr dirty="0"/>
              <a:t> </a:t>
            </a:r>
            <a:r>
              <a:rPr lang="id-ID" dirty="0"/>
              <a:t>Negosiasi Paket </a:t>
            </a:r>
            <a:endParaRPr dirty="0"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39825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907704" y="1916832"/>
            <a:ext cx="720079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5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Penyedia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1109662"/>
            <a:ext cx="40290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683568" y="2637755"/>
            <a:ext cx="7772401" cy="3076576"/>
          </a:xfrm>
          <a:prstGeom prst="rect">
            <a:avLst/>
          </a:prstGeom>
        </p:spPr>
        <p:txBody>
          <a:bodyPr/>
          <a:lstStyle>
            <a:lvl1pPr>
              <a:defRPr b="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ALUR Proses ePurchasing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66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dirty="0"/>
              <a:t>Menu </a:t>
            </a:r>
            <a:r>
              <a:rPr dirty="0" err="1"/>
              <a:t>Paket</a:t>
            </a:r>
            <a:endParaRPr dirty="0"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41486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2195736" y="1844824"/>
            <a:ext cx="504056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79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dirty="0" err="1"/>
              <a:t>Daftar</a:t>
            </a:r>
            <a:r>
              <a:rPr dirty="0"/>
              <a:t> </a:t>
            </a:r>
            <a:r>
              <a:rPr dirty="0" err="1"/>
              <a:t>Paket</a:t>
            </a:r>
            <a:endParaRPr dirty="0"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58808" cy="40485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308304" y="3356992"/>
            <a:ext cx="720079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dirty="0"/>
              <a:t>Detail </a:t>
            </a:r>
            <a:r>
              <a:rPr dirty="0" err="1"/>
              <a:t>Paket</a:t>
            </a:r>
            <a:r>
              <a:rPr dirty="0"/>
              <a:t> </a:t>
            </a:r>
            <a:r>
              <a:rPr lang="id-ID" dirty="0"/>
              <a:t>–</a:t>
            </a:r>
            <a:r>
              <a:rPr dirty="0"/>
              <a:t> </a:t>
            </a:r>
            <a:r>
              <a:rPr dirty="0" err="1"/>
              <a:t>Negosiasi</a:t>
            </a:r>
            <a:r>
              <a:rPr dirty="0"/>
              <a:t> </a:t>
            </a:r>
            <a:r>
              <a:rPr dirty="0" err="1"/>
              <a:t>Paket</a:t>
            </a:r>
            <a:endParaRPr dirty="0"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79237" cy="37894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2771800" y="1807750"/>
            <a:ext cx="720079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39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dirty="0" err="1"/>
              <a:t>Negosiasi</a:t>
            </a:r>
            <a:r>
              <a:rPr dirty="0"/>
              <a:t> </a:t>
            </a:r>
            <a:r>
              <a:rPr dirty="0" err="1"/>
              <a:t>Paket</a:t>
            </a:r>
            <a:endParaRPr dirty="0"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1" y="1628800"/>
            <a:ext cx="8955929" cy="3772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475656" y="1988840"/>
            <a:ext cx="720080" cy="28803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811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sz="2400" dirty="0" err="1"/>
              <a:t>Tetapkan</a:t>
            </a:r>
            <a:r>
              <a:rPr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/</a:t>
            </a:r>
            <a:r>
              <a:rPr sz="2400" dirty="0"/>
              <a:t>Distributor</a:t>
            </a:r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79237" cy="37894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835696" y="1807750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00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sz="2400" dirty="0" err="1"/>
              <a:t>Tetapkan</a:t>
            </a:r>
            <a:r>
              <a:rPr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/ </a:t>
            </a:r>
            <a:r>
              <a:rPr sz="2400" dirty="0"/>
              <a:t>Distributor</a:t>
            </a:r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8686800" cy="17695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683568" y="2708920"/>
            <a:ext cx="720080" cy="28803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71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PP (Pejabat Pengadaan)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99" y="1412776"/>
            <a:ext cx="4423767" cy="46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47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Persetujuan Paket - PP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F0A12-8FCF-47E4-8175-99FBC3C4BC7A}"/>
              </a:ext>
            </a:extLst>
          </p:cNvPr>
          <p:cNvPicPr/>
          <p:nvPr/>
        </p:nvPicPr>
        <p:blipFill rotWithShape="1">
          <a:blip r:embed="rId2"/>
          <a:srcRect t="13375"/>
          <a:stretch/>
        </p:blipFill>
        <p:spPr bwMode="auto">
          <a:xfrm>
            <a:off x="82886" y="1745577"/>
            <a:ext cx="897822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4237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Form Persetujuan Paket - PP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B7AD0-621E-469E-ACB4-766BB5FA0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264004"/>
            <a:ext cx="5219898" cy="23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35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Penyedia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0290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3510219" y="3026758"/>
            <a:ext cx="1796491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 flipH="1">
            <a:off x="1341185" y="2324572"/>
            <a:ext cx="1" cy="1282206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3494330" y="1448273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5649669" y="1491838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7805008" y="1484330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02814" y="2285612"/>
            <a:ext cx="1" cy="454632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7" name="Shape 337"/>
          <p:cNvSpPr/>
          <p:nvPr/>
        </p:nvSpPr>
        <p:spPr>
          <a:xfrm flipH="1">
            <a:off x="1341185" y="4158610"/>
            <a:ext cx="1" cy="5867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5649669" y="2280782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5649669" y="3472157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952886" y="1225636"/>
            <a:ext cx="729334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V="1">
            <a:off x="2454065" y="2027655"/>
            <a:ext cx="1" cy="1952888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455594" y="3967842"/>
            <a:ext cx="354072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4608119" y="1220033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flipV="1">
            <a:off x="4602962" y="1204298"/>
            <a:ext cx="1" cy="782315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262387" y="1989927"/>
            <a:ext cx="354073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 flipH="1">
            <a:off x="4307457" y="4008609"/>
            <a:ext cx="775412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 flipH="1">
            <a:off x="2169370" y="2013746"/>
            <a:ext cx="296600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H="1" flipV="1">
            <a:off x="2131271" y="5842374"/>
            <a:ext cx="5716203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V="1">
            <a:off x="7841880" y="3084055"/>
            <a:ext cx="1" cy="2763528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6775061" y="1222075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 flipV="1">
            <a:off x="6769904" y="1209900"/>
            <a:ext cx="1" cy="3838956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4174424" y="5037803"/>
            <a:ext cx="2608181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900932" y="5014943"/>
            <a:ext cx="775411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72411" y="6445393"/>
            <a:ext cx="80233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ePurchasing dengan negosiasi (PP selaku Pemesan dan PPK selaku Pembeli)</a:t>
            </a:r>
          </a:p>
        </p:txBody>
      </p:sp>
      <p:sp>
        <p:nvSpPr>
          <p:cNvPr id="356" name="Shape 356"/>
          <p:cNvSpPr/>
          <p:nvPr/>
        </p:nvSpPr>
        <p:spPr>
          <a:xfrm>
            <a:off x="543156" y="146372"/>
            <a:ext cx="1591671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PPK</a:t>
            </a:r>
          </a:p>
        </p:txBody>
      </p:sp>
      <p:sp>
        <p:nvSpPr>
          <p:cNvPr id="357" name="Shape 357"/>
          <p:cNvSpPr/>
          <p:nvPr/>
        </p:nvSpPr>
        <p:spPr>
          <a:xfrm>
            <a:off x="2698495" y="146372"/>
            <a:ext cx="1591671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PP</a:t>
            </a:r>
          </a:p>
        </p:txBody>
      </p:sp>
      <p:sp>
        <p:nvSpPr>
          <p:cNvPr id="358" name="Shape 358"/>
          <p:cNvSpPr/>
          <p:nvPr/>
        </p:nvSpPr>
        <p:spPr>
          <a:xfrm>
            <a:off x="4853833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Penyedia</a:t>
            </a:r>
          </a:p>
        </p:txBody>
      </p:sp>
      <p:sp>
        <p:nvSpPr>
          <p:cNvPr id="359" name="Shape 359"/>
          <p:cNvSpPr/>
          <p:nvPr/>
        </p:nvSpPr>
        <p:spPr>
          <a:xfrm>
            <a:off x="7009172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lumOff val="946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Distributor</a:t>
            </a:r>
          </a:p>
        </p:txBody>
      </p:sp>
      <p:sp>
        <p:nvSpPr>
          <p:cNvPr id="360" name="Shape 360"/>
          <p:cNvSpPr/>
          <p:nvPr/>
        </p:nvSpPr>
        <p:spPr>
          <a:xfrm>
            <a:off x="543156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eCatalogue &amp; Buat Rencana Pengadaan Offilne</a:t>
            </a:r>
          </a:p>
        </p:txBody>
      </p:sp>
      <p:sp>
        <p:nvSpPr>
          <p:cNvPr id="361" name="Shape 361"/>
          <p:cNvSpPr/>
          <p:nvPr/>
        </p:nvSpPr>
        <p:spPr>
          <a:xfrm>
            <a:off x="204491" y="649422"/>
            <a:ext cx="8735018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2698495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363" name="Shape 363"/>
          <p:cNvSpPr/>
          <p:nvPr/>
        </p:nvSpPr>
        <p:spPr>
          <a:xfrm>
            <a:off x="2698495" y="1746610"/>
            <a:ext cx="1591671" cy="6993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Buat Paket,</a:t>
            </a:r>
          </a:p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364" name="Shape 364"/>
          <p:cNvSpPr/>
          <p:nvPr/>
        </p:nvSpPr>
        <p:spPr>
          <a:xfrm>
            <a:off x="4853833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365" name="Shape 365"/>
          <p:cNvSpPr/>
          <p:nvPr/>
        </p:nvSpPr>
        <p:spPr>
          <a:xfrm>
            <a:off x="4853833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366" name="Shape 366"/>
          <p:cNvSpPr/>
          <p:nvPr/>
        </p:nvSpPr>
        <p:spPr>
          <a:xfrm>
            <a:off x="5167445" y="2544534"/>
            <a:ext cx="964449" cy="964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200"/>
            </a:lvl1pPr>
          </a:lstStyle>
          <a:p>
            <a:r>
              <a:t>Negosiasi</a:t>
            </a:r>
          </a:p>
        </p:txBody>
      </p:sp>
      <p:sp>
        <p:nvSpPr>
          <p:cNvPr id="367" name="Shape 367"/>
          <p:cNvSpPr/>
          <p:nvPr/>
        </p:nvSpPr>
        <p:spPr>
          <a:xfrm>
            <a:off x="4853833" y="3745567"/>
            <a:ext cx="1591672" cy="8408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Pilih Distributor/Pelaksana Pekerjaan,</a:t>
            </a:r>
          </a:p>
          <a:p>
            <a:pPr algn="ctr">
              <a:defRPr sz="1000"/>
            </a:pPr>
            <a:r>
              <a:t>Persetujuan Permintaan Pembelian </a:t>
            </a:r>
          </a:p>
        </p:txBody>
      </p:sp>
      <p:sp>
        <p:nvSpPr>
          <p:cNvPr id="368" name="Shape 368"/>
          <p:cNvSpPr/>
          <p:nvPr/>
        </p:nvSpPr>
        <p:spPr>
          <a:xfrm>
            <a:off x="2698495" y="3701529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369" name="Shape 369"/>
          <p:cNvSpPr/>
          <p:nvPr/>
        </p:nvSpPr>
        <p:spPr>
          <a:xfrm>
            <a:off x="543156" y="1736821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370" name="Shape 370"/>
          <p:cNvSpPr/>
          <p:nvPr/>
        </p:nvSpPr>
        <p:spPr>
          <a:xfrm>
            <a:off x="543156" y="3701529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371" name="Shape 371"/>
          <p:cNvSpPr/>
          <p:nvPr/>
        </p:nvSpPr>
        <p:spPr>
          <a:xfrm>
            <a:off x="543156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 </a:t>
            </a:r>
          </a:p>
          <a:p>
            <a:pPr algn="ctr">
              <a:defRPr sz="1000"/>
            </a:pPr>
            <a:r>
              <a:t>Surat Perjanjian</a:t>
            </a:r>
          </a:p>
        </p:txBody>
      </p:sp>
      <p:sp>
        <p:nvSpPr>
          <p:cNvPr id="372" name="Shape 372"/>
          <p:cNvSpPr/>
          <p:nvPr/>
        </p:nvSpPr>
        <p:spPr>
          <a:xfrm>
            <a:off x="2698495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Download/Cetak </a:t>
            </a:r>
          </a:p>
          <a:p>
            <a:pPr algn="ctr">
              <a:defRPr sz="1000"/>
            </a:pPr>
            <a:r>
              <a:t>Surat Pesanan</a:t>
            </a:r>
          </a:p>
        </p:txBody>
      </p:sp>
      <p:sp>
        <p:nvSpPr>
          <p:cNvPr id="373" name="Shape 373"/>
          <p:cNvSpPr/>
          <p:nvPr/>
        </p:nvSpPr>
        <p:spPr>
          <a:xfrm>
            <a:off x="7009172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374" name="Shape 374"/>
          <p:cNvSpPr/>
          <p:nvPr/>
        </p:nvSpPr>
        <p:spPr>
          <a:xfrm>
            <a:off x="7009172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375" name="Shape 375"/>
          <p:cNvSpPr/>
          <p:nvPr/>
        </p:nvSpPr>
        <p:spPr>
          <a:xfrm>
            <a:off x="7009172" y="2746088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Status Pengiriman</a:t>
            </a:r>
          </a:p>
        </p:txBody>
      </p:sp>
      <p:sp>
        <p:nvSpPr>
          <p:cNvPr id="376" name="Shape 376"/>
          <p:cNvSpPr/>
          <p:nvPr/>
        </p:nvSpPr>
        <p:spPr>
          <a:xfrm>
            <a:off x="543156" y="5561704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Status Penerimaan</a:t>
            </a:r>
          </a:p>
          <a:p>
            <a:pPr algn="ctr">
              <a:defRPr sz="1000"/>
            </a:pPr>
            <a:r>
              <a:t>dan Riwayat Pembayaran</a:t>
            </a:r>
          </a:p>
        </p:txBody>
      </p:sp>
      <p:sp>
        <p:nvSpPr>
          <p:cNvPr id="377" name="Shape 377"/>
          <p:cNvSpPr/>
          <p:nvPr/>
        </p:nvSpPr>
        <p:spPr>
          <a:xfrm flipV="1">
            <a:off x="3496524" y="2477233"/>
            <a:ext cx="1" cy="562226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4331122" y="2748279"/>
            <a:ext cx="4125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dirty="0" err="1"/>
              <a:t>tidak</a:t>
            </a:r>
            <a:endParaRPr dirty="0"/>
          </a:p>
        </p:txBody>
      </p:sp>
      <p:sp>
        <p:nvSpPr>
          <p:cNvPr id="379" name="Shape 379"/>
          <p:cNvSpPr/>
          <p:nvPr/>
        </p:nvSpPr>
        <p:spPr>
          <a:xfrm>
            <a:off x="5739079" y="3419137"/>
            <a:ext cx="48640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setuju</a:t>
            </a:r>
          </a:p>
        </p:txBody>
      </p:sp>
    </p:spTree>
    <p:extLst>
      <p:ext uri="{BB962C8B-B14F-4D97-AF65-F5344CB8AC3E}">
        <p14:creationId xmlns:p14="http://schemas.microsoft.com/office/powerpoint/2010/main" val="3889345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Persetujuan Paket - Penyedia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29960" cy="35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Form Persetujuan Paket - Penyedia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B7AD0-621E-469E-ACB4-766BB5FA0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264004"/>
            <a:ext cx="5219898" cy="23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851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99" y="1412776"/>
            <a:ext cx="4423767" cy="46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Kirim Paket Ke PPK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8453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6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PPK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99" y="1412776"/>
            <a:ext cx="4423767" cy="46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2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Menu Paket – PPK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0" y="1683420"/>
            <a:ext cx="9001000" cy="35644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331640" y="1683420"/>
            <a:ext cx="576064" cy="23748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501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Daftar Paket – PPK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" y="1817204"/>
            <a:ext cx="9118352" cy="27827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668344" y="3089857"/>
            <a:ext cx="576064" cy="23748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06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Daftar Paket – PPK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8856984" cy="40736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395536" y="3068960"/>
            <a:ext cx="1152128" cy="21602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243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Form Persetujuan Paket - PPK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B7AD0-621E-469E-ACB4-766BB5FA0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264004"/>
            <a:ext cx="5219898" cy="23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598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Daftar Paket – PPK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90468" cy="37608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323528" y="3356992"/>
            <a:ext cx="1536171" cy="28803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4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3510219" y="3026758"/>
            <a:ext cx="1796491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H="1">
            <a:off x="1341185" y="2324572"/>
            <a:ext cx="1" cy="1350547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494330" y="1448273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5649669" y="1491838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7805008" y="1484330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7802814" y="2285612"/>
            <a:ext cx="1" cy="454632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 flipH="1">
            <a:off x="1341185" y="4158610"/>
            <a:ext cx="1" cy="5867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5649669" y="2280782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5649669" y="3472157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952886" y="1225636"/>
            <a:ext cx="729334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 flipV="1">
            <a:off x="2454065" y="2027655"/>
            <a:ext cx="1" cy="1952888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2455594" y="3967842"/>
            <a:ext cx="354072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4608119" y="1220033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4602962" y="1204298"/>
            <a:ext cx="1" cy="782315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4262387" y="1989927"/>
            <a:ext cx="354073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 flipH="1">
            <a:off x="4307457" y="4008609"/>
            <a:ext cx="775412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 flipH="1">
            <a:off x="2169370" y="2013746"/>
            <a:ext cx="296600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H="1" flipV="1">
            <a:off x="2131271" y="5842374"/>
            <a:ext cx="5716203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 flipV="1">
            <a:off x="7841880" y="3084055"/>
            <a:ext cx="1" cy="2763528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6775061" y="1222075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 flipV="1">
            <a:off x="6769904" y="1209900"/>
            <a:ext cx="1" cy="3838956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4174424" y="5037803"/>
            <a:ext cx="2608181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1900932" y="5014943"/>
            <a:ext cx="775411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72411" y="6445393"/>
            <a:ext cx="69413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ePurchasing dengan negosiasi (PPK selaku Pemesan dan Pembeli)</a:t>
            </a:r>
          </a:p>
        </p:txBody>
      </p:sp>
      <p:sp>
        <p:nvSpPr>
          <p:cNvPr id="406" name="Shape 406"/>
          <p:cNvSpPr/>
          <p:nvPr/>
        </p:nvSpPr>
        <p:spPr>
          <a:xfrm>
            <a:off x="543156" y="146372"/>
            <a:ext cx="3747011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PPK</a:t>
            </a:r>
          </a:p>
        </p:txBody>
      </p:sp>
      <p:sp>
        <p:nvSpPr>
          <p:cNvPr id="407" name="Shape 407"/>
          <p:cNvSpPr/>
          <p:nvPr/>
        </p:nvSpPr>
        <p:spPr>
          <a:xfrm>
            <a:off x="4853833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Penyedia</a:t>
            </a:r>
          </a:p>
        </p:txBody>
      </p:sp>
      <p:sp>
        <p:nvSpPr>
          <p:cNvPr id="408" name="Shape 408"/>
          <p:cNvSpPr/>
          <p:nvPr/>
        </p:nvSpPr>
        <p:spPr>
          <a:xfrm>
            <a:off x="7009172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lumOff val="946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Distributor</a:t>
            </a:r>
          </a:p>
        </p:txBody>
      </p:sp>
      <p:sp>
        <p:nvSpPr>
          <p:cNvPr id="409" name="Shape 409"/>
          <p:cNvSpPr/>
          <p:nvPr/>
        </p:nvSpPr>
        <p:spPr>
          <a:xfrm>
            <a:off x="543156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eCatalogue &amp; Buat Rencana Pengadaan Offilne</a:t>
            </a:r>
          </a:p>
        </p:txBody>
      </p:sp>
      <p:sp>
        <p:nvSpPr>
          <p:cNvPr id="410" name="Shape 410"/>
          <p:cNvSpPr/>
          <p:nvPr/>
        </p:nvSpPr>
        <p:spPr>
          <a:xfrm>
            <a:off x="204491" y="649422"/>
            <a:ext cx="8735018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2698495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412" name="Shape 412"/>
          <p:cNvSpPr/>
          <p:nvPr/>
        </p:nvSpPr>
        <p:spPr>
          <a:xfrm>
            <a:off x="2698495" y="1746610"/>
            <a:ext cx="1591671" cy="6993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Buat Paket,</a:t>
            </a:r>
          </a:p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413" name="Shape 413"/>
          <p:cNvSpPr/>
          <p:nvPr/>
        </p:nvSpPr>
        <p:spPr>
          <a:xfrm>
            <a:off x="4853833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414" name="Shape 414"/>
          <p:cNvSpPr/>
          <p:nvPr/>
        </p:nvSpPr>
        <p:spPr>
          <a:xfrm>
            <a:off x="4853833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415" name="Shape 415"/>
          <p:cNvSpPr/>
          <p:nvPr/>
        </p:nvSpPr>
        <p:spPr>
          <a:xfrm>
            <a:off x="5167445" y="2544534"/>
            <a:ext cx="964449" cy="964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200"/>
            </a:lvl1pPr>
          </a:lstStyle>
          <a:p>
            <a:r>
              <a:t>Negosiasi</a:t>
            </a:r>
          </a:p>
        </p:txBody>
      </p:sp>
      <p:sp>
        <p:nvSpPr>
          <p:cNvPr id="416" name="Shape 416"/>
          <p:cNvSpPr/>
          <p:nvPr/>
        </p:nvSpPr>
        <p:spPr>
          <a:xfrm>
            <a:off x="4853833" y="3745567"/>
            <a:ext cx="1591672" cy="8408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Pilih Distributor/Pelaksana Pekerjaan,</a:t>
            </a:r>
          </a:p>
          <a:p>
            <a:pPr algn="ctr">
              <a:defRPr sz="1000"/>
            </a:pPr>
            <a:r>
              <a:t>Persetujuan Permintaan Pembelian </a:t>
            </a:r>
          </a:p>
        </p:txBody>
      </p:sp>
      <p:sp>
        <p:nvSpPr>
          <p:cNvPr id="417" name="Shape 417"/>
          <p:cNvSpPr/>
          <p:nvPr/>
        </p:nvSpPr>
        <p:spPr>
          <a:xfrm>
            <a:off x="2698495" y="3701529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418" name="Shape 418"/>
          <p:cNvSpPr/>
          <p:nvPr/>
        </p:nvSpPr>
        <p:spPr>
          <a:xfrm>
            <a:off x="543156" y="1736821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419" name="Shape 419"/>
          <p:cNvSpPr/>
          <p:nvPr/>
        </p:nvSpPr>
        <p:spPr>
          <a:xfrm>
            <a:off x="543156" y="3701529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420" name="Shape 420"/>
          <p:cNvSpPr/>
          <p:nvPr/>
        </p:nvSpPr>
        <p:spPr>
          <a:xfrm>
            <a:off x="543156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 </a:t>
            </a:r>
          </a:p>
          <a:p>
            <a:pPr algn="ctr">
              <a:defRPr sz="1000"/>
            </a:pPr>
            <a:r>
              <a:t>Surat Perjanjian</a:t>
            </a:r>
          </a:p>
        </p:txBody>
      </p:sp>
      <p:sp>
        <p:nvSpPr>
          <p:cNvPr id="421" name="Shape 421"/>
          <p:cNvSpPr/>
          <p:nvPr/>
        </p:nvSpPr>
        <p:spPr>
          <a:xfrm>
            <a:off x="2698495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Download/Cetak </a:t>
            </a:r>
          </a:p>
          <a:p>
            <a:pPr algn="ctr">
              <a:defRPr sz="1000"/>
            </a:pPr>
            <a:r>
              <a:t>Surat Pesanan</a:t>
            </a:r>
          </a:p>
        </p:txBody>
      </p:sp>
      <p:sp>
        <p:nvSpPr>
          <p:cNvPr id="422" name="Shape 422"/>
          <p:cNvSpPr/>
          <p:nvPr/>
        </p:nvSpPr>
        <p:spPr>
          <a:xfrm>
            <a:off x="7009172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423" name="Shape 423"/>
          <p:cNvSpPr/>
          <p:nvPr/>
        </p:nvSpPr>
        <p:spPr>
          <a:xfrm>
            <a:off x="7009172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424" name="Shape 424"/>
          <p:cNvSpPr/>
          <p:nvPr/>
        </p:nvSpPr>
        <p:spPr>
          <a:xfrm>
            <a:off x="7009172" y="2746088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Status Pengiriman</a:t>
            </a:r>
          </a:p>
        </p:txBody>
      </p:sp>
      <p:sp>
        <p:nvSpPr>
          <p:cNvPr id="425" name="Shape 425"/>
          <p:cNvSpPr/>
          <p:nvPr/>
        </p:nvSpPr>
        <p:spPr>
          <a:xfrm>
            <a:off x="543156" y="5561704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Status Penerimaan</a:t>
            </a:r>
          </a:p>
          <a:p>
            <a:pPr algn="ctr">
              <a:defRPr sz="1000"/>
            </a:pPr>
            <a:r>
              <a:t>dan Riwayat Pembayaran</a:t>
            </a:r>
          </a:p>
        </p:txBody>
      </p:sp>
      <p:sp>
        <p:nvSpPr>
          <p:cNvPr id="426" name="Shape 426"/>
          <p:cNvSpPr/>
          <p:nvPr/>
        </p:nvSpPr>
        <p:spPr>
          <a:xfrm flipV="1">
            <a:off x="3496524" y="2477233"/>
            <a:ext cx="1" cy="562226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4331122" y="2748279"/>
            <a:ext cx="4125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tidak</a:t>
            </a:r>
          </a:p>
        </p:txBody>
      </p:sp>
      <p:sp>
        <p:nvSpPr>
          <p:cNvPr id="428" name="Shape 428"/>
          <p:cNvSpPr/>
          <p:nvPr/>
        </p:nvSpPr>
        <p:spPr>
          <a:xfrm>
            <a:off x="5739079" y="3419137"/>
            <a:ext cx="48640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setuju</a:t>
            </a:r>
          </a:p>
        </p:txBody>
      </p:sp>
    </p:spTree>
    <p:extLst>
      <p:ext uri="{BB962C8B-B14F-4D97-AF65-F5344CB8AC3E}">
        <p14:creationId xmlns:p14="http://schemas.microsoft.com/office/powerpoint/2010/main" val="4221364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Hasil Cetak Detail Paket 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200800" cy="5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3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Submit Kontrak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555849" cy="28039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609408" y="3426824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598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Submit Kontrak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8" y="1700808"/>
            <a:ext cx="8566654" cy="38164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403648" y="2852936"/>
            <a:ext cx="720080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01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Submit Kontrak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67" b="4273"/>
          <a:stretch/>
        </p:blipFill>
        <p:spPr>
          <a:xfrm>
            <a:off x="611560" y="1124744"/>
            <a:ext cx="7907111" cy="52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4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sz="2400" dirty="0" err="1"/>
              <a:t>Login</a:t>
            </a:r>
            <a:r>
              <a:rPr lang="id-ID"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/ </a:t>
            </a:r>
            <a:r>
              <a:rPr lang="id-ID" sz="2400" dirty="0"/>
              <a:t>Distributor </a:t>
            </a:r>
            <a:endParaRPr sz="2400"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77" y="1412776"/>
            <a:ext cx="40290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4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en-US" sz="2200" dirty="0" err="1"/>
              <a:t>Pelaksana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/ </a:t>
            </a:r>
            <a:r>
              <a:rPr lang="id-ID" sz="2200" dirty="0"/>
              <a:t>Distributor – Kirim Paket </a:t>
            </a:r>
            <a:endParaRPr sz="2200"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8999562" cy="24575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884368" y="3289634"/>
            <a:ext cx="874440" cy="28338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69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en-US" sz="2200" dirty="0" err="1"/>
              <a:t>Pelaksana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/ </a:t>
            </a:r>
            <a:r>
              <a:rPr lang="id-ID" sz="2200" dirty="0"/>
              <a:t>Distributor – Kirim Paket </a:t>
            </a:r>
            <a:endParaRPr sz="2200"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8980319" cy="31683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2555776" y="2780928"/>
            <a:ext cx="874440" cy="28338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501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Riwayat Pengiriman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" y="2132856"/>
            <a:ext cx="8932403" cy="26642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539552" y="2708920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367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Pengiriman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48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91343" cy="37530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956376" y="4941168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4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Pengiriman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6" y="2420888"/>
            <a:ext cx="8964488" cy="20600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323528" y="3270905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88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 flipH="1">
            <a:off x="1341185" y="2324572"/>
            <a:ext cx="1" cy="1350547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3494330" y="1448273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5649669" y="1491838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7805008" y="1484330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7802814" y="2285612"/>
            <a:ext cx="1" cy="454632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 flipH="1">
            <a:off x="1341185" y="4158610"/>
            <a:ext cx="1" cy="5867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5649669" y="2280782"/>
            <a:ext cx="1" cy="454633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952886" y="1225636"/>
            <a:ext cx="729334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V="1">
            <a:off x="2454065" y="2027655"/>
            <a:ext cx="1" cy="990286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2434924" y="3009563"/>
            <a:ext cx="354072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4608119" y="1220033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 flipV="1">
            <a:off x="4602962" y="1204298"/>
            <a:ext cx="1" cy="782315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4262387" y="1989927"/>
            <a:ext cx="354073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 flipH="1">
            <a:off x="4343914" y="3026758"/>
            <a:ext cx="775411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 flipH="1">
            <a:off x="2169370" y="2013746"/>
            <a:ext cx="296600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 flipH="1" flipV="1">
            <a:off x="2131271" y="5842374"/>
            <a:ext cx="5716203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 flipV="1">
            <a:off x="7841880" y="3084055"/>
            <a:ext cx="1" cy="2763528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6775061" y="1222075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 flipV="1">
            <a:off x="6769904" y="1209900"/>
            <a:ext cx="1" cy="3838956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4174424" y="5037803"/>
            <a:ext cx="2608181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900932" y="5014943"/>
            <a:ext cx="775411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72411" y="6445393"/>
            <a:ext cx="78429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ePurchasing tanpa negosiasi (PP selaku Pemesan dan PPK selaku Pembeli)</a:t>
            </a:r>
          </a:p>
        </p:txBody>
      </p:sp>
      <p:sp>
        <p:nvSpPr>
          <p:cNvPr id="453" name="Shape 453"/>
          <p:cNvSpPr/>
          <p:nvPr/>
        </p:nvSpPr>
        <p:spPr>
          <a:xfrm>
            <a:off x="543156" y="146372"/>
            <a:ext cx="1591671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PPK</a:t>
            </a:r>
          </a:p>
        </p:txBody>
      </p:sp>
      <p:sp>
        <p:nvSpPr>
          <p:cNvPr id="454" name="Shape 454"/>
          <p:cNvSpPr/>
          <p:nvPr/>
        </p:nvSpPr>
        <p:spPr>
          <a:xfrm>
            <a:off x="2698495" y="146372"/>
            <a:ext cx="1591671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PP</a:t>
            </a:r>
          </a:p>
        </p:txBody>
      </p:sp>
      <p:sp>
        <p:nvSpPr>
          <p:cNvPr id="455" name="Shape 455"/>
          <p:cNvSpPr/>
          <p:nvPr/>
        </p:nvSpPr>
        <p:spPr>
          <a:xfrm>
            <a:off x="4853833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Penyedia</a:t>
            </a:r>
          </a:p>
        </p:txBody>
      </p:sp>
      <p:sp>
        <p:nvSpPr>
          <p:cNvPr id="456" name="Shape 456"/>
          <p:cNvSpPr/>
          <p:nvPr/>
        </p:nvSpPr>
        <p:spPr>
          <a:xfrm>
            <a:off x="7009172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lumOff val="946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Distributor</a:t>
            </a:r>
          </a:p>
        </p:txBody>
      </p:sp>
      <p:sp>
        <p:nvSpPr>
          <p:cNvPr id="457" name="Shape 457"/>
          <p:cNvSpPr/>
          <p:nvPr/>
        </p:nvSpPr>
        <p:spPr>
          <a:xfrm>
            <a:off x="543156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eCatalogue &amp; Buat Rencana Pengadaan Offilne</a:t>
            </a:r>
          </a:p>
        </p:txBody>
      </p:sp>
      <p:sp>
        <p:nvSpPr>
          <p:cNvPr id="458" name="Shape 458"/>
          <p:cNvSpPr/>
          <p:nvPr/>
        </p:nvSpPr>
        <p:spPr>
          <a:xfrm>
            <a:off x="204491" y="649422"/>
            <a:ext cx="8735018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2698495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460" name="Shape 460"/>
          <p:cNvSpPr/>
          <p:nvPr/>
        </p:nvSpPr>
        <p:spPr>
          <a:xfrm>
            <a:off x="2698495" y="1746610"/>
            <a:ext cx="1591671" cy="6993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Buat Paket,</a:t>
            </a:r>
          </a:p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461" name="Shape 461"/>
          <p:cNvSpPr/>
          <p:nvPr/>
        </p:nvSpPr>
        <p:spPr>
          <a:xfrm>
            <a:off x="4853833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462" name="Shape 462"/>
          <p:cNvSpPr/>
          <p:nvPr/>
        </p:nvSpPr>
        <p:spPr>
          <a:xfrm>
            <a:off x="4853833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463" name="Shape 463"/>
          <p:cNvSpPr/>
          <p:nvPr/>
        </p:nvSpPr>
        <p:spPr>
          <a:xfrm>
            <a:off x="4859479" y="2737646"/>
            <a:ext cx="1591671" cy="8408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Pilih Distributor/Pelaksana Pekerjaan,</a:t>
            </a:r>
          </a:p>
          <a:p>
            <a:pPr algn="ctr">
              <a:defRPr sz="1000"/>
            </a:pPr>
            <a:r>
              <a:t>Persetujuan Permintaan Pembelian </a:t>
            </a:r>
          </a:p>
        </p:txBody>
      </p:sp>
      <p:sp>
        <p:nvSpPr>
          <p:cNvPr id="464" name="Shape 464"/>
          <p:cNvSpPr/>
          <p:nvPr/>
        </p:nvSpPr>
        <p:spPr>
          <a:xfrm>
            <a:off x="2703086" y="2746088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465" name="Shape 465"/>
          <p:cNvSpPr/>
          <p:nvPr/>
        </p:nvSpPr>
        <p:spPr>
          <a:xfrm>
            <a:off x="543156" y="1736821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466" name="Shape 466"/>
          <p:cNvSpPr/>
          <p:nvPr/>
        </p:nvSpPr>
        <p:spPr>
          <a:xfrm>
            <a:off x="543156" y="3701529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467" name="Shape 467"/>
          <p:cNvSpPr/>
          <p:nvPr/>
        </p:nvSpPr>
        <p:spPr>
          <a:xfrm>
            <a:off x="543156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 </a:t>
            </a:r>
          </a:p>
          <a:p>
            <a:pPr algn="ctr">
              <a:defRPr sz="1000"/>
            </a:pPr>
            <a:r>
              <a:t>Surat Perjanjian</a:t>
            </a:r>
          </a:p>
        </p:txBody>
      </p:sp>
      <p:sp>
        <p:nvSpPr>
          <p:cNvPr id="468" name="Shape 468"/>
          <p:cNvSpPr/>
          <p:nvPr/>
        </p:nvSpPr>
        <p:spPr>
          <a:xfrm>
            <a:off x="2698495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>
                <a:lumOff val="11813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Download/Cetak </a:t>
            </a:r>
          </a:p>
          <a:p>
            <a:pPr algn="ctr">
              <a:defRPr sz="1000"/>
            </a:pPr>
            <a:r>
              <a:t>Surat Pesanan</a:t>
            </a:r>
          </a:p>
        </p:txBody>
      </p:sp>
      <p:sp>
        <p:nvSpPr>
          <p:cNvPr id="469" name="Shape 469"/>
          <p:cNvSpPr/>
          <p:nvPr/>
        </p:nvSpPr>
        <p:spPr>
          <a:xfrm>
            <a:off x="7009172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470" name="Shape 470"/>
          <p:cNvSpPr/>
          <p:nvPr/>
        </p:nvSpPr>
        <p:spPr>
          <a:xfrm>
            <a:off x="7009172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471" name="Shape 471"/>
          <p:cNvSpPr/>
          <p:nvPr/>
        </p:nvSpPr>
        <p:spPr>
          <a:xfrm>
            <a:off x="7009172" y="2746088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Status Pengiriman</a:t>
            </a:r>
          </a:p>
        </p:txBody>
      </p:sp>
      <p:sp>
        <p:nvSpPr>
          <p:cNvPr id="472" name="Shape 472"/>
          <p:cNvSpPr/>
          <p:nvPr/>
        </p:nvSpPr>
        <p:spPr>
          <a:xfrm>
            <a:off x="543156" y="5561704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Status Penerimaan</a:t>
            </a:r>
          </a:p>
          <a:p>
            <a:pPr algn="ctr">
              <a:defRPr sz="1000"/>
            </a:pPr>
            <a:r>
              <a:t>dan Riwayat Pembayaran</a:t>
            </a:r>
          </a:p>
        </p:txBody>
      </p:sp>
    </p:spTree>
    <p:extLst>
      <p:ext uri="{BB962C8B-B14F-4D97-AF65-F5344CB8AC3E}">
        <p14:creationId xmlns:p14="http://schemas.microsoft.com/office/powerpoint/2010/main" val="1316984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Pengiriman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50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266950"/>
            <a:ext cx="7667625" cy="2324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469708" y="2852936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937760" y="1700808"/>
            <a:ext cx="0" cy="1008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7781404" y="1285868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781404" y="3429000"/>
            <a:ext cx="624408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477448" y="3573016"/>
            <a:ext cx="50405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8669300" y="3573016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781404" y="4175162"/>
            <a:ext cx="624408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703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Pengiriman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" y="1655198"/>
            <a:ext cx="8938459" cy="37006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316416" y="2852936"/>
            <a:ext cx="0" cy="79208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8316416" y="2425849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52320" y="4869160"/>
            <a:ext cx="7366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7140116" y="4684495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2060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Berhasil Tambah Pengiriman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" y="1772816"/>
            <a:ext cx="8925892" cy="31419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259632" y="2204864"/>
            <a:ext cx="93610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4113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PPK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99" y="1412776"/>
            <a:ext cx="4423767" cy="46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2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Riwayat Penerimaan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9036496" cy="401943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3635896" y="2132856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305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Penerimaan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79917" cy="24561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683568" y="2276872"/>
            <a:ext cx="1080120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887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xfrm>
            <a:off x="1873157" y="260648"/>
            <a:ext cx="7164287" cy="1224137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sz="2400" dirty="0"/>
              <a:t>Tambah Penerimaan – Informasi Penerimaan</a:t>
            </a:r>
            <a:endParaRPr sz="2400"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" y="1700808"/>
            <a:ext cx="9014996" cy="41113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956376" y="5157192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961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Penerimaan  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348880"/>
            <a:ext cx="8964488" cy="2401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179512" y="3199128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362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Riwayat Penerimaan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290762"/>
            <a:ext cx="7667625" cy="22764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469708" y="2852936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37760" y="1700808"/>
            <a:ext cx="0" cy="1008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7781404" y="1285868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308304" y="3429000"/>
            <a:ext cx="624408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04348" y="3573016"/>
            <a:ext cx="50405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8196200" y="3573016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781404" y="4175162"/>
            <a:ext cx="624408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421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Penerimaan  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919741" cy="39793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60432" y="3573016"/>
            <a:ext cx="18976" cy="57606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8244408" y="5229200"/>
            <a:ext cx="624408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84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 flipH="1">
            <a:off x="1341185" y="2324572"/>
            <a:ext cx="1" cy="1282206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3494330" y="1448273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5649669" y="1491838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7805008" y="1484330"/>
            <a:ext cx="1" cy="2692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7802814" y="2285612"/>
            <a:ext cx="1" cy="454632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 flipH="1">
            <a:off x="1341185" y="4158610"/>
            <a:ext cx="1" cy="58674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5649669" y="2280782"/>
            <a:ext cx="1" cy="454633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1952886" y="1225636"/>
            <a:ext cx="729334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 flipV="1">
            <a:off x="2454065" y="2027655"/>
            <a:ext cx="1" cy="990286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2434924" y="3009563"/>
            <a:ext cx="354072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4608119" y="1220033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 flipV="1">
            <a:off x="4602962" y="1204298"/>
            <a:ext cx="1" cy="782315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262387" y="1989927"/>
            <a:ext cx="354073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 flipH="1">
            <a:off x="4343914" y="3026758"/>
            <a:ext cx="775411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 flipH="1">
            <a:off x="2169370" y="2013746"/>
            <a:ext cx="296600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 flipH="1" flipV="1">
            <a:off x="2131271" y="5842374"/>
            <a:ext cx="5716203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 flipV="1">
            <a:off x="7841880" y="3084055"/>
            <a:ext cx="1" cy="2763528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6775061" y="1222075"/>
            <a:ext cx="250287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 flipV="1">
            <a:off x="6769904" y="1209900"/>
            <a:ext cx="1" cy="3838956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4174424" y="5037803"/>
            <a:ext cx="2608181" cy="1"/>
          </a:xfrm>
          <a:prstGeom prst="line">
            <a:avLst/>
          </a:prstGeom>
          <a:ln w="25400">
            <a:solidFill>
              <a:srgbClr val="535353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1900932" y="5014943"/>
            <a:ext cx="775411" cy="1"/>
          </a:xfrm>
          <a:prstGeom prst="line">
            <a:avLst/>
          </a:prstGeom>
          <a:ln w="25400">
            <a:solidFill>
              <a:srgbClr val="535353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72411" y="6445393"/>
            <a:ext cx="676097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t>ePurchasing tanpa negosiasi (PPK selaku Pemesan dan Pembeli)</a:t>
            </a:r>
          </a:p>
        </p:txBody>
      </p:sp>
      <p:sp>
        <p:nvSpPr>
          <p:cNvPr id="497" name="Shape 497"/>
          <p:cNvSpPr/>
          <p:nvPr/>
        </p:nvSpPr>
        <p:spPr>
          <a:xfrm>
            <a:off x="543156" y="146372"/>
            <a:ext cx="3747010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PPK</a:t>
            </a:r>
          </a:p>
        </p:txBody>
      </p:sp>
      <p:sp>
        <p:nvSpPr>
          <p:cNvPr id="498" name="Shape 498"/>
          <p:cNvSpPr/>
          <p:nvPr/>
        </p:nvSpPr>
        <p:spPr>
          <a:xfrm>
            <a:off x="4853833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Penyedia</a:t>
            </a:r>
          </a:p>
        </p:txBody>
      </p:sp>
      <p:sp>
        <p:nvSpPr>
          <p:cNvPr id="499" name="Shape 499"/>
          <p:cNvSpPr/>
          <p:nvPr/>
        </p:nvSpPr>
        <p:spPr>
          <a:xfrm>
            <a:off x="7009172" y="146372"/>
            <a:ext cx="1591672" cy="3454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lumOff val="946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500"/>
            </a:lvl1pPr>
          </a:lstStyle>
          <a:p>
            <a:r>
              <a:t>Distributor</a:t>
            </a:r>
          </a:p>
        </p:txBody>
      </p:sp>
      <p:sp>
        <p:nvSpPr>
          <p:cNvPr id="500" name="Shape 500"/>
          <p:cNvSpPr/>
          <p:nvPr/>
        </p:nvSpPr>
        <p:spPr>
          <a:xfrm>
            <a:off x="543156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eCatalogue &amp; Buat Rencana Pengadaan Offilne</a:t>
            </a:r>
          </a:p>
        </p:txBody>
      </p:sp>
      <p:sp>
        <p:nvSpPr>
          <p:cNvPr id="501" name="Shape 501"/>
          <p:cNvSpPr/>
          <p:nvPr/>
        </p:nvSpPr>
        <p:spPr>
          <a:xfrm>
            <a:off x="204491" y="649422"/>
            <a:ext cx="8735018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698495" y="944966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503" name="Shape 503"/>
          <p:cNvSpPr/>
          <p:nvPr/>
        </p:nvSpPr>
        <p:spPr>
          <a:xfrm>
            <a:off x="2698495" y="1746610"/>
            <a:ext cx="1591671" cy="6993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Buat Paket,</a:t>
            </a:r>
          </a:p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504" name="Shape 504"/>
          <p:cNvSpPr/>
          <p:nvPr/>
        </p:nvSpPr>
        <p:spPr>
          <a:xfrm>
            <a:off x="4853833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505" name="Shape 505"/>
          <p:cNvSpPr/>
          <p:nvPr/>
        </p:nvSpPr>
        <p:spPr>
          <a:xfrm>
            <a:off x="4853833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506" name="Shape 506"/>
          <p:cNvSpPr/>
          <p:nvPr/>
        </p:nvSpPr>
        <p:spPr>
          <a:xfrm>
            <a:off x="4859479" y="2737646"/>
            <a:ext cx="1591671" cy="84087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lumOff val="11470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Pilih Distributor/Pelaksana Pekerjaan,</a:t>
            </a:r>
          </a:p>
          <a:p>
            <a:pPr algn="ctr">
              <a:defRPr sz="1000"/>
            </a:pPr>
            <a:r>
              <a:t>Persetujuan Permintaan Pembelian </a:t>
            </a:r>
          </a:p>
        </p:txBody>
      </p:sp>
      <p:sp>
        <p:nvSpPr>
          <p:cNvPr id="507" name="Shape 507"/>
          <p:cNvSpPr/>
          <p:nvPr/>
        </p:nvSpPr>
        <p:spPr>
          <a:xfrm>
            <a:off x="2703086" y="2746088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508" name="Shape 508"/>
          <p:cNvSpPr/>
          <p:nvPr/>
        </p:nvSpPr>
        <p:spPr>
          <a:xfrm>
            <a:off x="543156" y="1736821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Login Pada LPSE dan akses ePurchasing v.3</a:t>
            </a:r>
          </a:p>
        </p:txBody>
      </p:sp>
      <p:sp>
        <p:nvSpPr>
          <p:cNvPr id="509" name="Shape 509"/>
          <p:cNvSpPr/>
          <p:nvPr/>
        </p:nvSpPr>
        <p:spPr>
          <a:xfrm>
            <a:off x="543156" y="3701529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Persetujuan </a:t>
            </a:r>
          </a:p>
          <a:p>
            <a:pPr algn="ctr">
              <a:defRPr sz="1000"/>
            </a:pPr>
            <a:r>
              <a:t>Permintaan Pembelian</a:t>
            </a:r>
          </a:p>
        </p:txBody>
      </p:sp>
      <p:sp>
        <p:nvSpPr>
          <p:cNvPr id="510" name="Shape 510"/>
          <p:cNvSpPr/>
          <p:nvPr/>
        </p:nvSpPr>
        <p:spPr>
          <a:xfrm>
            <a:off x="543156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 </a:t>
            </a:r>
          </a:p>
          <a:p>
            <a:pPr algn="ctr">
              <a:defRPr sz="1000"/>
            </a:pPr>
            <a:r>
              <a:t>Surat Perjanjian</a:t>
            </a:r>
          </a:p>
        </p:txBody>
      </p:sp>
      <p:sp>
        <p:nvSpPr>
          <p:cNvPr id="511" name="Shape 511"/>
          <p:cNvSpPr/>
          <p:nvPr/>
        </p:nvSpPr>
        <p:spPr>
          <a:xfrm>
            <a:off x="2698495" y="4745230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23725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Download/Cetak </a:t>
            </a:r>
          </a:p>
          <a:p>
            <a:pPr algn="ctr">
              <a:defRPr sz="1000"/>
            </a:pPr>
            <a:r>
              <a:t>Surat Pesanan</a:t>
            </a:r>
          </a:p>
        </p:txBody>
      </p:sp>
      <p:sp>
        <p:nvSpPr>
          <p:cNvPr id="512" name="Shape 512"/>
          <p:cNvSpPr/>
          <p:nvPr/>
        </p:nvSpPr>
        <p:spPr>
          <a:xfrm>
            <a:off x="7009172" y="944966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Notifikasi email dan Login eCatalogue v.3</a:t>
            </a:r>
          </a:p>
        </p:txBody>
      </p:sp>
      <p:sp>
        <p:nvSpPr>
          <p:cNvPr id="513" name="Shape 513"/>
          <p:cNvSpPr/>
          <p:nvPr/>
        </p:nvSpPr>
        <p:spPr>
          <a:xfrm>
            <a:off x="7009172" y="1746610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1000"/>
            </a:lvl1pPr>
          </a:lstStyle>
          <a:p>
            <a:r>
              <a:t>Lihat Permintaan Pembelian</a:t>
            </a:r>
          </a:p>
        </p:txBody>
      </p:sp>
      <p:sp>
        <p:nvSpPr>
          <p:cNvPr id="514" name="Shape 514"/>
          <p:cNvSpPr/>
          <p:nvPr/>
        </p:nvSpPr>
        <p:spPr>
          <a:xfrm>
            <a:off x="7009172" y="2746088"/>
            <a:ext cx="1591672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&amp; Kirim </a:t>
            </a:r>
          </a:p>
          <a:p>
            <a:pPr algn="ctr">
              <a:defRPr sz="1000"/>
            </a:pPr>
            <a:r>
              <a:t>Status Pengiriman</a:t>
            </a:r>
          </a:p>
        </p:txBody>
      </p:sp>
      <p:sp>
        <p:nvSpPr>
          <p:cNvPr id="515" name="Shape 515"/>
          <p:cNvSpPr/>
          <p:nvPr/>
        </p:nvSpPr>
        <p:spPr>
          <a:xfrm>
            <a:off x="543156" y="5561704"/>
            <a:ext cx="1591671" cy="56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Off val="11617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algn="ctr">
              <a:defRPr sz="1000"/>
            </a:pPr>
            <a:r>
              <a:t>Input Status Penerimaan</a:t>
            </a:r>
          </a:p>
          <a:p>
            <a:pPr algn="ctr">
              <a:defRPr sz="1000"/>
            </a:pPr>
            <a:r>
              <a:t>dan Riwayat Pembayaran</a:t>
            </a:r>
          </a:p>
        </p:txBody>
      </p:sp>
    </p:spTree>
    <p:extLst>
      <p:ext uri="{BB962C8B-B14F-4D97-AF65-F5344CB8AC3E}">
        <p14:creationId xmlns:p14="http://schemas.microsoft.com/office/powerpoint/2010/main" val="2253056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60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9036496" cy="401943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2123727" y="2132856"/>
            <a:ext cx="720081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50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828691" cy="24504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683568" y="2420888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959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3"/>
            <a:ext cx="8851925" cy="244840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251520" y="3356992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413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319337"/>
            <a:ext cx="7724775" cy="22193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469708" y="2852936"/>
            <a:ext cx="936104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37760" y="1700808"/>
            <a:ext cx="0" cy="1008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7781404" y="1285868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668208" y="3356992"/>
            <a:ext cx="574327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64252" y="3501008"/>
            <a:ext cx="50405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8556104" y="3501008"/>
            <a:ext cx="6244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727670" y="4100698"/>
            <a:ext cx="692429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780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5968" cy="26772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7994371" y="4293096"/>
            <a:ext cx="764437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201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929266" cy="43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85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Tambah Pembayaran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8900691" cy="3249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259632" y="4365104"/>
            <a:ext cx="50405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42891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PPK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99" y="1412776"/>
            <a:ext cx="4423767" cy="46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02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Selesaikan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9" b="4257"/>
          <a:stretch/>
        </p:blipFill>
        <p:spPr>
          <a:xfrm>
            <a:off x="107504" y="2168412"/>
            <a:ext cx="8823448" cy="29183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7EF83-0A64-455A-80C9-D0CCE4FE9A40}"/>
              </a:ext>
            </a:extLst>
          </p:cNvPr>
          <p:cNvSpPr/>
          <p:nvPr/>
        </p:nvSpPr>
        <p:spPr>
          <a:xfrm>
            <a:off x="467544" y="3717032"/>
            <a:ext cx="1152128" cy="36004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228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Selesaikan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395" r="2193" b="1340"/>
          <a:stretch/>
        </p:blipFill>
        <p:spPr>
          <a:xfrm>
            <a:off x="2051720" y="1196752"/>
            <a:ext cx="5040560" cy="50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2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PP (Pejabat Pengadaan)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99" y="1412776"/>
            <a:ext cx="4423767" cy="46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61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Selesaikan Paket</a:t>
            </a:r>
            <a:endParaRPr dirty="0"/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20472" cy="4375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56176" y="2780928"/>
            <a:ext cx="2843808" cy="201622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9618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>
            <a:off x="3131840" y="1556792"/>
            <a:ext cx="311238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sz="4400" b="1" dirty="0" err="1"/>
              <a:t>Terima</a:t>
            </a:r>
            <a:r>
              <a:rPr sz="4400" b="1" dirty="0"/>
              <a:t> Kasih</a:t>
            </a:r>
          </a:p>
        </p:txBody>
      </p:sp>
      <p:sp>
        <p:nvSpPr>
          <p:cNvPr id="562" name="Shape 562"/>
          <p:cNvSpPr/>
          <p:nvPr/>
        </p:nvSpPr>
        <p:spPr>
          <a:xfrm>
            <a:off x="1619672" y="4797152"/>
            <a:ext cx="5096906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rPr dirty="0"/>
              <a:t>Call Center :  (021) </a:t>
            </a:r>
            <a:r>
              <a:rPr lang="en-AU" dirty="0"/>
              <a:t>29935577 ext. 3 </a:t>
            </a:r>
          </a:p>
          <a:p>
            <a:r>
              <a:rPr lang="en-AU" dirty="0"/>
              <a:t>Email		: helpdesk.katalog@lkpp.go.id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2500" fill="hold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2500" fill="hold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1" animBg="1" advAuto="0"/>
      <p:bldP spid="562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Pilih Komoditas </a:t>
            </a:r>
            <a:endParaRPr dirty="0"/>
          </a:p>
        </p:txBody>
      </p:sp>
      <p:sp>
        <p:nvSpPr>
          <p:cNvPr id="518" name="Shape 5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BD2E7-D9AF-48C1-8085-924CA7D7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189"/>
            <a:ext cx="9144000" cy="39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r>
              <a:rPr lang="id-ID" dirty="0"/>
              <a:t>Katalog Produk </a:t>
            </a:r>
            <a:endParaRPr dirty="0"/>
          </a:p>
        </p:txBody>
      </p:sp>
      <p:sp>
        <p:nvSpPr>
          <p:cNvPr id="522" name="Shape 5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CA8C8-183C-442C-8DFF-6FBAB57C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02"/>
            <a:ext cx="9144000" cy="41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60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713</Words>
  <Application>Microsoft Office PowerPoint</Application>
  <PresentationFormat>On-screen Show (4:3)</PresentationFormat>
  <Paragraphs>254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DIN</vt:lpstr>
      <vt:lpstr>DIN Medium</vt:lpstr>
      <vt:lpstr>Helvetica</vt:lpstr>
      <vt:lpstr>Helvetica Neue</vt:lpstr>
      <vt:lpstr>Default</vt:lpstr>
      <vt:lpstr>Katalog Elektronik v.5.0</vt:lpstr>
      <vt:lpstr>ALUR Proses ePurchasing</vt:lpstr>
      <vt:lpstr>PowerPoint Presentation</vt:lpstr>
      <vt:lpstr>PowerPoint Presentation</vt:lpstr>
      <vt:lpstr>PowerPoint Presentation</vt:lpstr>
      <vt:lpstr>PowerPoint Presentation</vt:lpstr>
      <vt:lpstr>Login PP (Pejabat Pengadaan)</vt:lpstr>
      <vt:lpstr>Pilih Komoditas </vt:lpstr>
      <vt:lpstr>Katalog Produk </vt:lpstr>
      <vt:lpstr>Keranjang Belanja</vt:lpstr>
      <vt:lpstr>Form Paket</vt:lpstr>
      <vt:lpstr>Form Paket</vt:lpstr>
      <vt:lpstr>Form Paket</vt:lpstr>
      <vt:lpstr>Form Paket</vt:lpstr>
      <vt:lpstr>Form Paket </vt:lpstr>
      <vt:lpstr>Detail Paket</vt:lpstr>
      <vt:lpstr>Detail Paket</vt:lpstr>
      <vt:lpstr>Fitur Negosiasi Paket </vt:lpstr>
      <vt:lpstr>Login Penyedia</vt:lpstr>
      <vt:lpstr>Menu Paket</vt:lpstr>
      <vt:lpstr>Daftar Paket</vt:lpstr>
      <vt:lpstr>Detail Paket – Negosiasi Paket</vt:lpstr>
      <vt:lpstr>Negosiasi Paket</vt:lpstr>
      <vt:lpstr>Tetapkan Pelaksana Pekerjaan/Distributor</vt:lpstr>
      <vt:lpstr>Tetapkan Pelaksana Pekerjaan/ Distributor</vt:lpstr>
      <vt:lpstr>Login PP (Pejabat Pengadaan)</vt:lpstr>
      <vt:lpstr>Persetujuan Paket - PP</vt:lpstr>
      <vt:lpstr>Form Persetujuan Paket - PP</vt:lpstr>
      <vt:lpstr>Login Penyedia</vt:lpstr>
      <vt:lpstr>Persetujuan Paket - Penyedia</vt:lpstr>
      <vt:lpstr>Form Persetujuan Paket - Penyedia</vt:lpstr>
      <vt:lpstr>Login PP</vt:lpstr>
      <vt:lpstr>Kirim Paket Ke PPK</vt:lpstr>
      <vt:lpstr>Login PPK</vt:lpstr>
      <vt:lpstr>Menu Paket – PPK </vt:lpstr>
      <vt:lpstr>Daftar Paket – PPK </vt:lpstr>
      <vt:lpstr>Daftar Paket – PPK </vt:lpstr>
      <vt:lpstr>Form Persetujuan Paket - PPK</vt:lpstr>
      <vt:lpstr>Daftar Paket – PPK </vt:lpstr>
      <vt:lpstr>Hasil Cetak Detail Paket </vt:lpstr>
      <vt:lpstr>Submit Kontrak</vt:lpstr>
      <vt:lpstr>Submit Kontrak</vt:lpstr>
      <vt:lpstr>Submit Kontrak</vt:lpstr>
      <vt:lpstr>Login Pelaksana Pekerjaan/ Distributor </vt:lpstr>
      <vt:lpstr>Pelaksana Pekerjaan/ Distributor – Kirim Paket </vt:lpstr>
      <vt:lpstr>Pelaksana Pekerjaan/ Distributor – Kirim Paket </vt:lpstr>
      <vt:lpstr>Riwayat Pengiriman Paket</vt:lpstr>
      <vt:lpstr>Tambah Pengiriman Paket</vt:lpstr>
      <vt:lpstr>Tambah Pengiriman Paket</vt:lpstr>
      <vt:lpstr>Tambah Pengiriman Paket</vt:lpstr>
      <vt:lpstr>Tambah Pengiriman Paket</vt:lpstr>
      <vt:lpstr>Berhasil Tambah Pengiriman Paket</vt:lpstr>
      <vt:lpstr>Login PPK</vt:lpstr>
      <vt:lpstr>Riwayat Penerimaan</vt:lpstr>
      <vt:lpstr>Tambah Penerimaan</vt:lpstr>
      <vt:lpstr>Tambah Penerimaan – Informasi Penerimaan</vt:lpstr>
      <vt:lpstr>Tambah Penerimaan  </vt:lpstr>
      <vt:lpstr>Riwayat Penerimaan</vt:lpstr>
      <vt:lpstr>Tambah Penerimaan  </vt:lpstr>
      <vt:lpstr>Pembayaran</vt:lpstr>
      <vt:lpstr>Tambah Pembayaran</vt:lpstr>
      <vt:lpstr>Tambah Pembayaran</vt:lpstr>
      <vt:lpstr>Tambah Pembayaran</vt:lpstr>
      <vt:lpstr>Tambah Pembayaran</vt:lpstr>
      <vt:lpstr>Tambah Pembayaran</vt:lpstr>
      <vt:lpstr>Tambah Pembayaran</vt:lpstr>
      <vt:lpstr>Login PPK</vt:lpstr>
      <vt:lpstr>Selesaikan Paket</vt:lpstr>
      <vt:lpstr>Selesaikan Paket</vt:lpstr>
      <vt:lpstr>Selesaikan Paket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eCatalogue &amp; ePurchasing 4.0</dc:title>
  <dc:creator>mela ervina rahmat</dc:creator>
  <cp:lastModifiedBy>Biro APBJ</cp:lastModifiedBy>
  <cp:revision>144</cp:revision>
  <dcterms:modified xsi:type="dcterms:W3CDTF">2021-03-24T00:29:23Z</dcterms:modified>
</cp:coreProperties>
</file>